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9951" autoAdjust="0"/>
    <p:restoredTop sz="98563" autoAdjust="0"/>
  </p:normalViewPr>
  <p:slideViewPr>
    <p:cSldViewPr snapToGrid="0">
      <p:cViewPr>
        <p:scale>
          <a:sx n="112" d="100"/>
          <a:sy n="112" d="100"/>
        </p:scale>
        <p:origin x="-3960" y="-9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06425" y="612915"/>
            <a:ext cx="2347958" cy="504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TPM</a:t>
            </a:r>
            <a:r>
              <a:rPr lang="it-IT" sz="1400" b="1" kern="0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1" kern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4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Productive Maintenance 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91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="" xmlns:a16="http://schemas.microsoft.com/office/drawing/2014/main" id="{9E4D5526-8F49-C2F7-5AD3-A5F0EAF3B242}"/>
              </a:ext>
            </a:extLst>
          </p:cNvPr>
          <p:cNvSpPr/>
          <p:nvPr/>
        </p:nvSpPr>
        <p:spPr>
          <a:xfrm>
            <a:off x="2998220" y="643995"/>
            <a:ext cx="3097780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tecnica di organizzazione aziendale, evoluzione della manutenzione preventiva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="" xmlns:a16="http://schemas.microsoft.com/office/drawing/2014/main" id="{41EBA92F-A37A-2E01-E2A3-DA39CE5210C2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2754383" y="859995"/>
            <a:ext cx="243837" cy="492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BECB2B82-0365-23FF-02D9-58C90EB10168}"/>
              </a:ext>
            </a:extLst>
          </p:cNvPr>
          <p:cNvSpPr txBox="1"/>
          <p:nvPr/>
        </p:nvSpPr>
        <p:spPr>
          <a:xfrm>
            <a:off x="6489581" y="390635"/>
            <a:ext cx="5060266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favorisce un uso più efficiente di macchine e impianti;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prevede una metodologia di manutenzione diffusa in tutta l’azienda e basata sulla manutenzione preventiva-predittiva;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coinvolge il management e in generale tutto il personale;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promuove e migliora le attività di manutenzione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="" xmlns:a16="http://schemas.microsoft.com/office/drawing/2014/main" id="{1684AEF1-4A01-A750-EBE3-23FB35EE28DF}"/>
              </a:ext>
            </a:extLst>
          </p:cNvPr>
          <p:cNvSpPr/>
          <p:nvPr/>
        </p:nvSpPr>
        <p:spPr>
          <a:xfrm>
            <a:off x="6489580" y="390635"/>
            <a:ext cx="5136290" cy="9377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ttore 2 17">
            <a:extLst>
              <a:ext uri="{FF2B5EF4-FFF2-40B4-BE49-F238E27FC236}">
                <a16:creationId xmlns="" xmlns:a16="http://schemas.microsoft.com/office/drawing/2014/main" id="{0A9719BA-45EB-7B08-813B-02D4450F9AC8}"/>
              </a:ext>
            </a:extLst>
          </p:cNvPr>
          <p:cNvCxnSpPr>
            <a:cxnSpLocks/>
            <a:stCxn id="6" idx="3"/>
            <a:endCxn id="17" idx="1"/>
          </p:cNvCxnSpPr>
          <p:nvPr/>
        </p:nvCxnSpPr>
        <p:spPr>
          <a:xfrm flipV="1">
            <a:off x="6096000" y="859517"/>
            <a:ext cx="393580" cy="47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con angoli arrotondati 6">
            <a:extLst>
              <a:ext uri="{FF2B5EF4-FFF2-40B4-BE49-F238E27FC236}">
                <a16:creationId xmlns="" xmlns:a16="http://schemas.microsoft.com/office/drawing/2014/main" id="{107C4D9C-F177-F9FF-92C9-67D71A905054}"/>
              </a:ext>
            </a:extLst>
          </p:cNvPr>
          <p:cNvSpPr/>
          <p:nvPr/>
        </p:nvSpPr>
        <p:spPr>
          <a:xfrm>
            <a:off x="834642" y="1779855"/>
            <a:ext cx="2041659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 OEE (</a:t>
            </a:r>
            <a:r>
              <a:rPr lang="en-US" sz="1100" b="1" i="1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Equipment Effectiveness</a:t>
            </a:r>
            <a:r>
              <a:rPr lang="en-US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E2481509-FB99-764D-B561-204BEB6FBB3C}"/>
              </a:ext>
            </a:extLst>
          </p:cNvPr>
          <p:cNvSpPr txBox="1"/>
          <p:nvPr/>
        </p:nvSpPr>
        <p:spPr>
          <a:xfrm>
            <a:off x="3074835" y="1694865"/>
            <a:ext cx="4807923" cy="638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 di efficienza complessiva economica,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il calcolo del rendimento globale di un impianto, in base alle perdite di produzione:</a:t>
            </a:r>
          </a:p>
          <a:p>
            <a:pPr algn="ctr">
              <a:spcBef>
                <a:spcPts val="300"/>
              </a:spcBef>
            </a:pP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OEE = disponibilità × efficienza prestazioni × tasso qualità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="" xmlns:a16="http://schemas.microsoft.com/office/drawing/2014/main" id="{D00EE3ED-C746-D256-6508-4CE1A2FB9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0574" y="154192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graphicFrame>
        <p:nvGraphicFramePr>
          <p:cNvPr id="12" name="Oggetto 11">
            <a:extLst>
              <a:ext uri="{FF2B5EF4-FFF2-40B4-BE49-F238E27FC236}">
                <a16:creationId xmlns="" xmlns:a16="http://schemas.microsoft.com/office/drawing/2014/main" id="{B6AD9AEF-4519-A963-7D56-AAB514FCE8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727551"/>
              </p:ext>
            </p:extLst>
          </p:nvPr>
        </p:nvGraphicFramePr>
        <p:xfrm>
          <a:off x="8528072" y="1541463"/>
          <a:ext cx="2816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2819160" imgH="431640" progId="Equation.DSMT4">
                  <p:embed/>
                </p:oleObj>
              </mc:Choice>
              <mc:Fallback>
                <p:oleObj name="Equation" r:id="rId4" imgW="281916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8072" y="1541463"/>
                        <a:ext cx="28162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="" xmlns:a16="http://schemas.microsoft.com/office/drawing/2014/main" id="{DDE450C1-7BC6-38A9-C795-83B699A58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312" y="20627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graphicFrame>
        <p:nvGraphicFramePr>
          <p:cNvPr id="14" name="Oggetto 13">
            <a:extLst>
              <a:ext uri="{FF2B5EF4-FFF2-40B4-BE49-F238E27FC236}">
                <a16:creationId xmlns="" xmlns:a16="http://schemas.microsoft.com/office/drawing/2014/main" id="{86A37807-7AFA-F814-DA60-EDD297ABA4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528176"/>
              </p:ext>
            </p:extLst>
          </p:nvPr>
        </p:nvGraphicFramePr>
        <p:xfrm>
          <a:off x="8607334" y="2062769"/>
          <a:ext cx="2362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2362200" imgH="419100" progId="Equation.DSMT4">
                  <p:embed/>
                </p:oleObj>
              </mc:Choice>
              <mc:Fallback>
                <p:oleObj name="Equation" r:id="rId6" imgW="23622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7334" y="2062769"/>
                        <a:ext cx="2362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ttangolo con angoli arrotondati 14">
            <a:extLst>
              <a:ext uri="{FF2B5EF4-FFF2-40B4-BE49-F238E27FC236}">
                <a16:creationId xmlns="" xmlns:a16="http://schemas.microsoft.com/office/drawing/2014/main" id="{D2D7E0C8-833B-912B-BDD7-4C4D9583AF19}"/>
              </a:ext>
            </a:extLst>
          </p:cNvPr>
          <p:cNvSpPr/>
          <p:nvPr/>
        </p:nvSpPr>
        <p:spPr>
          <a:xfrm>
            <a:off x="8269984" y="1445761"/>
            <a:ext cx="3310131" cy="110811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="" xmlns:a16="http://schemas.microsoft.com/office/drawing/2014/main" id="{9787D755-8110-39CD-0D8C-FF7AC8536C72}"/>
              </a:ext>
            </a:extLst>
          </p:cNvPr>
          <p:cNvSpPr/>
          <p:nvPr/>
        </p:nvSpPr>
        <p:spPr>
          <a:xfrm>
            <a:off x="3074836" y="1665157"/>
            <a:ext cx="4711578" cy="66139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nettore 2 19">
            <a:extLst>
              <a:ext uri="{FF2B5EF4-FFF2-40B4-BE49-F238E27FC236}">
                <a16:creationId xmlns="" xmlns:a16="http://schemas.microsoft.com/office/drawing/2014/main" id="{909FBDBB-2E20-E755-46F0-2DD193758CCF}"/>
              </a:ext>
            </a:extLst>
          </p:cNvPr>
          <p:cNvCxnSpPr>
            <a:cxnSpLocks/>
            <a:stCxn id="7" idx="3"/>
            <a:endCxn id="19" idx="1"/>
          </p:cNvCxnSpPr>
          <p:nvPr/>
        </p:nvCxnSpPr>
        <p:spPr>
          <a:xfrm>
            <a:off x="2876301" y="1995855"/>
            <a:ext cx="1985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="" xmlns:a16="http://schemas.microsoft.com/office/drawing/2014/main" id="{CF575E74-D3F9-4E21-9AC3-9E37B11934D3}"/>
              </a:ext>
            </a:extLst>
          </p:cNvPr>
          <p:cNvCxnSpPr>
            <a:cxnSpLocks/>
            <a:stCxn id="19" idx="3"/>
            <a:endCxn id="15" idx="1"/>
          </p:cNvCxnSpPr>
          <p:nvPr/>
        </p:nvCxnSpPr>
        <p:spPr>
          <a:xfrm>
            <a:off x="7786414" y="1995855"/>
            <a:ext cx="483570" cy="39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con angoli arrotondati 32">
            <a:extLst>
              <a:ext uri="{FF2B5EF4-FFF2-40B4-BE49-F238E27FC236}">
                <a16:creationId xmlns="" xmlns:a16="http://schemas.microsoft.com/office/drawing/2014/main" id="{0BC32D6E-3C85-7457-FCC0-7C770EE9978B}"/>
              </a:ext>
            </a:extLst>
          </p:cNvPr>
          <p:cNvSpPr/>
          <p:nvPr/>
        </p:nvSpPr>
        <p:spPr>
          <a:xfrm>
            <a:off x="839794" y="4079793"/>
            <a:ext cx="1218130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Sicurezza e manutenzione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magine 34">
            <a:extLst>
              <a:ext uri="{FF2B5EF4-FFF2-40B4-BE49-F238E27FC236}">
                <a16:creationId xmlns="" xmlns:a16="http://schemas.microsoft.com/office/drawing/2014/main" id="{15F241DB-56F7-C6A0-07C2-C3E565607B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03639" y="3710020"/>
            <a:ext cx="1391505" cy="1158174"/>
          </a:xfrm>
          <a:prstGeom prst="rect">
            <a:avLst/>
          </a:prstGeom>
        </p:spPr>
      </p:pic>
      <p:sp>
        <p:nvSpPr>
          <p:cNvPr id="37" name="CasellaDiTesto 36">
            <a:extLst>
              <a:ext uri="{FF2B5EF4-FFF2-40B4-BE49-F238E27FC236}">
                <a16:creationId xmlns="" xmlns:a16="http://schemas.microsoft.com/office/drawing/2014/main" id="{326F6B24-FDD2-A3B8-4FEA-BF22480071AE}"/>
              </a:ext>
            </a:extLst>
          </p:cNvPr>
          <p:cNvSpPr txBox="1"/>
          <p:nvPr/>
        </p:nvSpPr>
        <p:spPr>
          <a:xfrm>
            <a:off x="2310290" y="3971595"/>
            <a:ext cx="27556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piano di manutenzione efficiente </a:t>
            </a:r>
          </a:p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fondamentale per una corretta programmazione della sicurezza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="" xmlns:a16="http://schemas.microsoft.com/office/drawing/2014/main" id="{43F2C32F-EDE4-ADB6-332C-481D468AC99C}"/>
              </a:ext>
            </a:extLst>
          </p:cNvPr>
          <p:cNvSpPr txBox="1"/>
          <p:nvPr/>
        </p:nvSpPr>
        <p:spPr>
          <a:xfrm>
            <a:off x="5462882" y="3814663"/>
            <a:ext cx="336190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cause di infortunio durante la manutenzione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mancato uso dei DPI;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cadute per lavori eseguiti in altezza;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urti contro organi in movimento;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contatti con parti elettriche sotto tensione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="" xmlns:a16="http://schemas.microsoft.com/office/drawing/2014/main" id="{75F6023C-28F3-30BB-D89E-23D26687E15C}"/>
              </a:ext>
            </a:extLst>
          </p:cNvPr>
          <p:cNvSpPr/>
          <p:nvPr/>
        </p:nvSpPr>
        <p:spPr>
          <a:xfrm>
            <a:off x="842322" y="5455426"/>
            <a:ext cx="1218130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Qualità e manutenzione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="" xmlns:a16="http://schemas.microsoft.com/office/drawing/2014/main" id="{64F14FF4-8309-50E5-0322-B80146A17B5D}"/>
              </a:ext>
            </a:extLst>
          </p:cNvPr>
          <p:cNvSpPr txBox="1"/>
          <p:nvPr/>
        </p:nvSpPr>
        <p:spPr>
          <a:xfrm>
            <a:off x="2273578" y="5369352"/>
            <a:ext cx="170727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strumenti per la gestione della qualità nella manutenzione: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="" xmlns:a16="http://schemas.microsoft.com/office/drawing/2014/main" id="{0A2ED9BB-C2F7-7874-6B9C-381A29DA2DF7}"/>
              </a:ext>
            </a:extLst>
          </p:cNvPr>
          <p:cNvSpPr txBox="1"/>
          <p:nvPr/>
        </p:nvSpPr>
        <p:spPr>
          <a:xfrm>
            <a:off x="4208074" y="5279782"/>
            <a:ext cx="31501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scheda macchina;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gestione dei ricambi;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documentazione sulle attività manutentive;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 economico di manutenzione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="" xmlns:a16="http://schemas.microsoft.com/office/drawing/2014/main" id="{B1F05DC7-B070-E6DE-A201-B4D906B6B9CF}"/>
              </a:ext>
            </a:extLst>
          </p:cNvPr>
          <p:cNvSpPr txBox="1"/>
          <p:nvPr/>
        </p:nvSpPr>
        <p:spPr>
          <a:xfrm>
            <a:off x="7362509" y="5314868"/>
            <a:ext cx="173164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pianificazione dell’attività di manutenzione conforme alle ISO 9000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Immagine 48">
            <a:extLst>
              <a:ext uri="{FF2B5EF4-FFF2-40B4-BE49-F238E27FC236}">
                <a16:creationId xmlns="" xmlns:a16="http://schemas.microsoft.com/office/drawing/2014/main" id="{FB39F528-A9EE-8F5B-2050-A042D355B4C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27886" y="5070747"/>
            <a:ext cx="2461822" cy="1048823"/>
          </a:xfrm>
          <a:prstGeom prst="rect">
            <a:avLst/>
          </a:prstGeom>
        </p:spPr>
      </p:pic>
      <p:sp>
        <p:nvSpPr>
          <p:cNvPr id="50" name="Rettangolo con angoli arrotondati 49">
            <a:extLst>
              <a:ext uri="{FF2B5EF4-FFF2-40B4-BE49-F238E27FC236}">
                <a16:creationId xmlns="" xmlns:a16="http://schemas.microsoft.com/office/drawing/2014/main" id="{5A19A2F1-1326-5314-AA21-6F8BEBAEB207}"/>
              </a:ext>
            </a:extLst>
          </p:cNvPr>
          <p:cNvSpPr/>
          <p:nvPr/>
        </p:nvSpPr>
        <p:spPr>
          <a:xfrm>
            <a:off x="834099" y="2837237"/>
            <a:ext cx="1218130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Obiettivi della manutenzione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asellaDiTesto 51">
            <a:extLst>
              <a:ext uri="{FF2B5EF4-FFF2-40B4-BE49-F238E27FC236}">
                <a16:creationId xmlns="" xmlns:a16="http://schemas.microsoft.com/office/drawing/2014/main" id="{8FAD2D0E-A03D-E993-45C1-520434F86207}"/>
              </a:ext>
            </a:extLst>
          </p:cNvPr>
          <p:cNvSpPr txBox="1"/>
          <p:nvPr/>
        </p:nvSpPr>
        <p:spPr>
          <a:xfrm>
            <a:off x="2321931" y="2747554"/>
            <a:ext cx="295689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biettivi fondamentali della manutenzione nell’ambito del miglioramento della produzione sono </a:t>
            </a:r>
            <a:r>
              <a:rPr lang="it-IT" sz="110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 e qualità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Immagine 53">
            <a:extLst>
              <a:ext uri="{FF2B5EF4-FFF2-40B4-BE49-F238E27FC236}">
                <a16:creationId xmlns="" xmlns:a16="http://schemas.microsoft.com/office/drawing/2014/main" id="{087F7B17-71F8-F637-F7D7-5508503896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84227" y="2513030"/>
            <a:ext cx="1279022" cy="1073305"/>
          </a:xfrm>
          <a:prstGeom prst="rect">
            <a:avLst/>
          </a:prstGeom>
        </p:spPr>
      </p:pic>
      <p:sp>
        <p:nvSpPr>
          <p:cNvPr id="55" name="Rettangolo con angoli arrotondati 54">
            <a:extLst>
              <a:ext uri="{FF2B5EF4-FFF2-40B4-BE49-F238E27FC236}">
                <a16:creationId xmlns="" xmlns:a16="http://schemas.microsoft.com/office/drawing/2014/main" id="{3A1A6DF3-691E-A509-58A7-F216B371AA17}"/>
              </a:ext>
            </a:extLst>
          </p:cNvPr>
          <p:cNvSpPr/>
          <p:nvPr/>
        </p:nvSpPr>
        <p:spPr>
          <a:xfrm>
            <a:off x="2321931" y="2699847"/>
            <a:ext cx="2898699" cy="70677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ttangolo 55">
            <a:extLst>
              <a:ext uri="{FF2B5EF4-FFF2-40B4-BE49-F238E27FC236}">
                <a16:creationId xmlns="" xmlns:a16="http://schemas.microsoft.com/office/drawing/2014/main" id="{9B02093A-A8EB-EDA7-EBA7-FB4C62AB5E75}"/>
              </a:ext>
            </a:extLst>
          </p:cNvPr>
          <p:cNvSpPr/>
          <p:nvPr/>
        </p:nvSpPr>
        <p:spPr>
          <a:xfrm>
            <a:off x="5500864" y="2464548"/>
            <a:ext cx="1442136" cy="11626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7" name="Connettore 2 56">
            <a:extLst>
              <a:ext uri="{FF2B5EF4-FFF2-40B4-BE49-F238E27FC236}">
                <a16:creationId xmlns="" xmlns:a16="http://schemas.microsoft.com/office/drawing/2014/main" id="{3A1DC67E-DBFA-2D8F-35FC-67F2E1D6DA82}"/>
              </a:ext>
            </a:extLst>
          </p:cNvPr>
          <p:cNvCxnSpPr>
            <a:cxnSpLocks/>
            <a:stCxn id="50" idx="3"/>
            <a:endCxn id="55" idx="1"/>
          </p:cNvCxnSpPr>
          <p:nvPr/>
        </p:nvCxnSpPr>
        <p:spPr>
          <a:xfrm>
            <a:off x="2052229" y="3053237"/>
            <a:ext cx="26970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2 127">
            <a:extLst>
              <a:ext uri="{FF2B5EF4-FFF2-40B4-BE49-F238E27FC236}">
                <a16:creationId xmlns="" xmlns:a16="http://schemas.microsoft.com/office/drawing/2014/main" id="{0A6BE251-0364-C6E0-20E5-B033C504D91F}"/>
              </a:ext>
            </a:extLst>
          </p:cNvPr>
          <p:cNvCxnSpPr>
            <a:cxnSpLocks/>
            <a:stCxn id="55" idx="3"/>
            <a:endCxn id="56" idx="1"/>
          </p:cNvCxnSpPr>
          <p:nvPr/>
        </p:nvCxnSpPr>
        <p:spPr>
          <a:xfrm flipV="1">
            <a:off x="5220630" y="3045866"/>
            <a:ext cx="280234" cy="737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ttangolo 133">
            <a:extLst>
              <a:ext uri="{FF2B5EF4-FFF2-40B4-BE49-F238E27FC236}">
                <a16:creationId xmlns="" xmlns:a16="http://schemas.microsoft.com/office/drawing/2014/main" id="{1329B75E-B544-C676-96D2-594CE25C422C}"/>
              </a:ext>
            </a:extLst>
          </p:cNvPr>
          <p:cNvSpPr/>
          <p:nvPr/>
        </p:nvSpPr>
        <p:spPr>
          <a:xfrm>
            <a:off x="8937272" y="3722804"/>
            <a:ext cx="1524240" cy="11626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5" name="Rettangolo con angoli arrotondati 134">
            <a:extLst>
              <a:ext uri="{FF2B5EF4-FFF2-40B4-BE49-F238E27FC236}">
                <a16:creationId xmlns="" xmlns:a16="http://schemas.microsoft.com/office/drawing/2014/main" id="{F8F57146-6928-CD9D-9AA9-693CD380761D}"/>
              </a:ext>
            </a:extLst>
          </p:cNvPr>
          <p:cNvSpPr/>
          <p:nvPr/>
        </p:nvSpPr>
        <p:spPr>
          <a:xfrm>
            <a:off x="2300528" y="3969612"/>
            <a:ext cx="2898699" cy="65236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Rettangolo con angoli arrotondati 135">
            <a:extLst>
              <a:ext uri="{FF2B5EF4-FFF2-40B4-BE49-F238E27FC236}">
                <a16:creationId xmlns="" xmlns:a16="http://schemas.microsoft.com/office/drawing/2014/main" id="{F77E5FF6-3CDC-908F-DC02-425B61C9BD4B}"/>
              </a:ext>
            </a:extLst>
          </p:cNvPr>
          <p:cNvSpPr/>
          <p:nvPr/>
        </p:nvSpPr>
        <p:spPr>
          <a:xfrm>
            <a:off x="5471732" y="3838203"/>
            <a:ext cx="3150127" cy="91518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Rettangolo con angoli arrotondati 136">
            <a:extLst>
              <a:ext uri="{FF2B5EF4-FFF2-40B4-BE49-F238E27FC236}">
                <a16:creationId xmlns="" xmlns:a16="http://schemas.microsoft.com/office/drawing/2014/main" id="{BEA6E17B-001A-0A84-AB68-2C287A306647}"/>
              </a:ext>
            </a:extLst>
          </p:cNvPr>
          <p:cNvSpPr/>
          <p:nvPr/>
        </p:nvSpPr>
        <p:spPr>
          <a:xfrm>
            <a:off x="7344103" y="5290546"/>
            <a:ext cx="1731641" cy="61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ttangolo con angoli arrotondati 137">
            <a:extLst>
              <a:ext uri="{FF2B5EF4-FFF2-40B4-BE49-F238E27FC236}">
                <a16:creationId xmlns="" xmlns:a16="http://schemas.microsoft.com/office/drawing/2014/main" id="{50C7CE22-5444-CC80-4D16-5E9496CF5A09}"/>
              </a:ext>
            </a:extLst>
          </p:cNvPr>
          <p:cNvSpPr/>
          <p:nvPr/>
        </p:nvSpPr>
        <p:spPr>
          <a:xfrm>
            <a:off x="4193976" y="5286273"/>
            <a:ext cx="2898699" cy="76295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ttangolo con angoli arrotondati 138">
            <a:extLst>
              <a:ext uri="{FF2B5EF4-FFF2-40B4-BE49-F238E27FC236}">
                <a16:creationId xmlns="" xmlns:a16="http://schemas.microsoft.com/office/drawing/2014/main" id="{1CC8FC05-0A79-A835-C34B-1B944D36D2FD}"/>
              </a:ext>
            </a:extLst>
          </p:cNvPr>
          <p:cNvSpPr/>
          <p:nvPr/>
        </p:nvSpPr>
        <p:spPr>
          <a:xfrm>
            <a:off x="2273578" y="5359804"/>
            <a:ext cx="1691382" cy="61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Rettangolo 139">
            <a:extLst>
              <a:ext uri="{FF2B5EF4-FFF2-40B4-BE49-F238E27FC236}">
                <a16:creationId xmlns="" xmlns:a16="http://schemas.microsoft.com/office/drawing/2014/main" id="{752B7C5E-F27F-D3B0-4CD8-B913EC815DE0}"/>
              </a:ext>
            </a:extLst>
          </p:cNvPr>
          <p:cNvSpPr/>
          <p:nvPr/>
        </p:nvSpPr>
        <p:spPr>
          <a:xfrm>
            <a:off x="9356876" y="5013841"/>
            <a:ext cx="2544929" cy="11626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1" name="Connettore 2 140">
            <a:extLst>
              <a:ext uri="{FF2B5EF4-FFF2-40B4-BE49-F238E27FC236}">
                <a16:creationId xmlns="" xmlns:a16="http://schemas.microsoft.com/office/drawing/2014/main" id="{1A179A34-D16F-0ECC-DD86-8B3EF5B3FD61}"/>
              </a:ext>
            </a:extLst>
          </p:cNvPr>
          <p:cNvCxnSpPr>
            <a:cxnSpLocks/>
            <a:stCxn id="33" idx="3"/>
            <a:endCxn id="135" idx="1"/>
          </p:cNvCxnSpPr>
          <p:nvPr/>
        </p:nvCxnSpPr>
        <p:spPr>
          <a:xfrm>
            <a:off x="2057924" y="4295793"/>
            <a:ext cx="242604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2 143">
            <a:extLst>
              <a:ext uri="{FF2B5EF4-FFF2-40B4-BE49-F238E27FC236}">
                <a16:creationId xmlns="" xmlns:a16="http://schemas.microsoft.com/office/drawing/2014/main" id="{27799A0B-069F-2E04-CC7D-F2ACC4A7F17D}"/>
              </a:ext>
            </a:extLst>
          </p:cNvPr>
          <p:cNvCxnSpPr>
            <a:cxnSpLocks/>
            <a:stCxn id="135" idx="3"/>
            <a:endCxn id="136" idx="1"/>
          </p:cNvCxnSpPr>
          <p:nvPr/>
        </p:nvCxnSpPr>
        <p:spPr>
          <a:xfrm>
            <a:off x="5199227" y="4295794"/>
            <a:ext cx="27250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2 149">
            <a:extLst>
              <a:ext uri="{FF2B5EF4-FFF2-40B4-BE49-F238E27FC236}">
                <a16:creationId xmlns="" xmlns:a16="http://schemas.microsoft.com/office/drawing/2014/main" id="{8EDC20C4-9B13-7C2F-C862-A53D85310F4F}"/>
              </a:ext>
            </a:extLst>
          </p:cNvPr>
          <p:cNvCxnSpPr>
            <a:cxnSpLocks/>
            <a:stCxn id="136" idx="3"/>
            <a:endCxn id="134" idx="1"/>
          </p:cNvCxnSpPr>
          <p:nvPr/>
        </p:nvCxnSpPr>
        <p:spPr>
          <a:xfrm>
            <a:off x="8621859" y="4295794"/>
            <a:ext cx="315413" cy="832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2 154">
            <a:extLst>
              <a:ext uri="{FF2B5EF4-FFF2-40B4-BE49-F238E27FC236}">
                <a16:creationId xmlns="" xmlns:a16="http://schemas.microsoft.com/office/drawing/2014/main" id="{A4756592-BBBC-4C5F-ED2E-5797A5BD8BBB}"/>
              </a:ext>
            </a:extLst>
          </p:cNvPr>
          <p:cNvCxnSpPr>
            <a:cxnSpLocks/>
            <a:stCxn id="40" idx="3"/>
            <a:endCxn id="42" idx="1"/>
          </p:cNvCxnSpPr>
          <p:nvPr/>
        </p:nvCxnSpPr>
        <p:spPr>
          <a:xfrm flipV="1">
            <a:off x="2060452" y="5669434"/>
            <a:ext cx="213126" cy="199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2 158">
            <a:extLst>
              <a:ext uri="{FF2B5EF4-FFF2-40B4-BE49-F238E27FC236}">
                <a16:creationId xmlns="" xmlns:a16="http://schemas.microsoft.com/office/drawing/2014/main" id="{0ED4B474-CB26-5DE0-D5E2-A4CE01A7A46D}"/>
              </a:ext>
            </a:extLst>
          </p:cNvPr>
          <p:cNvCxnSpPr>
            <a:cxnSpLocks/>
            <a:stCxn id="139" idx="3"/>
            <a:endCxn id="138" idx="1"/>
          </p:cNvCxnSpPr>
          <p:nvPr/>
        </p:nvCxnSpPr>
        <p:spPr>
          <a:xfrm>
            <a:off x="3964960" y="5665804"/>
            <a:ext cx="229016" cy="194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2 163">
            <a:extLst>
              <a:ext uri="{FF2B5EF4-FFF2-40B4-BE49-F238E27FC236}">
                <a16:creationId xmlns="" xmlns:a16="http://schemas.microsoft.com/office/drawing/2014/main" id="{DEF02F1C-C80E-CEDB-C505-2B9803A87571}"/>
              </a:ext>
            </a:extLst>
          </p:cNvPr>
          <p:cNvCxnSpPr>
            <a:cxnSpLocks/>
            <a:stCxn id="138" idx="3"/>
            <a:endCxn id="44" idx="3"/>
          </p:cNvCxnSpPr>
          <p:nvPr/>
        </p:nvCxnSpPr>
        <p:spPr>
          <a:xfrm flipV="1">
            <a:off x="7092675" y="5664503"/>
            <a:ext cx="265526" cy="32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2 166">
            <a:extLst>
              <a:ext uri="{FF2B5EF4-FFF2-40B4-BE49-F238E27FC236}">
                <a16:creationId xmlns="" xmlns:a16="http://schemas.microsoft.com/office/drawing/2014/main" id="{86D25C57-A377-1F94-9124-FF45754746AC}"/>
              </a:ext>
            </a:extLst>
          </p:cNvPr>
          <p:cNvCxnSpPr>
            <a:cxnSpLocks/>
            <a:stCxn id="137" idx="3"/>
            <a:endCxn id="140" idx="1"/>
          </p:cNvCxnSpPr>
          <p:nvPr/>
        </p:nvCxnSpPr>
        <p:spPr>
          <a:xfrm flipV="1">
            <a:off x="9075744" y="5595159"/>
            <a:ext cx="281132" cy="138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="" xmlns:a16="http://schemas.microsoft.com/office/drawing/2014/main" id="{0B130955-653A-3338-30D4-FDF6332D1CDA}"/>
              </a:ext>
            </a:extLst>
          </p:cNvPr>
          <p:cNvSpPr/>
          <p:nvPr/>
        </p:nvSpPr>
        <p:spPr>
          <a:xfrm>
            <a:off x="512922" y="461893"/>
            <a:ext cx="118666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1" u="none" strike="noStrike" baseline="0" dirty="0">
                <a:solidFill>
                  <a:srgbClr val="0070C0"/>
                </a:solidFill>
                <a:latin typeface="Frutiger LT Std 55 Roman" panose="020B0602020204020204" pitchFamily="34" charset="0"/>
              </a:rPr>
              <a:t>Outsourcing</a:t>
            </a:r>
            <a:endParaRPr lang="it-IT" sz="1100" dirty="0">
              <a:solidFill>
                <a:srgbClr val="0070C0"/>
              </a:solidFill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="" xmlns:a16="http://schemas.microsoft.com/office/drawing/2014/main" id="{9A51F565-D543-65C5-B149-49416FC42A66}"/>
              </a:ext>
            </a:extLst>
          </p:cNvPr>
          <p:cNvSpPr/>
          <p:nvPr/>
        </p:nvSpPr>
        <p:spPr>
          <a:xfrm>
            <a:off x="512923" y="946391"/>
            <a:ext cx="118666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1" dirty="0">
                <a:solidFill>
                  <a:srgbClr val="0070C0"/>
                </a:solidFill>
                <a:latin typeface="Frutiger LT Std 55 Roman" panose="020B0602020204020204" pitchFamily="34" charset="0"/>
              </a:rPr>
              <a:t>G</a:t>
            </a:r>
            <a:r>
              <a:rPr lang="it-IT" sz="1100" b="1" i="1" u="none" strike="noStrike" baseline="0" dirty="0">
                <a:solidFill>
                  <a:srgbClr val="0070C0"/>
                </a:solidFill>
                <a:latin typeface="Frutiger LT Std 55 Roman" panose="020B0602020204020204" pitchFamily="34" charset="0"/>
              </a:rPr>
              <a:t>lobal service</a:t>
            </a:r>
            <a:endParaRPr lang="it-IT" sz="1100" dirty="0">
              <a:solidFill>
                <a:srgbClr val="0070C0"/>
              </a:solidFill>
            </a:endParaRP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="" xmlns:a16="http://schemas.microsoft.com/office/drawing/2014/main" id="{75D98566-98FE-E48C-332D-33E6F4DE6EB7}"/>
              </a:ext>
            </a:extLst>
          </p:cNvPr>
          <p:cNvSpPr/>
          <p:nvPr/>
        </p:nvSpPr>
        <p:spPr>
          <a:xfrm>
            <a:off x="1911096" y="461893"/>
            <a:ext cx="1000592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l’esternalizzazione (</a:t>
            </a:r>
            <a:r>
              <a:rPr lang="it-IT" sz="1100" b="0" i="1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outsourcing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consiste nella delega a soggetti esterni all’azienda di alcune attività specifiche che si ritiene opportuno non gestire in proprio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="" xmlns:a16="http://schemas.microsoft.com/office/drawing/2014/main" id="{9321F796-0D2B-24A2-2DE5-3DB7FE1B965E}"/>
              </a:ext>
            </a:extLst>
          </p:cNvPr>
          <p:cNvSpPr/>
          <p:nvPr/>
        </p:nvSpPr>
        <p:spPr>
          <a:xfrm>
            <a:off x="1911096" y="944390"/>
            <a:ext cx="1000592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contratto di manutenzione globale, comprendente una pluralità di servizi e basato sui risultati, con responsabilità dell’assuntore del servizio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tangolo arrotondato 4">
            <a:extLst>
              <a:ext uri="{FF2B5EF4-FFF2-40B4-BE49-F238E27FC236}">
                <a16:creationId xmlns="" xmlns:a16="http://schemas.microsoft.com/office/drawing/2014/main" id="{90C605D0-6A68-EAD3-5516-12329E139C2E}"/>
              </a:ext>
            </a:extLst>
          </p:cNvPr>
          <p:cNvSpPr/>
          <p:nvPr/>
        </p:nvSpPr>
        <p:spPr>
          <a:xfrm>
            <a:off x="512922" y="1660749"/>
            <a:ext cx="219762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Piano di manutenzione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="" xmlns:a16="http://schemas.microsoft.com/office/drawing/2014/main" id="{086C3D0A-1C2B-4FDB-2B72-3348554AFCC4}"/>
              </a:ext>
            </a:extLst>
          </p:cNvPr>
          <p:cNvSpPr txBox="1"/>
          <p:nvPr/>
        </p:nvSpPr>
        <p:spPr>
          <a:xfrm>
            <a:off x="3955989" y="2171536"/>
            <a:ext cx="291465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 o strategia della manutenzione;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disponibilità economica dell’azienda;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 a disposizione;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="" xmlns:a16="http://schemas.microsoft.com/office/drawing/2014/main" id="{DA1D50F3-8D70-98B0-3FB4-BA7F2E563B9E}"/>
              </a:ext>
            </a:extLst>
          </p:cNvPr>
          <p:cNvSpPr txBox="1"/>
          <p:nvPr/>
        </p:nvSpPr>
        <p:spPr>
          <a:xfrm>
            <a:off x="7224637" y="2171536"/>
            <a:ext cx="283025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 di manutenzione;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disponibilità ricambi;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documentazione tecnica e di sicurezza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="" xmlns:a16="http://schemas.microsoft.com/office/drawing/2014/main" id="{49834026-62F3-3247-5824-D6123CAFCCBA}"/>
              </a:ext>
            </a:extLst>
          </p:cNvPr>
          <p:cNvSpPr/>
          <p:nvPr/>
        </p:nvSpPr>
        <p:spPr>
          <a:xfrm>
            <a:off x="3047469" y="1578750"/>
            <a:ext cx="8166743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l’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adeguamento al TPM occorre definire un piano degli interventi in grado di individuare gli intervalli di manutenzione, i criteri per la manutenzione e le operazioni di controllo per tutti i macchinari, con priorità per quelli giudicati più suscettibili di guasti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="" xmlns:a16="http://schemas.microsoft.com/office/drawing/2014/main" id="{AEB04A40-6203-6113-C834-43AC2BD09B56}"/>
              </a:ext>
            </a:extLst>
          </p:cNvPr>
          <p:cNvSpPr/>
          <p:nvPr/>
        </p:nvSpPr>
        <p:spPr>
          <a:xfrm>
            <a:off x="3892961" y="2172869"/>
            <a:ext cx="6475758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Connettore 2 26">
            <a:extLst>
              <a:ext uri="{FF2B5EF4-FFF2-40B4-BE49-F238E27FC236}">
                <a16:creationId xmlns="" xmlns:a16="http://schemas.microsoft.com/office/drawing/2014/main" id="{3D102FDA-3B52-1D4A-C1ED-1D733BC7A919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 flipH="1">
            <a:off x="7130840" y="2010750"/>
            <a:ext cx="1" cy="16211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="" xmlns:a16="http://schemas.microsoft.com/office/drawing/2014/main" id="{E57DF6AE-BE3C-C566-D6D9-7E1D47BA7326}"/>
              </a:ext>
            </a:extLst>
          </p:cNvPr>
          <p:cNvCxnSpPr>
            <a:cxnSpLocks/>
            <a:stCxn id="18" idx="3"/>
            <a:endCxn id="25" idx="1"/>
          </p:cNvCxnSpPr>
          <p:nvPr/>
        </p:nvCxnSpPr>
        <p:spPr>
          <a:xfrm flipV="1">
            <a:off x="2710549" y="1794750"/>
            <a:ext cx="336920" cy="999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="" xmlns:a16="http://schemas.microsoft.com/office/drawing/2014/main" id="{DE952273-BFB2-FB36-D11D-91FA2154C7CA}"/>
              </a:ext>
            </a:extLst>
          </p:cNvPr>
          <p:cNvCxnSpPr>
            <a:cxnSpLocks/>
            <a:stCxn id="4" idx="3"/>
            <a:endCxn id="14" idx="1"/>
          </p:cNvCxnSpPr>
          <p:nvPr/>
        </p:nvCxnSpPr>
        <p:spPr>
          <a:xfrm>
            <a:off x="1699591" y="605893"/>
            <a:ext cx="21150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="" xmlns:a16="http://schemas.microsoft.com/office/drawing/2014/main" id="{170CAC74-18D9-2215-E033-6C738B3501B0}"/>
              </a:ext>
            </a:extLst>
          </p:cNvPr>
          <p:cNvCxnSpPr>
            <a:cxnSpLocks/>
            <a:stCxn id="11" idx="3"/>
            <a:endCxn id="17" idx="1"/>
          </p:cNvCxnSpPr>
          <p:nvPr/>
        </p:nvCxnSpPr>
        <p:spPr>
          <a:xfrm flipV="1">
            <a:off x="1699592" y="1088390"/>
            <a:ext cx="211504" cy="200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arrotondato 4">
            <a:extLst>
              <a:ext uri="{FF2B5EF4-FFF2-40B4-BE49-F238E27FC236}">
                <a16:creationId xmlns="" xmlns:a16="http://schemas.microsoft.com/office/drawing/2014/main" id="{DAFC99BE-FF4D-5DF5-306A-62CF4E6D6FDD}"/>
              </a:ext>
            </a:extLst>
          </p:cNvPr>
          <p:cNvSpPr/>
          <p:nvPr/>
        </p:nvSpPr>
        <p:spPr>
          <a:xfrm>
            <a:off x="512922" y="3147605"/>
            <a:ext cx="219762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Struttura aziendale</a:t>
            </a:r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="" xmlns:a16="http://schemas.microsoft.com/office/drawing/2014/main" id="{3A3FC058-21C1-0D82-A1CD-DFA0A8C25E4B}"/>
              </a:ext>
            </a:extLst>
          </p:cNvPr>
          <p:cNvSpPr/>
          <p:nvPr/>
        </p:nvSpPr>
        <p:spPr>
          <a:xfrm>
            <a:off x="3047469" y="3079567"/>
            <a:ext cx="4402647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risorse umane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dei lavoratori di un’azienda, in particolar modo i lavoratori dipendenti, distribuiti su diverse aree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asellaDiTesto 51">
            <a:extLst>
              <a:ext uri="{FF2B5EF4-FFF2-40B4-BE49-F238E27FC236}">
                <a16:creationId xmlns="" xmlns:a16="http://schemas.microsoft.com/office/drawing/2014/main" id="{BE7A42BC-83DB-FEC7-CE7C-3B0C9A6C0119}"/>
              </a:ext>
            </a:extLst>
          </p:cNvPr>
          <p:cNvSpPr txBox="1"/>
          <p:nvPr/>
        </p:nvSpPr>
        <p:spPr>
          <a:xfrm>
            <a:off x="7875421" y="2989784"/>
            <a:ext cx="140390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amministrazione;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marketing;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="" xmlns:a16="http://schemas.microsoft.com/office/drawing/2014/main" id="{99B90131-34E2-DAD2-484E-D3E35FB8DDE7}"/>
              </a:ext>
            </a:extLst>
          </p:cNvPr>
          <p:cNvSpPr txBox="1"/>
          <p:nvPr/>
        </p:nvSpPr>
        <p:spPr>
          <a:xfrm>
            <a:off x="9595193" y="3001307"/>
            <a:ext cx="131445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manutenzione;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magazzino;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tangolo con angoli arrotondati 54">
            <a:extLst>
              <a:ext uri="{FF2B5EF4-FFF2-40B4-BE49-F238E27FC236}">
                <a16:creationId xmlns="" xmlns:a16="http://schemas.microsoft.com/office/drawing/2014/main" id="{CF762E42-5DD1-4257-03E3-16BDEE382456}"/>
              </a:ext>
            </a:extLst>
          </p:cNvPr>
          <p:cNvSpPr/>
          <p:nvPr/>
        </p:nvSpPr>
        <p:spPr>
          <a:xfrm>
            <a:off x="7832266" y="2991523"/>
            <a:ext cx="3427176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Connettore 2 55">
            <a:extLst>
              <a:ext uri="{FF2B5EF4-FFF2-40B4-BE49-F238E27FC236}">
                <a16:creationId xmlns="" xmlns:a16="http://schemas.microsoft.com/office/drawing/2014/main" id="{A098A026-5FD7-5012-332B-182A20DD1AF7}"/>
              </a:ext>
            </a:extLst>
          </p:cNvPr>
          <p:cNvCxnSpPr>
            <a:cxnSpLocks/>
            <a:stCxn id="42" idx="3"/>
            <a:endCxn id="50" idx="1"/>
          </p:cNvCxnSpPr>
          <p:nvPr/>
        </p:nvCxnSpPr>
        <p:spPr>
          <a:xfrm>
            <a:off x="2710549" y="3291605"/>
            <a:ext cx="336920" cy="396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="" xmlns:a16="http://schemas.microsoft.com/office/drawing/2014/main" id="{C1128065-08B1-0B95-B9EB-48B9B5A67651}"/>
              </a:ext>
            </a:extLst>
          </p:cNvPr>
          <p:cNvCxnSpPr>
            <a:cxnSpLocks/>
            <a:stCxn id="50" idx="3"/>
            <a:endCxn id="55" idx="1"/>
          </p:cNvCxnSpPr>
          <p:nvPr/>
        </p:nvCxnSpPr>
        <p:spPr>
          <a:xfrm flipV="1">
            <a:off x="7450116" y="3291605"/>
            <a:ext cx="382150" cy="396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ttangolo arrotondato 4">
            <a:extLst>
              <a:ext uri="{FF2B5EF4-FFF2-40B4-BE49-F238E27FC236}">
                <a16:creationId xmlns="" xmlns:a16="http://schemas.microsoft.com/office/drawing/2014/main" id="{3354B41F-4A1D-5777-58BD-BE9B8FE1DF0B}"/>
              </a:ext>
            </a:extLst>
          </p:cNvPr>
          <p:cNvSpPr/>
          <p:nvPr/>
        </p:nvSpPr>
        <p:spPr>
          <a:xfrm>
            <a:off x="512922" y="3814709"/>
            <a:ext cx="219762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 economica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="" xmlns:a16="http://schemas.microsoft.com/office/drawing/2014/main" id="{7A632C6C-5F9B-9A0B-DFCA-FAF9C4A71099}"/>
              </a:ext>
            </a:extLst>
          </p:cNvPr>
          <p:cNvSpPr txBox="1"/>
          <p:nvPr/>
        </p:nvSpPr>
        <p:spPr>
          <a:xfrm>
            <a:off x="2993572" y="4214927"/>
            <a:ext cx="2549071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costi diretti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(legati alla produzione):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costo delle materie prime;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della manodopera;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dell’energia;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dei materiali di consumo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CasellaDiTesto 194">
            <a:extLst>
              <a:ext uri="{FF2B5EF4-FFF2-40B4-BE49-F238E27FC236}">
                <a16:creationId xmlns="" xmlns:a16="http://schemas.microsoft.com/office/drawing/2014/main" id="{0D84C8F7-17E7-D141-3190-7A7E7766EC58}"/>
              </a:ext>
            </a:extLst>
          </p:cNvPr>
          <p:cNvSpPr txBox="1"/>
          <p:nvPr/>
        </p:nvSpPr>
        <p:spPr>
          <a:xfrm>
            <a:off x="5669644" y="4228546"/>
            <a:ext cx="255488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costi indiretti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degli impiegati;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di ammortamenti macchinario;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costo di manutenzione macchinario;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costo dell’affitto immobile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Rettangolo con angoli arrotondati 199">
            <a:extLst>
              <a:ext uri="{FF2B5EF4-FFF2-40B4-BE49-F238E27FC236}">
                <a16:creationId xmlns="" xmlns:a16="http://schemas.microsoft.com/office/drawing/2014/main" id="{7FAE3E7E-A2BF-66B9-B67F-54E73EFEF10A}"/>
              </a:ext>
            </a:extLst>
          </p:cNvPr>
          <p:cNvSpPr/>
          <p:nvPr/>
        </p:nvSpPr>
        <p:spPr>
          <a:xfrm>
            <a:off x="4955930" y="3814709"/>
            <a:ext cx="125002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 aziendali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ttangolo con angoli arrotondati 200">
            <a:extLst>
              <a:ext uri="{FF2B5EF4-FFF2-40B4-BE49-F238E27FC236}">
                <a16:creationId xmlns="" xmlns:a16="http://schemas.microsoft.com/office/drawing/2014/main" id="{365599FA-2289-50D4-96A2-43E079E42A70}"/>
              </a:ext>
            </a:extLst>
          </p:cNvPr>
          <p:cNvSpPr/>
          <p:nvPr/>
        </p:nvSpPr>
        <p:spPr>
          <a:xfrm>
            <a:off x="8338605" y="3770614"/>
            <a:ext cx="2920833" cy="143749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>
              <a:spcAft>
                <a:spcPts val="600"/>
              </a:spcAft>
            </a:pP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totale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unità di tempo riferito alla produzione del manufatto</a:t>
            </a:r>
          </a:p>
          <a:p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costo materia prima; </a:t>
            </a: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costo manodopera; </a:t>
            </a: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costi consumi; </a:t>
            </a: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costi indiretti totali </a:t>
            </a: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ttangolo con angoli arrotondati 201">
            <a:extLst>
              <a:ext uri="{FF2B5EF4-FFF2-40B4-BE49-F238E27FC236}">
                <a16:creationId xmlns="" xmlns:a16="http://schemas.microsoft.com/office/drawing/2014/main" id="{187C963F-C442-51C9-E893-7186394542B0}"/>
              </a:ext>
            </a:extLst>
          </p:cNvPr>
          <p:cNvSpPr/>
          <p:nvPr/>
        </p:nvSpPr>
        <p:spPr>
          <a:xfrm>
            <a:off x="2930071" y="4246688"/>
            <a:ext cx="5328740" cy="96581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04" name="Connettore diritto 203">
            <a:extLst>
              <a:ext uri="{FF2B5EF4-FFF2-40B4-BE49-F238E27FC236}">
                <a16:creationId xmlns="" xmlns:a16="http://schemas.microsoft.com/office/drawing/2014/main" id="{0B076288-F7A7-217B-3B10-06E304843E46}"/>
              </a:ext>
            </a:extLst>
          </p:cNvPr>
          <p:cNvCxnSpPr>
            <a:cxnSpLocks/>
          </p:cNvCxnSpPr>
          <p:nvPr/>
        </p:nvCxnSpPr>
        <p:spPr>
          <a:xfrm>
            <a:off x="5574393" y="4255759"/>
            <a:ext cx="0" cy="94749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="" xmlns:a16="http://schemas.microsoft.com/office/drawing/2014/main" id="{2BA2DF63-4031-9E3E-6AFC-F84BFCA985F1}"/>
              </a:ext>
            </a:extLst>
          </p:cNvPr>
          <p:cNvCxnSpPr>
            <a:stCxn id="26" idx="0"/>
            <a:endCxn id="26" idx="2"/>
          </p:cNvCxnSpPr>
          <p:nvPr/>
        </p:nvCxnSpPr>
        <p:spPr>
          <a:xfrm>
            <a:off x="7130840" y="2172869"/>
            <a:ext cx="0" cy="60016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="" xmlns:a16="http://schemas.microsoft.com/office/drawing/2014/main" id="{140F70BF-628F-3024-9B85-5058685D3D2A}"/>
              </a:ext>
            </a:extLst>
          </p:cNvPr>
          <p:cNvCxnSpPr>
            <a:stCxn id="55" idx="0"/>
            <a:endCxn id="55" idx="2"/>
          </p:cNvCxnSpPr>
          <p:nvPr/>
        </p:nvCxnSpPr>
        <p:spPr>
          <a:xfrm>
            <a:off x="9545854" y="2991523"/>
            <a:ext cx="0" cy="60016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2 212">
            <a:extLst>
              <a:ext uri="{FF2B5EF4-FFF2-40B4-BE49-F238E27FC236}">
                <a16:creationId xmlns="" xmlns:a16="http://schemas.microsoft.com/office/drawing/2014/main" id="{AD7B1220-C2D8-B1BB-1DA7-D0EBC98730D4}"/>
              </a:ext>
            </a:extLst>
          </p:cNvPr>
          <p:cNvCxnSpPr>
            <a:cxnSpLocks/>
            <a:stCxn id="63" idx="3"/>
            <a:endCxn id="200" idx="1"/>
          </p:cNvCxnSpPr>
          <p:nvPr/>
        </p:nvCxnSpPr>
        <p:spPr>
          <a:xfrm>
            <a:off x="2710549" y="3958709"/>
            <a:ext cx="2245381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2 217">
            <a:extLst>
              <a:ext uri="{FF2B5EF4-FFF2-40B4-BE49-F238E27FC236}">
                <a16:creationId xmlns="" xmlns:a16="http://schemas.microsoft.com/office/drawing/2014/main" id="{4A805458-C871-07C0-AB64-5C6D23EEAE08}"/>
              </a:ext>
            </a:extLst>
          </p:cNvPr>
          <p:cNvCxnSpPr>
            <a:cxnSpLocks/>
            <a:stCxn id="200" idx="3"/>
          </p:cNvCxnSpPr>
          <p:nvPr/>
        </p:nvCxnSpPr>
        <p:spPr>
          <a:xfrm>
            <a:off x="6205957" y="3958709"/>
            <a:ext cx="20563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2 222">
            <a:extLst>
              <a:ext uri="{FF2B5EF4-FFF2-40B4-BE49-F238E27FC236}">
                <a16:creationId xmlns="" xmlns:a16="http://schemas.microsoft.com/office/drawing/2014/main" id="{C6EDC036-3D0C-F52A-418E-DA1CD82A4207}"/>
              </a:ext>
            </a:extLst>
          </p:cNvPr>
          <p:cNvCxnSpPr>
            <a:cxnSpLocks/>
            <a:stCxn id="200" idx="2"/>
          </p:cNvCxnSpPr>
          <p:nvPr/>
        </p:nvCxnSpPr>
        <p:spPr>
          <a:xfrm flipH="1">
            <a:off x="5576866" y="4102709"/>
            <a:ext cx="4078" cy="15704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ttangolo con angoli arrotondati 230">
            <a:extLst>
              <a:ext uri="{FF2B5EF4-FFF2-40B4-BE49-F238E27FC236}">
                <a16:creationId xmlns="" xmlns:a16="http://schemas.microsoft.com/office/drawing/2014/main" id="{B85F7459-4747-FF11-D81A-C06C1B34FEC2}"/>
              </a:ext>
            </a:extLst>
          </p:cNvPr>
          <p:cNvSpPr/>
          <p:nvPr/>
        </p:nvSpPr>
        <p:spPr>
          <a:xfrm>
            <a:off x="3504118" y="5528611"/>
            <a:ext cx="1226909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indici di manutenzione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Rettangolo con angoli arrotondati 231">
            <a:extLst>
              <a:ext uri="{FF2B5EF4-FFF2-40B4-BE49-F238E27FC236}">
                <a16:creationId xmlns="" xmlns:a16="http://schemas.microsoft.com/office/drawing/2014/main" id="{68D89CF8-F3AA-E7B8-1602-6FCBAB92397D}"/>
              </a:ext>
            </a:extLst>
          </p:cNvPr>
          <p:cNvSpPr/>
          <p:nvPr/>
        </p:nvSpPr>
        <p:spPr>
          <a:xfrm>
            <a:off x="334500" y="5303920"/>
            <a:ext cx="2955348" cy="10921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di fermo macchina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i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0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fm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it-IT" sz="1100" i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0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</a:t>
            </a:r>
            <a:r>
              <a:rPr lang="it-IT" sz="1100" i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0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  </a:t>
            </a:r>
          </a:p>
          <a:p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costi improduttivi di tipo indiretto;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0" baseline="-250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costo della manodopera se gli addetti non possono essere spostati su un altro impianto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33" name="Connettore 2 232">
            <a:extLst>
              <a:ext uri="{FF2B5EF4-FFF2-40B4-BE49-F238E27FC236}">
                <a16:creationId xmlns="" xmlns:a16="http://schemas.microsoft.com/office/drawing/2014/main" id="{108C382D-1352-6F8A-60C9-FECEB1E63421}"/>
              </a:ext>
            </a:extLst>
          </p:cNvPr>
          <p:cNvCxnSpPr>
            <a:cxnSpLocks/>
            <a:stCxn id="63" idx="2"/>
          </p:cNvCxnSpPr>
          <p:nvPr/>
        </p:nvCxnSpPr>
        <p:spPr>
          <a:xfrm>
            <a:off x="1611736" y="4102709"/>
            <a:ext cx="0" cy="120121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CasellaDiTesto 237">
            <a:extLst>
              <a:ext uri="{FF2B5EF4-FFF2-40B4-BE49-F238E27FC236}">
                <a16:creationId xmlns="" xmlns:a16="http://schemas.microsoft.com/office/drawing/2014/main" id="{4F9B0EFC-E90E-AA44-FC54-43BFF648A292}"/>
              </a:ext>
            </a:extLst>
          </p:cNvPr>
          <p:cNvSpPr txBox="1"/>
          <p:nvPr/>
        </p:nvSpPr>
        <p:spPr>
          <a:xfrm>
            <a:off x="4945297" y="5376902"/>
            <a:ext cx="35495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costo annuo manutenzione/fatturato azienda;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costo annuo manutenzione/costo degli impianti;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costo annuo manutenzione/costo di trasformazione;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costo annuo manutenzione/immobilizzi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Rettangolo con angoli arrotondati 239">
            <a:extLst>
              <a:ext uri="{FF2B5EF4-FFF2-40B4-BE49-F238E27FC236}">
                <a16:creationId xmlns="" xmlns:a16="http://schemas.microsoft.com/office/drawing/2014/main" id="{64EEB77E-6DDD-AF71-B30D-0D59AC58EC02}"/>
              </a:ext>
            </a:extLst>
          </p:cNvPr>
          <p:cNvSpPr/>
          <p:nvPr/>
        </p:nvSpPr>
        <p:spPr>
          <a:xfrm>
            <a:off x="4945297" y="5359891"/>
            <a:ext cx="6314141" cy="76944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1" name="Connettore 2 240">
            <a:extLst>
              <a:ext uri="{FF2B5EF4-FFF2-40B4-BE49-F238E27FC236}">
                <a16:creationId xmlns="" xmlns:a16="http://schemas.microsoft.com/office/drawing/2014/main" id="{54069061-2A45-33EA-2293-38D4FAFA2613}"/>
              </a:ext>
            </a:extLst>
          </p:cNvPr>
          <p:cNvCxnSpPr>
            <a:cxnSpLocks/>
            <a:stCxn id="231" idx="3"/>
            <a:endCxn id="240" idx="1"/>
          </p:cNvCxnSpPr>
          <p:nvPr/>
        </p:nvCxnSpPr>
        <p:spPr>
          <a:xfrm>
            <a:off x="4731027" y="5744611"/>
            <a:ext cx="21427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">
            <a:extLst>
              <a:ext uri="{FF2B5EF4-FFF2-40B4-BE49-F238E27FC236}">
                <a16:creationId xmlns="" xmlns:a16="http://schemas.microsoft.com/office/drawing/2014/main" id="{E4A3F1A5-F45E-2130-416A-8958433B3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4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graphicFrame>
        <p:nvGraphicFramePr>
          <p:cNvPr id="248" name="Oggetto 247">
            <a:extLst>
              <a:ext uri="{FF2B5EF4-FFF2-40B4-BE49-F238E27FC236}">
                <a16:creationId xmlns="" xmlns:a16="http://schemas.microsoft.com/office/drawing/2014/main" id="{EA4F9570-BC65-68DE-72A3-AFCD01CF9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084175"/>
              </p:ext>
            </p:extLst>
          </p:nvPr>
        </p:nvGraphicFramePr>
        <p:xfrm>
          <a:off x="8598705" y="5540822"/>
          <a:ext cx="2505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2501900" imgH="419100" progId="Equation.DSMT4">
                  <p:embed/>
                </p:oleObj>
              </mc:Choice>
              <mc:Fallback>
                <p:oleObj name="Equation" r:id="rId3" imgW="25019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8705" y="5540822"/>
                        <a:ext cx="250507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6" name="Connettore diritto 255">
            <a:extLst>
              <a:ext uri="{FF2B5EF4-FFF2-40B4-BE49-F238E27FC236}">
                <a16:creationId xmlns="" xmlns:a16="http://schemas.microsoft.com/office/drawing/2014/main" id="{FB33A963-2B09-D25B-5EDB-F8802069926E}"/>
              </a:ext>
            </a:extLst>
          </p:cNvPr>
          <p:cNvCxnSpPr>
            <a:cxnSpLocks/>
          </p:cNvCxnSpPr>
          <p:nvPr/>
        </p:nvCxnSpPr>
        <p:spPr>
          <a:xfrm>
            <a:off x="8494867" y="5359891"/>
            <a:ext cx="0" cy="76944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29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4">
            <a:extLst>
              <a:ext uri="{FF2B5EF4-FFF2-40B4-BE49-F238E27FC236}">
                <a16:creationId xmlns="" xmlns:a16="http://schemas.microsoft.com/office/drawing/2014/main" id="{CB624D58-A255-0A66-E585-597C04E4A3B0}"/>
              </a:ext>
            </a:extLst>
          </p:cNvPr>
          <p:cNvSpPr/>
          <p:nvPr/>
        </p:nvSpPr>
        <p:spPr>
          <a:xfrm>
            <a:off x="423471" y="639589"/>
            <a:ext cx="1027644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Retrofit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="" xmlns:a16="http://schemas.microsoft.com/office/drawing/2014/main" id="{8B8C248D-EDB2-4C0C-484B-1B9A8EBF431D}"/>
              </a:ext>
            </a:extLst>
          </p:cNvPr>
          <p:cNvSpPr/>
          <p:nvPr/>
        </p:nvSpPr>
        <p:spPr>
          <a:xfrm>
            <a:off x="1760881" y="649520"/>
            <a:ext cx="200161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ricostruzione delle macchine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D8C41084-26F7-1694-3F4B-D1420A0D9FEE}"/>
              </a:ext>
            </a:extLst>
          </p:cNvPr>
          <p:cNvSpPr txBox="1"/>
          <p:nvPr/>
        </p:nvSpPr>
        <p:spPr>
          <a:xfrm>
            <a:off x="4022234" y="322450"/>
            <a:ext cx="338179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vantaggi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prolungamento della durata della macchina;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miglioramento del rapporto qualità/prezzo dell’investimento iniziale;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limitato del nuovo investimento;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0F73B480-EC0C-723D-FAD1-CC828DC2D414}"/>
              </a:ext>
            </a:extLst>
          </p:cNvPr>
          <p:cNvSpPr txBox="1"/>
          <p:nvPr/>
        </p:nvSpPr>
        <p:spPr>
          <a:xfrm>
            <a:off x="7064767" y="488647"/>
            <a:ext cx="33022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aumento dell’affidabilità;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aumento della produttività;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adozione della tecnologia più recente ed evoluta;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ambiente di programmazione aggiornato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="" xmlns:a16="http://schemas.microsoft.com/office/drawing/2014/main" id="{271EF3F0-43A9-30BD-90DD-71C093B88C5F}"/>
              </a:ext>
            </a:extLst>
          </p:cNvPr>
          <p:cNvSpPr/>
          <p:nvPr/>
        </p:nvSpPr>
        <p:spPr>
          <a:xfrm>
            <a:off x="4022234" y="322450"/>
            <a:ext cx="6344810" cy="94749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="" xmlns:a16="http://schemas.microsoft.com/office/drawing/2014/main" id="{B20BD8A3-D7E8-31B6-92B5-DC9E99B99A42}"/>
              </a:ext>
            </a:extLst>
          </p:cNvPr>
          <p:cNvCxnSpPr/>
          <p:nvPr/>
        </p:nvCxnSpPr>
        <p:spPr>
          <a:xfrm>
            <a:off x="7064767" y="322450"/>
            <a:ext cx="0" cy="94749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EFC8E6F2-545E-3E9A-DD4B-97D41CF752FF}"/>
              </a:ext>
            </a:extLst>
          </p:cNvPr>
          <p:cNvSpPr txBox="1"/>
          <p:nvPr/>
        </p:nvSpPr>
        <p:spPr>
          <a:xfrm>
            <a:off x="2626926" y="1507898"/>
            <a:ext cx="362042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controllo diretto dal computer del costruttore </a:t>
            </a:r>
          </a:p>
          <a:p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tutti i parametri indicatori dello stato della macchina tramite il collegamento con un PC dell’azienda o della sede del fabbricante, il quale può subentrare al controllo della macchina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arrotondato 4">
            <a:extLst>
              <a:ext uri="{FF2B5EF4-FFF2-40B4-BE49-F238E27FC236}">
                <a16:creationId xmlns="" xmlns:a16="http://schemas.microsoft.com/office/drawing/2014/main" id="{CE8A4E9B-FFD3-E0C1-6580-99B465EF912F}"/>
              </a:ext>
            </a:extLst>
          </p:cNvPr>
          <p:cNvSpPr/>
          <p:nvPr/>
        </p:nvSpPr>
        <p:spPr>
          <a:xfrm>
            <a:off x="423471" y="1869360"/>
            <a:ext cx="1733320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Telemanutenzione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ACBBCB6F-07CA-699E-C807-8D127959A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881" y="1442772"/>
            <a:ext cx="4447198" cy="1109624"/>
          </a:xfrm>
          <a:prstGeom prst="rect">
            <a:avLst/>
          </a:prstGeom>
        </p:spPr>
      </p:pic>
      <p:sp>
        <p:nvSpPr>
          <p:cNvPr id="16" name="Rettangolo con angoli arrotondati 15">
            <a:extLst>
              <a:ext uri="{FF2B5EF4-FFF2-40B4-BE49-F238E27FC236}">
                <a16:creationId xmlns="" xmlns:a16="http://schemas.microsoft.com/office/drawing/2014/main" id="{D914956E-722C-C4E0-73E8-6FFFD8DCFE46}"/>
              </a:ext>
            </a:extLst>
          </p:cNvPr>
          <p:cNvSpPr/>
          <p:nvPr/>
        </p:nvSpPr>
        <p:spPr>
          <a:xfrm>
            <a:off x="2587485" y="1535980"/>
            <a:ext cx="3730859" cy="92333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tangolo arrotondato 4">
            <a:extLst>
              <a:ext uri="{FF2B5EF4-FFF2-40B4-BE49-F238E27FC236}">
                <a16:creationId xmlns="" xmlns:a16="http://schemas.microsoft.com/office/drawing/2014/main" id="{D16EA0DA-A325-EC42-FA07-09BA91665B02}"/>
              </a:ext>
            </a:extLst>
          </p:cNvPr>
          <p:cNvSpPr/>
          <p:nvPr/>
        </p:nvSpPr>
        <p:spPr>
          <a:xfrm>
            <a:off x="423471" y="4030888"/>
            <a:ext cx="1733320" cy="46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Manutenzione delle</a:t>
            </a:r>
          </a:p>
          <a:p>
            <a:pPr algn="ctr"/>
            <a:r>
              <a:rPr lang="it-IT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macchine utensili</a:t>
            </a:r>
            <a:endParaRPr lang="it-IT" sz="1400" b="1" kern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="" xmlns:a16="http://schemas.microsoft.com/office/drawing/2014/main" id="{FC3D5A21-FF5C-D5B9-E692-1B91A0EB39BF}"/>
              </a:ext>
            </a:extLst>
          </p:cNvPr>
          <p:cNvSpPr/>
          <p:nvPr/>
        </p:nvSpPr>
        <p:spPr>
          <a:xfrm>
            <a:off x="2786003" y="4120888"/>
            <a:ext cx="200161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tipologie di manutenzione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magine 19">
            <a:extLst>
              <a:ext uri="{FF2B5EF4-FFF2-40B4-BE49-F238E27FC236}">
                <a16:creationId xmlns="" xmlns:a16="http://schemas.microsoft.com/office/drawing/2014/main" id="{9E9F82F9-B782-EFB7-F319-9D00DF374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536" y="3298808"/>
            <a:ext cx="4579412" cy="1887496"/>
          </a:xfrm>
          <a:prstGeom prst="rect">
            <a:avLst/>
          </a:prstGeom>
        </p:spPr>
      </p:pic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44E7EADA-6758-E2E3-A00E-42E62084E355}"/>
              </a:ext>
            </a:extLst>
          </p:cNvPr>
          <p:cNvSpPr/>
          <p:nvPr/>
        </p:nvSpPr>
        <p:spPr>
          <a:xfrm>
            <a:off x="6713881" y="1416266"/>
            <a:ext cx="4579411" cy="11626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61437709-3421-074F-0F64-CCDD6D3FFA10}"/>
              </a:ext>
            </a:extLst>
          </p:cNvPr>
          <p:cNvSpPr/>
          <p:nvPr/>
        </p:nvSpPr>
        <p:spPr>
          <a:xfrm>
            <a:off x="5416826" y="3133504"/>
            <a:ext cx="4950217" cy="22722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3" name="Connettore 2 22">
            <a:extLst>
              <a:ext uri="{FF2B5EF4-FFF2-40B4-BE49-F238E27FC236}">
                <a16:creationId xmlns="" xmlns:a16="http://schemas.microsoft.com/office/drawing/2014/main" id="{02C671CD-8651-49B8-5E00-518D086D8F78}"/>
              </a:ext>
            </a:extLst>
          </p:cNvPr>
          <p:cNvCxnSpPr>
            <a:cxnSpLocks/>
            <a:stCxn id="2" idx="3"/>
            <a:endCxn id="3" idx="1"/>
          </p:cNvCxnSpPr>
          <p:nvPr/>
        </p:nvCxnSpPr>
        <p:spPr>
          <a:xfrm>
            <a:off x="1451115" y="783589"/>
            <a:ext cx="309766" cy="993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="" xmlns:a16="http://schemas.microsoft.com/office/drawing/2014/main" id="{54BE722D-7075-1FF4-16ED-C75C5649EF36}"/>
              </a:ext>
            </a:extLst>
          </p:cNvPr>
          <p:cNvCxnSpPr>
            <a:cxnSpLocks/>
            <a:stCxn id="3" idx="3"/>
            <a:endCxn id="8" idx="1"/>
          </p:cNvCxnSpPr>
          <p:nvPr/>
        </p:nvCxnSpPr>
        <p:spPr>
          <a:xfrm>
            <a:off x="3762491" y="793520"/>
            <a:ext cx="259743" cy="26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="" xmlns:a16="http://schemas.microsoft.com/office/drawing/2014/main" id="{B91C43C1-53B3-AB61-9802-B06A2CC1E060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2156791" y="2005537"/>
            <a:ext cx="430694" cy="782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3543FACA-6306-A90E-1DC3-5F9358E9EAD2}"/>
              </a:ext>
            </a:extLst>
          </p:cNvPr>
          <p:cNvCxnSpPr>
            <a:cxnSpLocks/>
            <a:stCxn id="16" idx="3"/>
            <a:endCxn id="21" idx="1"/>
          </p:cNvCxnSpPr>
          <p:nvPr/>
        </p:nvCxnSpPr>
        <p:spPr>
          <a:xfrm flipV="1">
            <a:off x="6318344" y="1997584"/>
            <a:ext cx="395537" cy="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="" xmlns:a16="http://schemas.microsoft.com/office/drawing/2014/main" id="{2211B09F-0568-E76B-B700-2AB8BD7035E1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2156791" y="4264888"/>
            <a:ext cx="62921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="" xmlns:a16="http://schemas.microsoft.com/office/drawing/2014/main" id="{9F103E41-0340-9C08-2AE6-BC2D92E92F75}"/>
              </a:ext>
            </a:extLst>
          </p:cNvPr>
          <p:cNvCxnSpPr>
            <a:cxnSpLocks/>
            <a:stCxn id="18" idx="3"/>
            <a:endCxn id="22" idx="1"/>
          </p:cNvCxnSpPr>
          <p:nvPr/>
        </p:nvCxnSpPr>
        <p:spPr>
          <a:xfrm>
            <a:off x="4787613" y="4264888"/>
            <a:ext cx="629213" cy="474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897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607</Words>
  <Application>Microsoft Macintosh PowerPoint</Application>
  <PresentationFormat>Personalizzato</PresentationFormat>
  <Paragraphs>89</Paragraphs>
  <Slides>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Tema di Office</vt:lpstr>
      <vt:lpstr>Equation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Spiraglio3</cp:lastModifiedBy>
  <cp:revision>316</cp:revision>
  <dcterms:created xsi:type="dcterms:W3CDTF">2018-02-23T18:35:34Z</dcterms:created>
  <dcterms:modified xsi:type="dcterms:W3CDTF">2024-05-23T08:17:57Z</dcterms:modified>
</cp:coreProperties>
</file>