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9951" autoAdjust="0"/>
    <p:restoredTop sz="98443" autoAdjust="0"/>
  </p:normalViewPr>
  <p:slideViewPr>
    <p:cSldViewPr snapToGrid="0">
      <p:cViewPr varScale="1">
        <p:scale>
          <a:sx n="145" d="100"/>
          <a:sy n="145" d="100"/>
        </p:scale>
        <p:origin x="-1360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406425" y="612915"/>
            <a:ext cx="2347958" cy="504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Tecniche di controllo </a:t>
            </a:r>
            <a:r>
              <a:rPr lang="it-IT" sz="1400" b="1" kern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1400" b="1" kern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400" b="1" kern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monitoraggio</a:t>
            </a:r>
          </a:p>
        </p:txBody>
      </p:sp>
      <p:sp>
        <p:nvSpPr>
          <p:cNvPr id="46" name="Rectangle 2">
            <a:extLst>
              <a:ext uri="{FF2B5EF4-FFF2-40B4-BE49-F238E27FC236}">
                <a16:creationId xmlns="" xmlns:a16="http://schemas.microsoft.com/office/drawing/2014/main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0" name="Rectangle 4">
            <a:extLst>
              <a:ext uri="{FF2B5EF4-FFF2-40B4-BE49-F238E27FC236}">
                <a16:creationId xmlns="" xmlns:a16="http://schemas.microsoft.com/office/drawing/2014/main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91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24" name="Rectangle 2">
            <a:extLst>
              <a:ext uri="{FF2B5EF4-FFF2-40B4-BE49-F238E27FC236}">
                <a16:creationId xmlns="" xmlns:a16="http://schemas.microsoft.com/office/drawing/2014/main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858" y="31810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="" xmlns:a16="http://schemas.microsoft.com/office/drawing/2014/main" id="{3236B61D-4558-00E5-494F-0F18E6A1FEB6}"/>
              </a:ext>
            </a:extLst>
          </p:cNvPr>
          <p:cNvSpPr/>
          <p:nvPr/>
        </p:nvSpPr>
        <p:spPr>
          <a:xfrm>
            <a:off x="652185" y="1729830"/>
            <a:ext cx="1176654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termografia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="" xmlns:a16="http://schemas.microsoft.com/office/drawing/2014/main" id="{9E4D5526-8F49-C2F7-5AD3-A5F0EAF3B242}"/>
              </a:ext>
            </a:extLst>
          </p:cNvPr>
          <p:cNvSpPr/>
          <p:nvPr/>
        </p:nvSpPr>
        <p:spPr>
          <a:xfrm>
            <a:off x="2998220" y="643995"/>
            <a:ext cx="4833816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strategie di manutenzione preventiva e predittiva si basano sulle tecniche di controllo e monitoraggio delle grandezze scelte come indicatori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Connettore 2 10">
            <a:extLst>
              <a:ext uri="{FF2B5EF4-FFF2-40B4-BE49-F238E27FC236}">
                <a16:creationId xmlns="" xmlns:a16="http://schemas.microsoft.com/office/drawing/2014/main" id="{41EBA92F-A37A-2E01-E2A3-DA39CE5210C2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2754383" y="859995"/>
            <a:ext cx="243837" cy="492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BECB2B82-0365-23FF-02D9-58C90EB10168}"/>
              </a:ext>
            </a:extLst>
          </p:cNvPr>
          <p:cNvSpPr txBox="1"/>
          <p:nvPr/>
        </p:nvSpPr>
        <p:spPr>
          <a:xfrm>
            <a:off x="8123633" y="390635"/>
            <a:ext cx="355649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emissioni termiche; </a:t>
            </a:r>
          </a:p>
          <a:p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emissioni acustiche o vibrazioni;</a:t>
            </a:r>
          </a:p>
          <a:p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emissioni relative a lubrificazione e raffreddamento; </a:t>
            </a:r>
          </a:p>
          <a:p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anomalie relative al consumo di energia; </a:t>
            </a:r>
          </a:p>
          <a:p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anomalie nella produzione (qualità e caratteristiche)</a:t>
            </a: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="" xmlns:a16="http://schemas.microsoft.com/office/drawing/2014/main" id="{1684AEF1-4A01-A750-EBE3-23FB35EE28DF}"/>
              </a:ext>
            </a:extLst>
          </p:cNvPr>
          <p:cNvSpPr/>
          <p:nvPr/>
        </p:nvSpPr>
        <p:spPr>
          <a:xfrm>
            <a:off x="8108894" y="390635"/>
            <a:ext cx="3666266" cy="93776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Connettore 2 17">
            <a:extLst>
              <a:ext uri="{FF2B5EF4-FFF2-40B4-BE49-F238E27FC236}">
                <a16:creationId xmlns="" xmlns:a16="http://schemas.microsoft.com/office/drawing/2014/main" id="{0A9719BA-45EB-7B08-813B-02D4450F9AC8}"/>
              </a:ext>
            </a:extLst>
          </p:cNvPr>
          <p:cNvCxnSpPr>
            <a:cxnSpLocks/>
            <a:stCxn id="6" idx="3"/>
            <a:endCxn id="16" idx="1"/>
          </p:cNvCxnSpPr>
          <p:nvPr/>
        </p:nvCxnSpPr>
        <p:spPr>
          <a:xfrm>
            <a:off x="7832036" y="859995"/>
            <a:ext cx="29159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con angoli arrotondati 24">
            <a:extLst>
              <a:ext uri="{FF2B5EF4-FFF2-40B4-BE49-F238E27FC236}">
                <a16:creationId xmlns="" xmlns:a16="http://schemas.microsoft.com/office/drawing/2014/main" id="{4C73AF76-19D0-9642-17A1-1D18698A12BB}"/>
              </a:ext>
            </a:extLst>
          </p:cNvPr>
          <p:cNvSpPr/>
          <p:nvPr/>
        </p:nvSpPr>
        <p:spPr>
          <a:xfrm>
            <a:off x="2056914" y="1585708"/>
            <a:ext cx="2347958" cy="576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analisi dello spettro infrarosso </a:t>
            </a:r>
            <a:endParaRPr lang="it-IT" sz="1100" kern="100" dirty="0" smtClean="0">
              <a:solidFill>
                <a:srgbClr val="211D1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</a:t>
            </a: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individuare eventuali perdite energetiche e malfunzionamenti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="" xmlns:a16="http://schemas.microsoft.com/office/drawing/2014/main" id="{1BEF229F-9B79-CE76-CE67-66A6B84BB92F}"/>
              </a:ext>
            </a:extLst>
          </p:cNvPr>
          <p:cNvSpPr txBox="1"/>
          <p:nvPr/>
        </p:nvSpPr>
        <p:spPr>
          <a:xfrm>
            <a:off x="4614961" y="1382201"/>
            <a:ext cx="3220748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manutenzione industriale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termografia a infrarossi è uno </a:t>
            </a:r>
            <a: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strumento</a:t>
            </a:r>
            <a:b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</a:t>
            </a: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manutenzione </a:t>
            </a:r>
            <a: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predittiva, </a:t>
            </a: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grazie alla visualizzazione a distanza e in tempo reale </a:t>
            </a:r>
            <a: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</a:t>
            </a: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anomalie della distribuzione delle temperature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="" xmlns:a16="http://schemas.microsoft.com/office/drawing/2014/main" id="{6563AF3F-4245-C24E-A9BB-320318F1FEE2}"/>
              </a:ext>
            </a:extLst>
          </p:cNvPr>
          <p:cNvSpPr txBox="1"/>
          <p:nvPr/>
        </p:nvSpPr>
        <p:spPr>
          <a:xfrm>
            <a:off x="8117967" y="1544399"/>
            <a:ext cx="194715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Impianti elettrici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Impianti meccanici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Isolamento/refrattarietà</a:t>
            </a:r>
          </a:p>
        </p:txBody>
      </p:sp>
      <p:sp>
        <p:nvSpPr>
          <p:cNvPr id="30" name="Rettangolo con angoli arrotondati 29">
            <a:extLst>
              <a:ext uri="{FF2B5EF4-FFF2-40B4-BE49-F238E27FC236}">
                <a16:creationId xmlns="" xmlns:a16="http://schemas.microsoft.com/office/drawing/2014/main" id="{1297CBD1-0293-2130-1C8B-10D66BF8FE14}"/>
              </a:ext>
            </a:extLst>
          </p:cNvPr>
          <p:cNvSpPr/>
          <p:nvPr/>
        </p:nvSpPr>
        <p:spPr>
          <a:xfrm>
            <a:off x="8098983" y="1532942"/>
            <a:ext cx="3693456" cy="67718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739F40B6-75DB-0896-9C85-984B94ED2B3C}"/>
              </a:ext>
            </a:extLst>
          </p:cNvPr>
          <p:cNvSpPr txBox="1"/>
          <p:nvPr/>
        </p:nvSpPr>
        <p:spPr>
          <a:xfrm>
            <a:off x="9962410" y="1561544"/>
            <a:ext cx="174281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Impianti termici/vapore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Edilizia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Elettronica</a:t>
            </a:r>
          </a:p>
        </p:txBody>
      </p:sp>
      <p:cxnSp>
        <p:nvCxnSpPr>
          <p:cNvPr id="35" name="Connettore diritto 34">
            <a:extLst>
              <a:ext uri="{FF2B5EF4-FFF2-40B4-BE49-F238E27FC236}">
                <a16:creationId xmlns="" xmlns:a16="http://schemas.microsoft.com/office/drawing/2014/main" id="{05524314-E264-4138-9F9D-3FEECE4354C3}"/>
              </a:ext>
            </a:extLst>
          </p:cNvPr>
          <p:cNvCxnSpPr>
            <a:stCxn id="30" idx="0"/>
            <a:endCxn id="30" idx="2"/>
          </p:cNvCxnSpPr>
          <p:nvPr/>
        </p:nvCxnSpPr>
        <p:spPr>
          <a:xfrm>
            <a:off x="9945711" y="1532942"/>
            <a:ext cx="0" cy="67718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ttangolo con angoli arrotondati 35">
            <a:extLst>
              <a:ext uri="{FF2B5EF4-FFF2-40B4-BE49-F238E27FC236}">
                <a16:creationId xmlns="" xmlns:a16="http://schemas.microsoft.com/office/drawing/2014/main" id="{25EDDD84-F626-C4F5-F3D3-4F7BCBFCCA98}"/>
              </a:ext>
            </a:extLst>
          </p:cNvPr>
          <p:cNvSpPr/>
          <p:nvPr/>
        </p:nvSpPr>
        <p:spPr>
          <a:xfrm>
            <a:off x="4607590" y="1422350"/>
            <a:ext cx="3234846" cy="89836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ttangolo con angoli arrotondati 36">
            <a:extLst>
              <a:ext uri="{FF2B5EF4-FFF2-40B4-BE49-F238E27FC236}">
                <a16:creationId xmlns="" xmlns:a16="http://schemas.microsoft.com/office/drawing/2014/main" id="{46999417-A0F7-FEB9-0310-6558C378BF6C}"/>
              </a:ext>
            </a:extLst>
          </p:cNvPr>
          <p:cNvSpPr/>
          <p:nvPr/>
        </p:nvSpPr>
        <p:spPr>
          <a:xfrm>
            <a:off x="638651" y="2912617"/>
            <a:ext cx="1176654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analisi </a:t>
            </a:r>
            <a:r>
              <a:rPr lang="it-IT" sz="1100" b="1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delle </a:t>
            </a: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vibrazioni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="" xmlns:a16="http://schemas.microsoft.com/office/drawing/2014/main" id="{A09E48A2-0A1C-0D4E-E59B-3A27FDF0BD0D}"/>
              </a:ext>
            </a:extLst>
          </p:cNvPr>
          <p:cNvSpPr txBox="1"/>
          <p:nvPr/>
        </p:nvSpPr>
        <p:spPr>
          <a:xfrm>
            <a:off x="2055934" y="2676672"/>
            <a:ext cx="328387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macchine con organi in rotazione o in moto alternativo producono vibrazioni con determinate caratteristiche. Eventuali cambiamenti delle condizioni ordinarie possono essere interpretati come segnali di possibile avaria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ttangolo con angoli arrotondati 40">
            <a:extLst>
              <a:ext uri="{FF2B5EF4-FFF2-40B4-BE49-F238E27FC236}">
                <a16:creationId xmlns="" xmlns:a16="http://schemas.microsoft.com/office/drawing/2014/main" id="{C5184183-64C0-57A5-BF93-DDF273C8BBC0}"/>
              </a:ext>
            </a:extLst>
          </p:cNvPr>
          <p:cNvSpPr/>
          <p:nvPr/>
        </p:nvSpPr>
        <p:spPr>
          <a:xfrm>
            <a:off x="5566844" y="2984617"/>
            <a:ext cx="1257008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tecnologia </a:t>
            </a: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FFT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="" xmlns:a16="http://schemas.microsoft.com/office/drawing/2014/main" id="{D2A9C4B0-BF63-54E4-C2D4-605C0A74CA81}"/>
              </a:ext>
            </a:extLst>
          </p:cNvPr>
          <p:cNvSpPr txBox="1"/>
          <p:nvPr/>
        </p:nvSpPr>
        <p:spPr>
          <a:xfrm>
            <a:off x="7176346" y="2559991"/>
            <a:ext cx="456425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it-IT" sz="1100" dirty="0" smtClean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it-IT" sz="110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FFT (</a:t>
            </a:r>
            <a:r>
              <a:rPr lang="it-IT" sz="11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Fast Fourier Transform</a:t>
            </a:r>
            <a:r>
              <a:rPr lang="it-IT" sz="110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trasforma i segnali dal dominio </a:t>
            </a:r>
            <a:endParaRPr lang="it-IT" sz="1100" dirty="0" smtClean="0">
              <a:solidFill>
                <a:srgbClr val="202124"/>
              </a:solidFill>
              <a:effectLst/>
              <a:highlight>
                <a:srgbClr val="FFFFFF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dirty="0" smtClean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</a:t>
            </a:r>
            <a:r>
              <a:rPr lang="it-IT" sz="110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tempo al dominio della frequenza e </a:t>
            </a:r>
            <a:r>
              <a:rPr lang="it-IT" sz="11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scompone una forma d’onda complessa in tutte le sue frequenze, la cui rappresentazione grafica include l’energia presente in ciascuna di queste frequenze.</a:t>
            </a:r>
          </a:p>
          <a:p>
            <a:r>
              <a:rPr lang="it-IT" sz="1100" dirty="0" smtClean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Un’anomalia </a:t>
            </a:r>
            <a:r>
              <a:rPr lang="it-IT" sz="11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è segnalata dalla modifica di alcune frequenze dello spettro e da esse è possibile risalire alla causa del </a:t>
            </a:r>
            <a:r>
              <a:rPr lang="it-IT" sz="1100" dirty="0" smtClean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malfunzionamento.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ttangolo con angoli arrotondati 43">
            <a:extLst>
              <a:ext uri="{FF2B5EF4-FFF2-40B4-BE49-F238E27FC236}">
                <a16:creationId xmlns="" xmlns:a16="http://schemas.microsoft.com/office/drawing/2014/main" id="{7F55BF34-4B11-85B3-58A8-4B8F29E4BF7B}"/>
              </a:ext>
            </a:extLst>
          </p:cNvPr>
          <p:cNvSpPr/>
          <p:nvPr/>
        </p:nvSpPr>
        <p:spPr>
          <a:xfrm>
            <a:off x="2027602" y="2627025"/>
            <a:ext cx="3234846" cy="100318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ttangolo con angoli arrotondati 46">
            <a:extLst>
              <a:ext uri="{FF2B5EF4-FFF2-40B4-BE49-F238E27FC236}">
                <a16:creationId xmlns="" xmlns:a16="http://schemas.microsoft.com/office/drawing/2014/main" id="{02A70DB5-7F3D-5577-E382-8CCECF49C827}"/>
              </a:ext>
            </a:extLst>
          </p:cNvPr>
          <p:cNvSpPr/>
          <p:nvPr/>
        </p:nvSpPr>
        <p:spPr>
          <a:xfrm>
            <a:off x="7126575" y="2558548"/>
            <a:ext cx="4614029" cy="1140137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Connettore 2 47">
            <a:extLst>
              <a:ext uri="{FF2B5EF4-FFF2-40B4-BE49-F238E27FC236}">
                <a16:creationId xmlns="" xmlns:a16="http://schemas.microsoft.com/office/drawing/2014/main" id="{8A9F53A2-2328-BABC-654D-2FEDE84AA1B6}"/>
              </a:ext>
            </a:extLst>
          </p:cNvPr>
          <p:cNvCxnSpPr>
            <a:cxnSpLocks/>
            <a:stCxn id="4" idx="3"/>
            <a:endCxn id="25" idx="1"/>
          </p:cNvCxnSpPr>
          <p:nvPr/>
        </p:nvCxnSpPr>
        <p:spPr>
          <a:xfrm flipV="1">
            <a:off x="1828839" y="1873708"/>
            <a:ext cx="228075" cy="12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>
            <a:extLst>
              <a:ext uri="{FF2B5EF4-FFF2-40B4-BE49-F238E27FC236}">
                <a16:creationId xmlns="" xmlns:a16="http://schemas.microsoft.com/office/drawing/2014/main" id="{AB407020-4474-12F3-AB95-CA4617E17705}"/>
              </a:ext>
            </a:extLst>
          </p:cNvPr>
          <p:cNvCxnSpPr>
            <a:cxnSpLocks/>
          </p:cNvCxnSpPr>
          <p:nvPr/>
        </p:nvCxnSpPr>
        <p:spPr>
          <a:xfrm flipV="1">
            <a:off x="4404872" y="1910862"/>
            <a:ext cx="202718" cy="217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2 65">
            <a:extLst>
              <a:ext uri="{FF2B5EF4-FFF2-40B4-BE49-F238E27FC236}">
                <a16:creationId xmlns="" xmlns:a16="http://schemas.microsoft.com/office/drawing/2014/main" id="{A7419836-03E6-DF67-F0F0-FF934F1F6DA4}"/>
              </a:ext>
            </a:extLst>
          </p:cNvPr>
          <p:cNvCxnSpPr>
            <a:cxnSpLocks/>
            <a:stCxn id="36" idx="3"/>
            <a:endCxn id="30" idx="1"/>
          </p:cNvCxnSpPr>
          <p:nvPr/>
        </p:nvCxnSpPr>
        <p:spPr>
          <a:xfrm flipV="1">
            <a:off x="7842436" y="1871534"/>
            <a:ext cx="256547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2 78">
            <a:extLst>
              <a:ext uri="{FF2B5EF4-FFF2-40B4-BE49-F238E27FC236}">
                <a16:creationId xmlns="" xmlns:a16="http://schemas.microsoft.com/office/drawing/2014/main" id="{36B0D262-3960-A5F9-F9D0-FA23338DA112}"/>
              </a:ext>
            </a:extLst>
          </p:cNvPr>
          <p:cNvCxnSpPr>
            <a:cxnSpLocks/>
            <a:stCxn id="37" idx="3"/>
            <a:endCxn id="44" idx="1"/>
          </p:cNvCxnSpPr>
          <p:nvPr/>
        </p:nvCxnSpPr>
        <p:spPr>
          <a:xfrm>
            <a:off x="1815305" y="3128617"/>
            <a:ext cx="21229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2 86">
            <a:extLst>
              <a:ext uri="{FF2B5EF4-FFF2-40B4-BE49-F238E27FC236}">
                <a16:creationId xmlns="" xmlns:a16="http://schemas.microsoft.com/office/drawing/2014/main" id="{9AF88111-2898-0887-C835-E8BC43FD0005}"/>
              </a:ext>
            </a:extLst>
          </p:cNvPr>
          <p:cNvCxnSpPr>
            <a:cxnSpLocks/>
            <a:stCxn id="44" idx="3"/>
            <a:endCxn id="41" idx="1"/>
          </p:cNvCxnSpPr>
          <p:nvPr/>
        </p:nvCxnSpPr>
        <p:spPr>
          <a:xfrm>
            <a:off x="5262448" y="3128617"/>
            <a:ext cx="3043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2 90">
            <a:extLst>
              <a:ext uri="{FF2B5EF4-FFF2-40B4-BE49-F238E27FC236}">
                <a16:creationId xmlns="" xmlns:a16="http://schemas.microsoft.com/office/drawing/2014/main" id="{F9B69870-E32A-AA4E-DF86-9478B79A150B}"/>
              </a:ext>
            </a:extLst>
          </p:cNvPr>
          <p:cNvCxnSpPr>
            <a:cxnSpLocks/>
            <a:stCxn id="41" idx="3"/>
            <a:endCxn id="47" idx="1"/>
          </p:cNvCxnSpPr>
          <p:nvPr/>
        </p:nvCxnSpPr>
        <p:spPr>
          <a:xfrm>
            <a:off x="6823852" y="3128617"/>
            <a:ext cx="302723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7" name="Immagine 156">
            <a:extLst>
              <a:ext uri="{FF2B5EF4-FFF2-40B4-BE49-F238E27FC236}">
                <a16:creationId xmlns="" xmlns:a16="http://schemas.microsoft.com/office/drawing/2014/main" id="{A8B9F1C3-3994-0C4A-DE4C-37DE544BF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5850" y="3776136"/>
            <a:ext cx="3335085" cy="1684344"/>
          </a:xfrm>
          <a:prstGeom prst="rect">
            <a:avLst/>
          </a:prstGeom>
        </p:spPr>
      </p:pic>
      <p:sp>
        <p:nvSpPr>
          <p:cNvPr id="158" name="Rettangolo con angoli arrotondati 157">
            <a:extLst>
              <a:ext uri="{FF2B5EF4-FFF2-40B4-BE49-F238E27FC236}">
                <a16:creationId xmlns="" xmlns:a16="http://schemas.microsoft.com/office/drawing/2014/main" id="{25032B0A-AE9E-AA98-D508-6EB088C4CF74}"/>
              </a:ext>
            </a:extLst>
          </p:cNvPr>
          <p:cNvSpPr/>
          <p:nvPr/>
        </p:nvSpPr>
        <p:spPr>
          <a:xfrm>
            <a:off x="5695801" y="4338948"/>
            <a:ext cx="2033214" cy="576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monitoraggio</a:t>
            </a: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permanente</a:t>
            </a: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 analisi delle vibrazioni</a:t>
            </a:r>
          </a:p>
        </p:txBody>
      </p:sp>
      <p:sp>
        <p:nvSpPr>
          <p:cNvPr id="159" name="Rettangolo 158">
            <a:extLst>
              <a:ext uri="{FF2B5EF4-FFF2-40B4-BE49-F238E27FC236}">
                <a16:creationId xmlns="" xmlns:a16="http://schemas.microsoft.com/office/drawing/2014/main" id="{140763A9-F473-42B0-93E9-B7803C399091}"/>
              </a:ext>
            </a:extLst>
          </p:cNvPr>
          <p:cNvSpPr/>
          <p:nvPr/>
        </p:nvSpPr>
        <p:spPr>
          <a:xfrm>
            <a:off x="8081709" y="3784776"/>
            <a:ext cx="3632978" cy="168007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60" name="Connettore 2 159">
            <a:extLst>
              <a:ext uri="{FF2B5EF4-FFF2-40B4-BE49-F238E27FC236}">
                <a16:creationId xmlns="" xmlns:a16="http://schemas.microsoft.com/office/drawing/2014/main" id="{08686C17-4961-6237-7B03-78003E60C781}"/>
              </a:ext>
            </a:extLst>
          </p:cNvPr>
          <p:cNvCxnSpPr>
            <a:cxnSpLocks/>
            <a:stCxn id="158" idx="3"/>
            <a:endCxn id="159" idx="1"/>
          </p:cNvCxnSpPr>
          <p:nvPr/>
        </p:nvCxnSpPr>
        <p:spPr>
          <a:xfrm flipV="1">
            <a:off x="7729015" y="4624811"/>
            <a:ext cx="352694" cy="213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2 163">
            <a:extLst>
              <a:ext uri="{FF2B5EF4-FFF2-40B4-BE49-F238E27FC236}">
                <a16:creationId xmlns="" xmlns:a16="http://schemas.microsoft.com/office/drawing/2014/main" id="{021A201D-7E6D-BEB2-EC8D-2E198552089B}"/>
              </a:ext>
            </a:extLst>
          </p:cNvPr>
          <p:cNvCxnSpPr>
            <a:cxnSpLocks/>
            <a:stCxn id="41" idx="2"/>
          </p:cNvCxnSpPr>
          <p:nvPr/>
        </p:nvCxnSpPr>
        <p:spPr>
          <a:xfrm flipH="1">
            <a:off x="6194270" y="3272617"/>
            <a:ext cx="1078" cy="104738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2 166">
            <a:extLst>
              <a:ext uri="{FF2B5EF4-FFF2-40B4-BE49-F238E27FC236}">
                <a16:creationId xmlns="" xmlns:a16="http://schemas.microsoft.com/office/drawing/2014/main" id="{6459ADA3-49E1-3F11-0046-DC11C87C37CA}"/>
              </a:ext>
            </a:extLst>
          </p:cNvPr>
          <p:cNvCxnSpPr>
            <a:cxnSpLocks/>
          </p:cNvCxnSpPr>
          <p:nvPr/>
        </p:nvCxnSpPr>
        <p:spPr>
          <a:xfrm flipV="1">
            <a:off x="1801772" y="4110388"/>
            <a:ext cx="212297" cy="275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ttangolo con angoli arrotondati 167">
            <a:extLst>
              <a:ext uri="{FF2B5EF4-FFF2-40B4-BE49-F238E27FC236}">
                <a16:creationId xmlns="" xmlns:a16="http://schemas.microsoft.com/office/drawing/2014/main" id="{134676E0-FF7F-4B41-106D-C6FB96972FD3}"/>
              </a:ext>
            </a:extLst>
          </p:cNvPr>
          <p:cNvSpPr/>
          <p:nvPr/>
        </p:nvSpPr>
        <p:spPr>
          <a:xfrm>
            <a:off x="638651" y="3897141"/>
            <a:ext cx="1163121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kern="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isurazioni </a:t>
            </a:r>
          </a:p>
          <a:p>
            <a:pPr algn="ctr"/>
            <a:r>
              <a:rPr lang="it-IT" sz="1100" b="1" kern="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elettriche</a:t>
            </a: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CasellaDiTesto 168">
            <a:extLst>
              <a:ext uri="{FF2B5EF4-FFF2-40B4-BE49-F238E27FC236}">
                <a16:creationId xmlns="" xmlns:a16="http://schemas.microsoft.com/office/drawing/2014/main" id="{9E0AEAC1-604D-0700-80E4-90138E0C4B30}"/>
              </a:ext>
            </a:extLst>
          </p:cNvPr>
          <p:cNvSpPr txBox="1"/>
          <p:nvPr/>
        </p:nvSpPr>
        <p:spPr>
          <a:xfrm>
            <a:off x="1983540" y="3910591"/>
            <a:ext cx="329590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utilizzano per individuare perdite d’isolamento  nei circuiti, in particolare nei motori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Rettangolo con angoli arrotondati 169">
            <a:extLst>
              <a:ext uri="{FF2B5EF4-FFF2-40B4-BE49-F238E27FC236}">
                <a16:creationId xmlns="" xmlns:a16="http://schemas.microsoft.com/office/drawing/2014/main" id="{C5496A51-8D77-9FD6-333B-6FC53D9C34C5}"/>
              </a:ext>
            </a:extLst>
          </p:cNvPr>
          <p:cNvSpPr/>
          <p:nvPr/>
        </p:nvSpPr>
        <p:spPr>
          <a:xfrm>
            <a:off x="638651" y="4569604"/>
            <a:ext cx="1190188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kern="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ltre tecniche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CasellaDiTesto 170">
            <a:extLst>
              <a:ext uri="{FF2B5EF4-FFF2-40B4-BE49-F238E27FC236}">
                <a16:creationId xmlns="" xmlns:a16="http://schemas.microsoft.com/office/drawing/2014/main" id="{428CF2CA-F0AC-7069-31A8-59102F15B33A}"/>
              </a:ext>
            </a:extLst>
          </p:cNvPr>
          <p:cNvSpPr txBox="1"/>
          <p:nvPr/>
        </p:nvSpPr>
        <p:spPr>
          <a:xfrm>
            <a:off x="2014069" y="4495808"/>
            <a:ext cx="247670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misura della tensione di cinghie;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allineamento degli alberi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2" name="Connettore 2 171">
            <a:extLst>
              <a:ext uri="{FF2B5EF4-FFF2-40B4-BE49-F238E27FC236}">
                <a16:creationId xmlns="" xmlns:a16="http://schemas.microsoft.com/office/drawing/2014/main" id="{15166208-A771-CE03-A977-9A37736D5BA7}"/>
              </a:ext>
            </a:extLst>
          </p:cNvPr>
          <p:cNvCxnSpPr>
            <a:cxnSpLocks/>
            <a:stCxn id="170" idx="3"/>
            <a:endCxn id="174" idx="1"/>
          </p:cNvCxnSpPr>
          <p:nvPr/>
        </p:nvCxnSpPr>
        <p:spPr>
          <a:xfrm>
            <a:off x="1828839" y="4713604"/>
            <a:ext cx="18523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ttangolo con angoli arrotondati 172">
            <a:extLst>
              <a:ext uri="{FF2B5EF4-FFF2-40B4-BE49-F238E27FC236}">
                <a16:creationId xmlns="" xmlns:a16="http://schemas.microsoft.com/office/drawing/2014/main" id="{492174DD-D882-DC26-19B0-D28B7BF591CB}"/>
              </a:ext>
            </a:extLst>
          </p:cNvPr>
          <p:cNvSpPr/>
          <p:nvPr/>
        </p:nvSpPr>
        <p:spPr>
          <a:xfrm>
            <a:off x="2014069" y="3894388"/>
            <a:ext cx="3189186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Rettangolo con angoli arrotondati 173">
            <a:extLst>
              <a:ext uri="{FF2B5EF4-FFF2-40B4-BE49-F238E27FC236}">
                <a16:creationId xmlns="" xmlns:a16="http://schemas.microsoft.com/office/drawing/2014/main" id="{88B19718-93EF-8E2D-B4D0-A0D6DCE74B7D}"/>
              </a:ext>
            </a:extLst>
          </p:cNvPr>
          <p:cNvSpPr/>
          <p:nvPr/>
        </p:nvSpPr>
        <p:spPr>
          <a:xfrm>
            <a:off x="2014069" y="4497604"/>
            <a:ext cx="2377270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CasellaDiTesto 174">
            <a:extLst>
              <a:ext uri="{FF2B5EF4-FFF2-40B4-BE49-F238E27FC236}">
                <a16:creationId xmlns="" xmlns:a16="http://schemas.microsoft.com/office/drawing/2014/main" id="{E21551B2-C356-1220-713A-68B7D72F3313}"/>
              </a:ext>
            </a:extLst>
          </p:cNvPr>
          <p:cNvSpPr txBox="1"/>
          <p:nvPr/>
        </p:nvSpPr>
        <p:spPr>
          <a:xfrm>
            <a:off x="2007543" y="5874415"/>
            <a:ext cx="472690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’analisi chimica dei fluidi lubrificanti e di raffreddamento di una macchina dà informazioni sullo stato di usura dei componenti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meccanici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Rettangolo con angoli arrotondati 175">
            <a:extLst>
              <a:ext uri="{FF2B5EF4-FFF2-40B4-BE49-F238E27FC236}">
                <a16:creationId xmlns="" xmlns:a16="http://schemas.microsoft.com/office/drawing/2014/main" id="{E0E6DD04-D853-AABE-4DC0-389E8D28C6DC}"/>
              </a:ext>
            </a:extLst>
          </p:cNvPr>
          <p:cNvSpPr/>
          <p:nvPr/>
        </p:nvSpPr>
        <p:spPr>
          <a:xfrm>
            <a:off x="629711" y="5880313"/>
            <a:ext cx="1176654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analisi </a:t>
            </a:r>
            <a:endParaRPr lang="it-IT" sz="1100" b="1" kern="0" dirty="0" smtClean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100" b="1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dei </a:t>
            </a: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lubrificanti 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CasellaDiTesto 176">
            <a:extLst>
              <a:ext uri="{FF2B5EF4-FFF2-40B4-BE49-F238E27FC236}">
                <a16:creationId xmlns="" xmlns:a16="http://schemas.microsoft.com/office/drawing/2014/main" id="{CB14C317-7301-B5B0-7809-CF917B33819C}"/>
              </a:ext>
            </a:extLst>
          </p:cNvPr>
          <p:cNvSpPr txBox="1"/>
          <p:nvPr/>
        </p:nvSpPr>
        <p:spPr>
          <a:xfrm>
            <a:off x="6935461" y="5697303"/>
            <a:ext cx="185386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parametri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contaminazione solida</a:t>
            </a:r>
            <a:r>
              <a:rPr lang="it-IT" sz="1100" kern="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percentuale di umidità relativa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CasellaDiTesto 177">
            <a:extLst>
              <a:ext uri="{FF2B5EF4-FFF2-40B4-BE49-F238E27FC236}">
                <a16:creationId xmlns="" xmlns:a16="http://schemas.microsoft.com/office/drawing/2014/main" id="{EB40182A-0E75-5049-10A2-F08E2FA3E5CF}"/>
              </a:ext>
            </a:extLst>
          </p:cNvPr>
          <p:cNvSpPr txBox="1"/>
          <p:nvPr/>
        </p:nvSpPr>
        <p:spPr>
          <a:xfrm>
            <a:off x="8949326" y="5626328"/>
            <a:ext cx="2028794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strumenti</a:t>
            </a:r>
            <a:r>
              <a:rPr lang="it-IT" sz="11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kern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rifrattometri;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kern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indicatori </a:t>
            </a:r>
            <a:r>
              <a:rPr lang="it-IT" sz="11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livello;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cartine </a:t>
            </a:r>
            <a:r>
              <a:rPr lang="it-IT" sz="11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la verifica </a:t>
            </a:r>
            <a:r>
              <a:rPr lang="it-IT" sz="1100" kern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dei fluidi </a:t>
            </a:r>
            <a:r>
              <a:rPr lang="it-IT" sz="11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processo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Rettangolo con angoli arrotondati 178">
            <a:extLst>
              <a:ext uri="{FF2B5EF4-FFF2-40B4-BE49-F238E27FC236}">
                <a16:creationId xmlns="" xmlns:a16="http://schemas.microsoft.com/office/drawing/2014/main" id="{1B86A1D9-6B03-973A-78DB-04865502AFED}"/>
              </a:ext>
            </a:extLst>
          </p:cNvPr>
          <p:cNvSpPr/>
          <p:nvPr/>
        </p:nvSpPr>
        <p:spPr>
          <a:xfrm>
            <a:off x="2014069" y="5881280"/>
            <a:ext cx="4677065" cy="44022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Rettangolo con angoli arrotondati 179">
            <a:extLst>
              <a:ext uri="{FF2B5EF4-FFF2-40B4-BE49-F238E27FC236}">
                <a16:creationId xmlns="" xmlns:a16="http://schemas.microsoft.com/office/drawing/2014/main" id="{76C4A18B-3927-A7F2-5184-7CF39698AACF}"/>
              </a:ext>
            </a:extLst>
          </p:cNvPr>
          <p:cNvSpPr/>
          <p:nvPr/>
        </p:nvSpPr>
        <p:spPr>
          <a:xfrm>
            <a:off x="8949326" y="5624192"/>
            <a:ext cx="1840760" cy="93871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Rettangolo con angoli arrotondati 180">
            <a:extLst>
              <a:ext uri="{FF2B5EF4-FFF2-40B4-BE49-F238E27FC236}">
                <a16:creationId xmlns="" xmlns:a16="http://schemas.microsoft.com/office/drawing/2014/main" id="{0CB1981B-BAA6-1968-8253-84C595ED1EDD}"/>
              </a:ext>
            </a:extLst>
          </p:cNvPr>
          <p:cNvSpPr/>
          <p:nvPr/>
        </p:nvSpPr>
        <p:spPr>
          <a:xfrm>
            <a:off x="6907431" y="5708830"/>
            <a:ext cx="1853861" cy="76944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82" name="Connettore 2 181">
            <a:extLst>
              <a:ext uri="{FF2B5EF4-FFF2-40B4-BE49-F238E27FC236}">
                <a16:creationId xmlns="" xmlns:a16="http://schemas.microsoft.com/office/drawing/2014/main" id="{31615F16-F1EA-385C-2024-B340B8AA3FF2}"/>
              </a:ext>
            </a:extLst>
          </p:cNvPr>
          <p:cNvCxnSpPr>
            <a:cxnSpLocks/>
            <a:stCxn id="179" idx="3"/>
            <a:endCxn id="181" idx="1"/>
          </p:cNvCxnSpPr>
          <p:nvPr/>
        </p:nvCxnSpPr>
        <p:spPr>
          <a:xfrm flipV="1">
            <a:off x="6691134" y="6093551"/>
            <a:ext cx="216297" cy="784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2 182">
            <a:extLst>
              <a:ext uri="{FF2B5EF4-FFF2-40B4-BE49-F238E27FC236}">
                <a16:creationId xmlns="" xmlns:a16="http://schemas.microsoft.com/office/drawing/2014/main" id="{40286D91-150D-35F4-875A-637F824835DA}"/>
              </a:ext>
            </a:extLst>
          </p:cNvPr>
          <p:cNvCxnSpPr>
            <a:cxnSpLocks/>
            <a:stCxn id="181" idx="3"/>
            <a:endCxn id="178" idx="1"/>
          </p:cNvCxnSpPr>
          <p:nvPr/>
        </p:nvCxnSpPr>
        <p:spPr>
          <a:xfrm>
            <a:off x="8761292" y="6093551"/>
            <a:ext cx="188034" cy="213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2 183">
            <a:extLst>
              <a:ext uri="{FF2B5EF4-FFF2-40B4-BE49-F238E27FC236}">
                <a16:creationId xmlns="" xmlns:a16="http://schemas.microsoft.com/office/drawing/2014/main" id="{066CF07D-42CF-C9DC-2C16-ED9D2D7B0423}"/>
              </a:ext>
            </a:extLst>
          </p:cNvPr>
          <p:cNvCxnSpPr>
            <a:cxnSpLocks/>
            <a:stCxn id="176" idx="3"/>
            <a:endCxn id="179" idx="1"/>
          </p:cNvCxnSpPr>
          <p:nvPr/>
        </p:nvCxnSpPr>
        <p:spPr>
          <a:xfrm>
            <a:off x="1806365" y="6096313"/>
            <a:ext cx="207704" cy="508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="" xmlns:a16="http://schemas.microsoft.com/office/drawing/2014/main" id="{0F55050E-A6BE-5AA3-C36E-6833ED18530E}"/>
              </a:ext>
            </a:extLst>
          </p:cNvPr>
          <p:cNvCxnSpPr/>
          <p:nvPr/>
        </p:nvCxnSpPr>
        <p:spPr>
          <a:xfrm>
            <a:off x="516835" y="1116915"/>
            <a:ext cx="0" cy="497663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2 196">
            <a:extLst>
              <a:ext uri="{FF2B5EF4-FFF2-40B4-BE49-F238E27FC236}">
                <a16:creationId xmlns="" xmlns:a16="http://schemas.microsoft.com/office/drawing/2014/main" id="{C0E51171-7640-04A9-B7CE-14098362D8AC}"/>
              </a:ext>
            </a:extLst>
          </p:cNvPr>
          <p:cNvCxnSpPr>
            <a:cxnSpLocks/>
            <a:endCxn id="4" idx="1"/>
          </p:cNvCxnSpPr>
          <p:nvPr/>
        </p:nvCxnSpPr>
        <p:spPr>
          <a:xfrm flipV="1">
            <a:off x="518349" y="1873830"/>
            <a:ext cx="133836" cy="969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2 199">
            <a:extLst>
              <a:ext uri="{FF2B5EF4-FFF2-40B4-BE49-F238E27FC236}">
                <a16:creationId xmlns="" xmlns:a16="http://schemas.microsoft.com/office/drawing/2014/main" id="{BCC8A926-1414-0B15-BA96-F284C2BD0D9B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516834" y="3128617"/>
            <a:ext cx="12181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2 202">
            <a:extLst>
              <a:ext uri="{FF2B5EF4-FFF2-40B4-BE49-F238E27FC236}">
                <a16:creationId xmlns="" xmlns:a16="http://schemas.microsoft.com/office/drawing/2014/main" id="{73EA8633-26DE-A0A3-B2F7-E261787B0D33}"/>
              </a:ext>
            </a:extLst>
          </p:cNvPr>
          <p:cNvCxnSpPr>
            <a:cxnSpLocks/>
            <a:endCxn id="168" idx="1"/>
          </p:cNvCxnSpPr>
          <p:nvPr/>
        </p:nvCxnSpPr>
        <p:spPr>
          <a:xfrm>
            <a:off x="524207" y="4113141"/>
            <a:ext cx="11444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2 205">
            <a:extLst>
              <a:ext uri="{FF2B5EF4-FFF2-40B4-BE49-F238E27FC236}">
                <a16:creationId xmlns="" xmlns:a16="http://schemas.microsoft.com/office/drawing/2014/main" id="{DE227663-FE96-8DC7-38F6-6E8CA13BD417}"/>
              </a:ext>
            </a:extLst>
          </p:cNvPr>
          <p:cNvCxnSpPr>
            <a:cxnSpLocks/>
            <a:endCxn id="170" idx="1"/>
          </p:cNvCxnSpPr>
          <p:nvPr/>
        </p:nvCxnSpPr>
        <p:spPr>
          <a:xfrm>
            <a:off x="528476" y="4713604"/>
            <a:ext cx="11017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2 208">
            <a:extLst>
              <a:ext uri="{FF2B5EF4-FFF2-40B4-BE49-F238E27FC236}">
                <a16:creationId xmlns="" xmlns:a16="http://schemas.microsoft.com/office/drawing/2014/main" id="{D5A3E5DC-97CA-9C97-9A17-2E81B0E6A54B}"/>
              </a:ext>
            </a:extLst>
          </p:cNvPr>
          <p:cNvCxnSpPr>
            <a:cxnSpLocks/>
            <a:endCxn id="176" idx="1"/>
          </p:cNvCxnSpPr>
          <p:nvPr/>
        </p:nvCxnSpPr>
        <p:spPr>
          <a:xfrm>
            <a:off x="524199" y="6093551"/>
            <a:ext cx="105512" cy="276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6870</TotalTime>
  <Words>274</Words>
  <Application>Microsoft Macintosh PowerPoint</Application>
  <PresentationFormat>Personalizzato</PresentationFormat>
  <Paragraphs>42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Cinzia Bisognin</cp:lastModifiedBy>
  <cp:revision>308</cp:revision>
  <dcterms:created xsi:type="dcterms:W3CDTF">2018-02-23T18:35:34Z</dcterms:created>
  <dcterms:modified xsi:type="dcterms:W3CDTF">2024-05-20T15:20:02Z</dcterms:modified>
</cp:coreProperties>
</file>