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vml" ContentType="application/vnd.openxmlformats-officedocument.vmlDrawing"/>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embeddings/oleObject1.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notesMasterIdLst>
    <p:notesMasterId r:id="rId5"/>
  </p:notesMasterIdLst>
  <p:sldIdLst>
    <p:sldId id="256" r:id="rId2"/>
    <p:sldId id="257" r:id="rId3"/>
    <p:sldId id="258" r:id="rId4"/>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p:restoredLeft sz="19951" autoAdjust="0"/>
    <p:restoredTop sz="99042" autoAdjust="0"/>
  </p:normalViewPr>
  <p:slideViewPr>
    <p:cSldViewPr snapToGrid="0">
      <p:cViewPr>
        <p:scale>
          <a:sx n="143" d="100"/>
          <a:sy n="143" d="100"/>
        </p:scale>
        <p:origin x="-1400" y="-3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notesMaster" Target="notesMasters/notesMaster1.xml"/><Relationship Id="rId6" Type="http://schemas.openxmlformats.org/officeDocument/2006/relationships/printerSettings" Target="printerSettings/printerSettings1.bin"/><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dirty="0"/>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195DAD2-6D68-4278-A07E-A8BDE4E78A4D}" type="datetimeFigureOut">
              <a:rPr lang="it-IT" smtClean="0"/>
              <a:t>23/05/24</a:t>
            </a:fld>
            <a:endParaRPr lang="it-IT" dirty="0"/>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dirty="0"/>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dirty="0"/>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3D483C-EB4F-4823-86CE-756F7E26E20B}" type="slidenum">
              <a:rPr lang="it-IT" smtClean="0"/>
              <a:t>‹n.›</a:t>
            </a:fld>
            <a:endParaRPr lang="it-IT" dirty="0"/>
          </a:p>
        </p:txBody>
      </p:sp>
    </p:spTree>
    <p:extLst>
      <p:ext uri="{BB962C8B-B14F-4D97-AF65-F5344CB8AC3E}">
        <p14:creationId xmlns:p14="http://schemas.microsoft.com/office/powerpoint/2010/main" val="31722305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793D483C-EB4F-4823-86CE-756F7E26E20B}" type="slidenum">
              <a:rPr lang="it-IT" smtClean="0"/>
              <a:t>1</a:t>
            </a:fld>
            <a:endParaRPr lang="it-IT" dirty="0"/>
          </a:p>
        </p:txBody>
      </p:sp>
    </p:spTree>
    <p:extLst>
      <p:ext uri="{BB962C8B-B14F-4D97-AF65-F5344CB8AC3E}">
        <p14:creationId xmlns:p14="http://schemas.microsoft.com/office/powerpoint/2010/main" val="28710727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CEE4F8D0-AE7E-4016-8614-B17CED08865E}" type="datetimeFigureOut">
              <a:rPr lang="it-IT" smtClean="0"/>
              <a:t>23/05/24</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D78F39C6-B463-4AC7-B508-ECEB96898588}" type="slidenum">
              <a:rPr lang="it-IT" smtClean="0"/>
              <a:t>‹n.›</a:t>
            </a:fld>
            <a:endParaRPr lang="it-IT" dirty="0"/>
          </a:p>
        </p:txBody>
      </p:sp>
    </p:spTree>
    <p:extLst>
      <p:ext uri="{BB962C8B-B14F-4D97-AF65-F5344CB8AC3E}">
        <p14:creationId xmlns:p14="http://schemas.microsoft.com/office/powerpoint/2010/main" val="14957753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CEE4F8D0-AE7E-4016-8614-B17CED08865E}" type="datetimeFigureOut">
              <a:rPr lang="it-IT" smtClean="0"/>
              <a:t>23/05/24</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D78F39C6-B463-4AC7-B508-ECEB96898588}" type="slidenum">
              <a:rPr lang="it-IT" smtClean="0"/>
              <a:t>‹n.›</a:t>
            </a:fld>
            <a:endParaRPr lang="it-IT" dirty="0"/>
          </a:p>
        </p:txBody>
      </p:sp>
    </p:spTree>
    <p:extLst>
      <p:ext uri="{BB962C8B-B14F-4D97-AF65-F5344CB8AC3E}">
        <p14:creationId xmlns:p14="http://schemas.microsoft.com/office/powerpoint/2010/main" val="36529586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CEE4F8D0-AE7E-4016-8614-B17CED08865E}" type="datetimeFigureOut">
              <a:rPr lang="it-IT" smtClean="0"/>
              <a:t>23/05/24</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D78F39C6-B463-4AC7-B508-ECEB96898588}" type="slidenum">
              <a:rPr lang="it-IT" smtClean="0"/>
              <a:t>‹n.›</a:t>
            </a:fld>
            <a:endParaRPr lang="it-IT" dirty="0"/>
          </a:p>
        </p:txBody>
      </p:sp>
    </p:spTree>
    <p:extLst>
      <p:ext uri="{BB962C8B-B14F-4D97-AF65-F5344CB8AC3E}">
        <p14:creationId xmlns:p14="http://schemas.microsoft.com/office/powerpoint/2010/main" val="42334373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CEE4F8D0-AE7E-4016-8614-B17CED08865E}" type="datetimeFigureOut">
              <a:rPr lang="it-IT" smtClean="0"/>
              <a:t>23/05/24</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D78F39C6-B463-4AC7-B508-ECEB96898588}" type="slidenum">
              <a:rPr lang="it-IT" smtClean="0"/>
              <a:t>‹n.›</a:t>
            </a:fld>
            <a:endParaRPr lang="it-IT" dirty="0"/>
          </a:p>
        </p:txBody>
      </p:sp>
    </p:spTree>
    <p:extLst>
      <p:ext uri="{BB962C8B-B14F-4D97-AF65-F5344CB8AC3E}">
        <p14:creationId xmlns:p14="http://schemas.microsoft.com/office/powerpoint/2010/main" val="28084585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a:t>
            </a: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CEE4F8D0-AE7E-4016-8614-B17CED08865E}" type="datetimeFigureOut">
              <a:rPr lang="it-IT" smtClean="0"/>
              <a:t>23/05/24</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D78F39C6-B463-4AC7-B508-ECEB96898588}" type="slidenum">
              <a:rPr lang="it-IT" smtClean="0"/>
              <a:t>‹n.›</a:t>
            </a:fld>
            <a:endParaRPr lang="it-IT" dirty="0"/>
          </a:p>
        </p:txBody>
      </p:sp>
    </p:spTree>
    <p:extLst>
      <p:ext uri="{BB962C8B-B14F-4D97-AF65-F5344CB8AC3E}">
        <p14:creationId xmlns:p14="http://schemas.microsoft.com/office/powerpoint/2010/main" val="39536326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838200" y="1825625"/>
            <a:ext cx="51816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72200" y="1825625"/>
            <a:ext cx="51816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CEE4F8D0-AE7E-4016-8614-B17CED08865E}" type="datetimeFigureOut">
              <a:rPr lang="it-IT" smtClean="0"/>
              <a:t>23/05/24</a:t>
            </a:fld>
            <a:endParaRPr lang="it-IT" dirty="0"/>
          </a:p>
        </p:txBody>
      </p:sp>
      <p:sp>
        <p:nvSpPr>
          <p:cNvPr id="6" name="Segnaposto piè di pagina 5"/>
          <p:cNvSpPr>
            <a:spLocks noGrp="1"/>
          </p:cNvSpPr>
          <p:nvPr>
            <p:ph type="ftr" sz="quarter" idx="11"/>
          </p:nvPr>
        </p:nvSpPr>
        <p:spPr/>
        <p:txBody>
          <a:bodyPr/>
          <a:lstStyle/>
          <a:p>
            <a:endParaRPr lang="it-IT" dirty="0"/>
          </a:p>
        </p:txBody>
      </p:sp>
      <p:sp>
        <p:nvSpPr>
          <p:cNvPr id="7" name="Segnaposto numero diapositiva 6"/>
          <p:cNvSpPr>
            <a:spLocks noGrp="1"/>
          </p:cNvSpPr>
          <p:nvPr>
            <p:ph type="sldNum" sz="quarter" idx="12"/>
          </p:nvPr>
        </p:nvSpPr>
        <p:spPr/>
        <p:txBody>
          <a:bodyPr/>
          <a:lstStyle/>
          <a:p>
            <a:fld id="{D78F39C6-B463-4AC7-B508-ECEB96898588}" type="slidenum">
              <a:rPr lang="it-IT" smtClean="0"/>
              <a:t>‹n.›</a:t>
            </a:fld>
            <a:endParaRPr lang="it-IT" dirty="0"/>
          </a:p>
        </p:txBody>
      </p:sp>
    </p:spTree>
    <p:extLst>
      <p:ext uri="{BB962C8B-B14F-4D97-AF65-F5344CB8AC3E}">
        <p14:creationId xmlns:p14="http://schemas.microsoft.com/office/powerpoint/2010/main" val="1661224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lo stile del titolo</a:t>
            </a: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CEE4F8D0-AE7E-4016-8614-B17CED08865E}" type="datetimeFigureOut">
              <a:rPr lang="it-IT" smtClean="0"/>
              <a:t>23/05/24</a:t>
            </a:fld>
            <a:endParaRPr lang="it-IT" dirty="0"/>
          </a:p>
        </p:txBody>
      </p:sp>
      <p:sp>
        <p:nvSpPr>
          <p:cNvPr id="8" name="Segnaposto piè di pagina 7"/>
          <p:cNvSpPr>
            <a:spLocks noGrp="1"/>
          </p:cNvSpPr>
          <p:nvPr>
            <p:ph type="ftr" sz="quarter" idx="11"/>
          </p:nvPr>
        </p:nvSpPr>
        <p:spPr/>
        <p:txBody>
          <a:bodyPr/>
          <a:lstStyle/>
          <a:p>
            <a:endParaRPr lang="it-IT" dirty="0"/>
          </a:p>
        </p:txBody>
      </p:sp>
      <p:sp>
        <p:nvSpPr>
          <p:cNvPr id="9" name="Segnaposto numero diapositiva 8"/>
          <p:cNvSpPr>
            <a:spLocks noGrp="1"/>
          </p:cNvSpPr>
          <p:nvPr>
            <p:ph type="sldNum" sz="quarter" idx="12"/>
          </p:nvPr>
        </p:nvSpPr>
        <p:spPr/>
        <p:txBody>
          <a:bodyPr/>
          <a:lstStyle/>
          <a:p>
            <a:fld id="{D78F39C6-B463-4AC7-B508-ECEB96898588}" type="slidenum">
              <a:rPr lang="it-IT" smtClean="0"/>
              <a:t>‹n.›</a:t>
            </a:fld>
            <a:endParaRPr lang="it-IT" dirty="0"/>
          </a:p>
        </p:txBody>
      </p:sp>
    </p:spTree>
    <p:extLst>
      <p:ext uri="{BB962C8B-B14F-4D97-AF65-F5344CB8AC3E}">
        <p14:creationId xmlns:p14="http://schemas.microsoft.com/office/powerpoint/2010/main" val="22906660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CEE4F8D0-AE7E-4016-8614-B17CED08865E}" type="datetimeFigureOut">
              <a:rPr lang="it-IT" smtClean="0"/>
              <a:t>23/05/24</a:t>
            </a:fld>
            <a:endParaRPr lang="it-IT" dirty="0"/>
          </a:p>
        </p:txBody>
      </p:sp>
      <p:sp>
        <p:nvSpPr>
          <p:cNvPr id="4" name="Segnaposto piè di pagina 3"/>
          <p:cNvSpPr>
            <a:spLocks noGrp="1"/>
          </p:cNvSpPr>
          <p:nvPr>
            <p:ph type="ftr" sz="quarter" idx="11"/>
          </p:nvPr>
        </p:nvSpPr>
        <p:spPr/>
        <p:txBody>
          <a:bodyPr/>
          <a:lstStyle/>
          <a:p>
            <a:endParaRPr lang="it-IT" dirty="0"/>
          </a:p>
        </p:txBody>
      </p:sp>
      <p:sp>
        <p:nvSpPr>
          <p:cNvPr id="5" name="Segnaposto numero diapositiva 4"/>
          <p:cNvSpPr>
            <a:spLocks noGrp="1"/>
          </p:cNvSpPr>
          <p:nvPr>
            <p:ph type="sldNum" sz="quarter" idx="12"/>
          </p:nvPr>
        </p:nvSpPr>
        <p:spPr/>
        <p:txBody>
          <a:bodyPr/>
          <a:lstStyle/>
          <a:p>
            <a:fld id="{D78F39C6-B463-4AC7-B508-ECEB96898588}" type="slidenum">
              <a:rPr lang="it-IT" smtClean="0"/>
              <a:t>‹n.›</a:t>
            </a:fld>
            <a:endParaRPr lang="it-IT" dirty="0"/>
          </a:p>
        </p:txBody>
      </p:sp>
    </p:spTree>
    <p:extLst>
      <p:ext uri="{BB962C8B-B14F-4D97-AF65-F5344CB8AC3E}">
        <p14:creationId xmlns:p14="http://schemas.microsoft.com/office/powerpoint/2010/main" val="24930955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CEE4F8D0-AE7E-4016-8614-B17CED08865E}" type="datetimeFigureOut">
              <a:rPr lang="it-IT" smtClean="0"/>
              <a:t>23/05/24</a:t>
            </a:fld>
            <a:endParaRPr lang="it-IT" dirty="0"/>
          </a:p>
        </p:txBody>
      </p:sp>
      <p:sp>
        <p:nvSpPr>
          <p:cNvPr id="3" name="Segnaposto piè di pagina 2"/>
          <p:cNvSpPr>
            <a:spLocks noGrp="1"/>
          </p:cNvSpPr>
          <p:nvPr>
            <p:ph type="ftr" sz="quarter" idx="11"/>
          </p:nvPr>
        </p:nvSpPr>
        <p:spPr/>
        <p:txBody>
          <a:bodyPr/>
          <a:lstStyle/>
          <a:p>
            <a:endParaRPr lang="it-IT" dirty="0"/>
          </a:p>
        </p:txBody>
      </p:sp>
      <p:sp>
        <p:nvSpPr>
          <p:cNvPr id="4" name="Segnaposto numero diapositiva 3"/>
          <p:cNvSpPr>
            <a:spLocks noGrp="1"/>
          </p:cNvSpPr>
          <p:nvPr>
            <p:ph type="sldNum" sz="quarter" idx="12"/>
          </p:nvPr>
        </p:nvSpPr>
        <p:spPr/>
        <p:txBody>
          <a:bodyPr/>
          <a:lstStyle/>
          <a:p>
            <a:fld id="{D78F39C6-B463-4AC7-B508-ECEB96898588}" type="slidenum">
              <a:rPr lang="it-IT" smtClean="0"/>
              <a:t>‹n.›</a:t>
            </a:fld>
            <a:endParaRPr lang="it-IT" dirty="0"/>
          </a:p>
        </p:txBody>
      </p:sp>
    </p:spTree>
    <p:extLst>
      <p:ext uri="{BB962C8B-B14F-4D97-AF65-F5344CB8AC3E}">
        <p14:creationId xmlns:p14="http://schemas.microsoft.com/office/powerpoint/2010/main" val="15323757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CEE4F8D0-AE7E-4016-8614-B17CED08865E}" type="datetimeFigureOut">
              <a:rPr lang="it-IT" smtClean="0"/>
              <a:t>23/05/24</a:t>
            </a:fld>
            <a:endParaRPr lang="it-IT" dirty="0"/>
          </a:p>
        </p:txBody>
      </p:sp>
      <p:sp>
        <p:nvSpPr>
          <p:cNvPr id="6" name="Segnaposto piè di pagina 5"/>
          <p:cNvSpPr>
            <a:spLocks noGrp="1"/>
          </p:cNvSpPr>
          <p:nvPr>
            <p:ph type="ftr" sz="quarter" idx="11"/>
          </p:nvPr>
        </p:nvSpPr>
        <p:spPr/>
        <p:txBody>
          <a:bodyPr/>
          <a:lstStyle/>
          <a:p>
            <a:endParaRPr lang="it-IT" dirty="0"/>
          </a:p>
        </p:txBody>
      </p:sp>
      <p:sp>
        <p:nvSpPr>
          <p:cNvPr id="7" name="Segnaposto numero diapositiva 6"/>
          <p:cNvSpPr>
            <a:spLocks noGrp="1"/>
          </p:cNvSpPr>
          <p:nvPr>
            <p:ph type="sldNum" sz="quarter" idx="12"/>
          </p:nvPr>
        </p:nvSpPr>
        <p:spPr/>
        <p:txBody>
          <a:bodyPr/>
          <a:lstStyle/>
          <a:p>
            <a:fld id="{D78F39C6-B463-4AC7-B508-ECEB96898588}" type="slidenum">
              <a:rPr lang="it-IT" smtClean="0"/>
              <a:t>‹n.›</a:t>
            </a:fld>
            <a:endParaRPr lang="it-IT" dirty="0"/>
          </a:p>
        </p:txBody>
      </p:sp>
    </p:spTree>
    <p:extLst>
      <p:ext uri="{BB962C8B-B14F-4D97-AF65-F5344CB8AC3E}">
        <p14:creationId xmlns:p14="http://schemas.microsoft.com/office/powerpoint/2010/main" val="2908754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dirty="0"/>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CEE4F8D0-AE7E-4016-8614-B17CED08865E}" type="datetimeFigureOut">
              <a:rPr lang="it-IT" smtClean="0"/>
              <a:t>23/05/24</a:t>
            </a:fld>
            <a:endParaRPr lang="it-IT" dirty="0"/>
          </a:p>
        </p:txBody>
      </p:sp>
      <p:sp>
        <p:nvSpPr>
          <p:cNvPr id="6" name="Segnaposto piè di pagina 5"/>
          <p:cNvSpPr>
            <a:spLocks noGrp="1"/>
          </p:cNvSpPr>
          <p:nvPr>
            <p:ph type="ftr" sz="quarter" idx="11"/>
          </p:nvPr>
        </p:nvSpPr>
        <p:spPr/>
        <p:txBody>
          <a:bodyPr/>
          <a:lstStyle/>
          <a:p>
            <a:endParaRPr lang="it-IT" dirty="0"/>
          </a:p>
        </p:txBody>
      </p:sp>
      <p:sp>
        <p:nvSpPr>
          <p:cNvPr id="7" name="Segnaposto numero diapositiva 6"/>
          <p:cNvSpPr>
            <a:spLocks noGrp="1"/>
          </p:cNvSpPr>
          <p:nvPr>
            <p:ph type="sldNum" sz="quarter" idx="12"/>
          </p:nvPr>
        </p:nvSpPr>
        <p:spPr/>
        <p:txBody>
          <a:bodyPr/>
          <a:lstStyle/>
          <a:p>
            <a:fld id="{D78F39C6-B463-4AC7-B508-ECEB96898588}" type="slidenum">
              <a:rPr lang="it-IT" smtClean="0"/>
              <a:t>‹n.›</a:t>
            </a:fld>
            <a:endParaRPr lang="it-IT" dirty="0"/>
          </a:p>
        </p:txBody>
      </p:sp>
    </p:spTree>
    <p:extLst>
      <p:ext uri="{BB962C8B-B14F-4D97-AF65-F5344CB8AC3E}">
        <p14:creationId xmlns:p14="http://schemas.microsoft.com/office/powerpoint/2010/main" val="247013867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E4F8D0-AE7E-4016-8614-B17CED08865E}" type="datetimeFigureOut">
              <a:rPr lang="it-IT" smtClean="0"/>
              <a:t>23/05/24</a:t>
            </a:fld>
            <a:endParaRPr lang="it-IT" dirty="0"/>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dirty="0"/>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8F39C6-B463-4AC7-B508-ECEB96898588}" type="slidenum">
              <a:rPr lang="it-IT" smtClean="0"/>
              <a:t>‹n.›</a:t>
            </a:fld>
            <a:endParaRPr lang="it-IT" dirty="0"/>
          </a:p>
        </p:txBody>
      </p:sp>
    </p:spTree>
    <p:extLst>
      <p:ext uri="{BB962C8B-B14F-4D97-AF65-F5344CB8AC3E}">
        <p14:creationId xmlns:p14="http://schemas.microsoft.com/office/powerpoint/2010/main" val="39138135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oleObject" Target="../embeddings/oleObject1.bin"/><Relationship Id="rId7" Type="http://schemas.openxmlformats.org/officeDocument/2006/relationships/image" Target="../media/image4.wmf"/><Relationship Id="rId8" Type="http://schemas.openxmlformats.org/officeDocument/2006/relationships/image" Target="../media/image8.png"/><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png"/><Relationship Id="rId3"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magine 6">
            <a:extLst>
              <a:ext uri="{FF2B5EF4-FFF2-40B4-BE49-F238E27FC236}">
                <a16:creationId xmlns:a16="http://schemas.microsoft.com/office/drawing/2014/main" xmlns="" id="{AEA77122-6B3B-BC82-23E6-19C53ED0B6F0}"/>
              </a:ext>
            </a:extLst>
          </p:cNvPr>
          <p:cNvPicPr>
            <a:picLocks noChangeAspect="1"/>
          </p:cNvPicPr>
          <p:nvPr/>
        </p:nvPicPr>
        <p:blipFill>
          <a:blip r:embed="rId3"/>
          <a:stretch>
            <a:fillRect/>
          </a:stretch>
        </p:blipFill>
        <p:spPr>
          <a:xfrm>
            <a:off x="8089519" y="4378797"/>
            <a:ext cx="3189141" cy="1656376"/>
          </a:xfrm>
          <a:prstGeom prst="rect">
            <a:avLst/>
          </a:prstGeom>
        </p:spPr>
      </p:pic>
      <p:pic>
        <p:nvPicPr>
          <p:cNvPr id="85" name="Immagine 84">
            <a:extLst>
              <a:ext uri="{FF2B5EF4-FFF2-40B4-BE49-F238E27FC236}">
                <a16:creationId xmlns:a16="http://schemas.microsoft.com/office/drawing/2014/main" xmlns="" id="{C10CB88F-D50F-A310-C8A0-78F750447E3D}"/>
              </a:ext>
            </a:extLst>
          </p:cNvPr>
          <p:cNvPicPr>
            <a:picLocks noChangeAspect="1"/>
          </p:cNvPicPr>
          <p:nvPr/>
        </p:nvPicPr>
        <p:blipFill>
          <a:blip r:embed="rId4"/>
          <a:stretch>
            <a:fillRect/>
          </a:stretch>
        </p:blipFill>
        <p:spPr>
          <a:xfrm>
            <a:off x="8721405" y="2663531"/>
            <a:ext cx="2372056" cy="1400371"/>
          </a:xfrm>
          <a:prstGeom prst="rect">
            <a:avLst/>
          </a:prstGeom>
        </p:spPr>
      </p:pic>
      <p:pic>
        <p:nvPicPr>
          <p:cNvPr id="83" name="Immagine 82">
            <a:extLst>
              <a:ext uri="{FF2B5EF4-FFF2-40B4-BE49-F238E27FC236}">
                <a16:creationId xmlns:a16="http://schemas.microsoft.com/office/drawing/2014/main" xmlns="" id="{09AD2DF2-912D-672C-A980-DCBA63C5E270}"/>
              </a:ext>
            </a:extLst>
          </p:cNvPr>
          <p:cNvPicPr>
            <a:picLocks noChangeAspect="1"/>
          </p:cNvPicPr>
          <p:nvPr/>
        </p:nvPicPr>
        <p:blipFill>
          <a:blip r:embed="rId5"/>
          <a:stretch>
            <a:fillRect/>
          </a:stretch>
        </p:blipFill>
        <p:spPr>
          <a:xfrm>
            <a:off x="2944126" y="2558982"/>
            <a:ext cx="2611273" cy="1428810"/>
          </a:xfrm>
          <a:prstGeom prst="rect">
            <a:avLst/>
          </a:prstGeom>
        </p:spPr>
      </p:pic>
      <p:sp>
        <p:nvSpPr>
          <p:cNvPr id="5" name="Rettangolo arrotondato 4"/>
          <p:cNvSpPr/>
          <p:nvPr/>
        </p:nvSpPr>
        <p:spPr>
          <a:xfrm>
            <a:off x="407960" y="644313"/>
            <a:ext cx="2347958" cy="288000"/>
          </a:xfrm>
          <a:prstGeom prst="roundRect">
            <a:avLst/>
          </a:prstGeom>
          <a:solidFill>
            <a:schemeClr val="accent1"/>
          </a:solidFill>
          <a:ln w="25400"/>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pPr algn="ctr"/>
            <a:r>
              <a:rPr lang="it-IT" sz="1400" b="1" kern="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Tecnica di manutenzione</a:t>
            </a:r>
          </a:p>
        </p:txBody>
      </p:sp>
      <p:sp>
        <p:nvSpPr>
          <p:cNvPr id="31" name="Casella di testo 89">
            <a:extLst>
              <a:ext uri="{FF2B5EF4-FFF2-40B4-BE49-F238E27FC236}">
                <a16:creationId xmlns:a16="http://schemas.microsoft.com/office/drawing/2014/main" xmlns="" id="{5D4CDE87-A1DD-41D4-972B-DA83C07448B6}"/>
              </a:ext>
            </a:extLst>
          </p:cNvPr>
          <p:cNvSpPr txBox="1">
            <a:spLocks noChangeArrowheads="1"/>
          </p:cNvSpPr>
          <p:nvPr/>
        </p:nvSpPr>
        <p:spPr bwMode="auto">
          <a:xfrm>
            <a:off x="1676217" y="9739003"/>
            <a:ext cx="498475" cy="222250"/>
          </a:xfrm>
          <a:prstGeom prst="rect">
            <a:avLst/>
          </a:prstGeom>
          <a:solidFill>
            <a:srgbClr val="FFFFFF"/>
          </a:solidFill>
          <a:ln w="6350">
            <a:solidFill>
              <a:srgbClr val="000000"/>
            </a:solid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100" b="0" i="0" u="none" strike="noStrike" cap="none" normalizeH="0" baseline="0" dirty="0">
                <a:ln>
                  <a:noFill/>
                </a:ln>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t>
            </a:r>
            <a:r>
              <a:rPr kumimoji="0" lang="it-IT" altLang="it-IT" sz="1100" b="0" i="0" u="none" strike="noStrike" cap="none" normalizeH="0" baseline="0" dirty="0">
                <a:ln>
                  <a:noFill/>
                </a:ln>
                <a:solidFill>
                  <a:srgbClr val="FF0000"/>
                </a:solidFill>
                <a:effectLst/>
                <a:latin typeface="Symbol" panose="05050102010706020507" pitchFamily="18" charset="2"/>
                <a:ea typeface="Calibri" panose="020F0502020204030204" pitchFamily="34" charset="0"/>
                <a:cs typeface="Times New Roman" panose="02020603050405020304" pitchFamily="18" charset="0"/>
              </a:rPr>
              <a:t>s</a:t>
            </a:r>
            <a:r>
              <a:rPr kumimoji="0" lang="it-IT" altLang="it-IT" sz="1100" b="0" i="0" u="none" strike="noStrike" cap="none" normalizeH="0" baseline="-30000" dirty="0">
                <a:ln>
                  <a:noFill/>
                </a:ln>
                <a:solidFill>
                  <a:srgbClr val="FF0000"/>
                </a:solidFill>
                <a:effectLst/>
                <a:latin typeface="Arial" panose="020B0604020202020204" pitchFamily="34" charset="0"/>
                <a:ea typeface="Calibri" panose="020F0502020204030204" pitchFamily="34" charset="0"/>
                <a:cs typeface="Arial" panose="020B0604020202020204" pitchFamily="34" charset="0"/>
              </a:rPr>
              <a:t>max</a:t>
            </a:r>
            <a:r>
              <a:rPr kumimoji="0" lang="it-IT" altLang="it-IT" sz="1100" b="0" i="1" u="none" strike="noStrike" cap="none" normalizeH="0" baseline="-30000" dirty="0">
                <a:ln>
                  <a:noFill/>
                </a:ln>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Mf </a:t>
            </a: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sp>
        <p:nvSpPr>
          <p:cNvPr id="46" name="Rectangle 2">
            <a:extLst>
              <a:ext uri="{FF2B5EF4-FFF2-40B4-BE49-F238E27FC236}">
                <a16:creationId xmlns:a16="http://schemas.microsoft.com/office/drawing/2014/main" xmlns="" id="{061C24A1-85C9-D2FF-2A01-73340310D64E}"/>
              </a:ext>
            </a:extLst>
          </p:cNvPr>
          <p:cNvSpPr>
            <a:spLocks noChangeArrowheads="1"/>
          </p:cNvSpPr>
          <p:nvPr/>
        </p:nvSpPr>
        <p:spPr bwMode="auto">
          <a:xfrm>
            <a:off x="0" y="0"/>
            <a:ext cx="550876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it-IT" dirty="0"/>
          </a:p>
        </p:txBody>
      </p:sp>
      <p:sp>
        <p:nvSpPr>
          <p:cNvPr id="60" name="Rectangle 4">
            <a:extLst>
              <a:ext uri="{FF2B5EF4-FFF2-40B4-BE49-F238E27FC236}">
                <a16:creationId xmlns:a16="http://schemas.microsoft.com/office/drawing/2014/main" xmlns="" id="{7B8FF518-1266-2B16-64AA-A734EBF34CC2}"/>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dirty="0"/>
          </a:p>
        </p:txBody>
      </p:sp>
      <p:sp>
        <p:nvSpPr>
          <p:cNvPr id="24" name="Rectangle 2">
            <a:extLst>
              <a:ext uri="{FF2B5EF4-FFF2-40B4-BE49-F238E27FC236}">
                <a16:creationId xmlns:a16="http://schemas.microsoft.com/office/drawing/2014/main" xmlns="" id="{EA04B6FB-2543-F45C-2660-BAE50C85A809}"/>
              </a:ext>
            </a:extLst>
          </p:cNvPr>
          <p:cNvSpPr>
            <a:spLocks noChangeArrowheads="1"/>
          </p:cNvSpPr>
          <p:nvPr/>
        </p:nvSpPr>
        <p:spPr bwMode="auto">
          <a:xfrm>
            <a:off x="10579858" y="3181023"/>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dirty="0"/>
          </a:p>
        </p:txBody>
      </p:sp>
      <p:sp>
        <p:nvSpPr>
          <p:cNvPr id="63" name="Rettangolo con angoli arrotondati 62">
            <a:extLst>
              <a:ext uri="{FF2B5EF4-FFF2-40B4-BE49-F238E27FC236}">
                <a16:creationId xmlns:a16="http://schemas.microsoft.com/office/drawing/2014/main" xmlns="" id="{A47E5237-9488-F8AC-F7F2-5281E913383B}"/>
              </a:ext>
            </a:extLst>
          </p:cNvPr>
          <p:cNvSpPr/>
          <p:nvPr/>
        </p:nvSpPr>
        <p:spPr>
          <a:xfrm>
            <a:off x="810969" y="1216997"/>
            <a:ext cx="770969" cy="288000"/>
          </a:xfrm>
          <a:prstGeom prst="roundRect">
            <a:avLst/>
          </a:prstGeom>
          <a:solidFill>
            <a:schemeClr val="accent1">
              <a:lumMod val="20000"/>
              <a:lumOff val="80000"/>
            </a:schemeClr>
          </a:solidFill>
          <a:ln w="19050">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it-IT" sz="1100" b="1" i="0" u="none" strike="noStrike" baseline="0" dirty="0">
                <a:solidFill>
                  <a:srgbClr val="0070C0"/>
                </a:solidFill>
                <a:latin typeface="Arial" panose="020B0604020202020204" pitchFamily="34" charset="0"/>
                <a:cs typeface="Arial" panose="020B0604020202020204" pitchFamily="34" charset="0"/>
              </a:rPr>
              <a:t>Guasto</a:t>
            </a:r>
            <a:endParaRPr lang="it-IT" sz="1100" b="1" dirty="0">
              <a:solidFill>
                <a:srgbClr val="0070C0"/>
              </a:solidFill>
              <a:latin typeface="Arial" panose="020B0604020202020204" pitchFamily="34" charset="0"/>
              <a:ea typeface="Cambria" panose="02040503050406030204" pitchFamily="18" charset="0"/>
              <a:cs typeface="Arial" panose="020B0604020202020204" pitchFamily="34" charset="0"/>
            </a:endParaRPr>
          </a:p>
        </p:txBody>
      </p:sp>
      <p:cxnSp>
        <p:nvCxnSpPr>
          <p:cNvPr id="14" name="Connettore 2 13">
            <a:extLst>
              <a:ext uri="{FF2B5EF4-FFF2-40B4-BE49-F238E27FC236}">
                <a16:creationId xmlns:a16="http://schemas.microsoft.com/office/drawing/2014/main" xmlns="" id="{D2F3FEC7-27EF-D0AC-FAD4-1EF391F3D885}"/>
              </a:ext>
            </a:extLst>
          </p:cNvPr>
          <p:cNvCxnSpPr>
            <a:cxnSpLocks/>
            <a:stCxn id="4" idx="3"/>
            <a:endCxn id="6" idx="1"/>
          </p:cNvCxnSpPr>
          <p:nvPr/>
        </p:nvCxnSpPr>
        <p:spPr>
          <a:xfrm>
            <a:off x="4264325" y="785758"/>
            <a:ext cx="241519" cy="2237"/>
          </a:xfrm>
          <a:prstGeom prst="straightConnector1">
            <a:avLst/>
          </a:prstGeom>
          <a:ln w="2540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213" name="Connettore 2 212">
            <a:extLst>
              <a:ext uri="{FF2B5EF4-FFF2-40B4-BE49-F238E27FC236}">
                <a16:creationId xmlns:a16="http://schemas.microsoft.com/office/drawing/2014/main" xmlns="" id="{B53819AA-9F97-80FE-838A-6A3205501BA9}"/>
              </a:ext>
            </a:extLst>
          </p:cNvPr>
          <p:cNvCxnSpPr>
            <a:cxnSpLocks/>
            <a:endCxn id="63" idx="1"/>
          </p:cNvCxnSpPr>
          <p:nvPr/>
        </p:nvCxnSpPr>
        <p:spPr>
          <a:xfrm flipV="1">
            <a:off x="586810" y="1360997"/>
            <a:ext cx="224159" cy="9974"/>
          </a:xfrm>
          <a:prstGeom prst="straightConnector1">
            <a:avLst/>
          </a:prstGeom>
          <a:ln w="2540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216" name="Connettore diritto 215">
            <a:extLst>
              <a:ext uri="{FF2B5EF4-FFF2-40B4-BE49-F238E27FC236}">
                <a16:creationId xmlns:a16="http://schemas.microsoft.com/office/drawing/2014/main" xmlns="" id="{6FB82BFB-FCD9-436F-79F0-3F7027FCBFD8}"/>
              </a:ext>
            </a:extLst>
          </p:cNvPr>
          <p:cNvCxnSpPr>
            <a:cxnSpLocks/>
          </p:cNvCxnSpPr>
          <p:nvPr/>
        </p:nvCxnSpPr>
        <p:spPr>
          <a:xfrm flipV="1">
            <a:off x="581906" y="937652"/>
            <a:ext cx="10340" cy="3374149"/>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sp>
        <p:nvSpPr>
          <p:cNvPr id="4" name="Rettangolo con angoli arrotondati 3">
            <a:extLst>
              <a:ext uri="{FF2B5EF4-FFF2-40B4-BE49-F238E27FC236}">
                <a16:creationId xmlns:a16="http://schemas.microsoft.com/office/drawing/2014/main" xmlns="" id="{3236B61D-4558-00E5-494F-0F18E6A1FEB6}"/>
              </a:ext>
            </a:extLst>
          </p:cNvPr>
          <p:cNvSpPr/>
          <p:nvPr/>
        </p:nvSpPr>
        <p:spPr>
          <a:xfrm>
            <a:off x="3087671" y="641758"/>
            <a:ext cx="1176654" cy="288000"/>
          </a:xfrm>
          <a:prstGeom prst="roundRect">
            <a:avLst/>
          </a:prstGeom>
          <a:solidFill>
            <a:schemeClr val="accent1">
              <a:lumMod val="20000"/>
              <a:lumOff val="80000"/>
            </a:schemeClr>
          </a:solidFill>
          <a:ln w="19050">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it-IT" sz="1100" b="1" i="0" u="none" strike="noStrike" baseline="0" dirty="0">
                <a:solidFill>
                  <a:srgbClr val="0070C0"/>
                </a:solidFill>
                <a:latin typeface="Arial" panose="020B0604020202020204" pitchFamily="34" charset="0"/>
                <a:cs typeface="Arial" panose="020B0604020202020204" pitchFamily="34" charset="0"/>
              </a:rPr>
              <a:t>manutenzione</a:t>
            </a:r>
            <a:endParaRPr lang="it-IT" sz="1100" b="1" dirty="0">
              <a:solidFill>
                <a:srgbClr val="0070C0"/>
              </a:solidFill>
              <a:latin typeface="Arial" panose="020B0604020202020204" pitchFamily="34" charset="0"/>
              <a:ea typeface="Cambria" panose="02040503050406030204" pitchFamily="18" charset="0"/>
              <a:cs typeface="Arial" panose="020B0604020202020204" pitchFamily="34" charset="0"/>
            </a:endParaRPr>
          </a:p>
        </p:txBody>
      </p:sp>
      <p:sp>
        <p:nvSpPr>
          <p:cNvPr id="6" name="Rettangolo con angoli arrotondati 5">
            <a:extLst>
              <a:ext uri="{FF2B5EF4-FFF2-40B4-BE49-F238E27FC236}">
                <a16:creationId xmlns:a16="http://schemas.microsoft.com/office/drawing/2014/main" xmlns="" id="{9E4D5526-8F49-C2F7-5AD3-A5F0EAF3B242}"/>
              </a:ext>
            </a:extLst>
          </p:cNvPr>
          <p:cNvSpPr/>
          <p:nvPr/>
        </p:nvSpPr>
        <p:spPr>
          <a:xfrm>
            <a:off x="4505844" y="499995"/>
            <a:ext cx="6813538" cy="576000"/>
          </a:xfrm>
          <a:prstGeom prst="roundRect">
            <a:avLst/>
          </a:prstGeom>
          <a:noFill/>
          <a:ln w="19050">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it-IT" sz="1100" dirty="0">
                <a:solidFill>
                  <a:schemeClr val="tx1"/>
                </a:solidFill>
                <a:latin typeface="Arial" panose="020B0604020202020204" pitchFamily="34" charset="0"/>
                <a:cs typeface="Arial" panose="020B0604020202020204" pitchFamily="34" charset="0"/>
              </a:rPr>
              <a:t>Funzione aziendale alla quale sono demandati il controllo costante degli impianti e l’insieme dei lavori </a:t>
            </a:r>
          </a:p>
          <a:p>
            <a:r>
              <a:rPr lang="it-IT" sz="1100" dirty="0">
                <a:solidFill>
                  <a:schemeClr val="tx1"/>
                </a:solidFill>
                <a:latin typeface="Arial" panose="020B0604020202020204" pitchFamily="34" charset="0"/>
                <a:cs typeface="Arial" panose="020B0604020202020204" pitchFamily="34" charset="0"/>
              </a:rPr>
              <a:t>di riparazione e revisione necessari ad assicurare il funzionamento regolare e il buono stato </a:t>
            </a:r>
          </a:p>
          <a:p>
            <a:r>
              <a:rPr lang="it-IT" sz="1100" dirty="0">
                <a:solidFill>
                  <a:schemeClr val="tx1"/>
                </a:solidFill>
                <a:latin typeface="Arial" panose="020B0604020202020204" pitchFamily="34" charset="0"/>
                <a:cs typeface="Arial" panose="020B0604020202020204" pitchFamily="34" charset="0"/>
              </a:rPr>
              <a:t>di conservazione degli impianti produttivi, dei servizi e delle attrezzature di uno stabilimento.</a:t>
            </a:r>
          </a:p>
        </p:txBody>
      </p:sp>
      <p:cxnSp>
        <p:nvCxnSpPr>
          <p:cNvPr id="11" name="Connettore 2 10">
            <a:extLst>
              <a:ext uri="{FF2B5EF4-FFF2-40B4-BE49-F238E27FC236}">
                <a16:creationId xmlns:a16="http://schemas.microsoft.com/office/drawing/2014/main" xmlns="" id="{41EBA92F-A37A-2E01-E2A3-DA39CE5210C2}"/>
              </a:ext>
            </a:extLst>
          </p:cNvPr>
          <p:cNvCxnSpPr>
            <a:cxnSpLocks/>
            <a:stCxn id="5" idx="3"/>
            <a:endCxn id="4" idx="1"/>
          </p:cNvCxnSpPr>
          <p:nvPr/>
        </p:nvCxnSpPr>
        <p:spPr>
          <a:xfrm flipV="1">
            <a:off x="2755918" y="785758"/>
            <a:ext cx="331753" cy="2555"/>
          </a:xfrm>
          <a:prstGeom prst="straightConnector1">
            <a:avLst/>
          </a:prstGeom>
          <a:ln w="2540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23" name="Rettangolo con angoli arrotondati 22">
            <a:extLst>
              <a:ext uri="{FF2B5EF4-FFF2-40B4-BE49-F238E27FC236}">
                <a16:creationId xmlns:a16="http://schemas.microsoft.com/office/drawing/2014/main" xmlns="" id="{D5A43279-6991-8BD5-8ECC-4A77BC3B9DFC}"/>
              </a:ext>
            </a:extLst>
          </p:cNvPr>
          <p:cNvSpPr/>
          <p:nvPr/>
        </p:nvSpPr>
        <p:spPr>
          <a:xfrm>
            <a:off x="741663" y="4159907"/>
            <a:ext cx="1109424" cy="288000"/>
          </a:xfrm>
          <a:prstGeom prst="roundRect">
            <a:avLst/>
          </a:prstGeom>
          <a:solidFill>
            <a:schemeClr val="accent1">
              <a:lumMod val="20000"/>
              <a:lumOff val="80000"/>
            </a:schemeClr>
          </a:solidFill>
          <a:ln w="19050">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it-IT" sz="1100" b="1" i="0" u="none" strike="noStrike" baseline="0" dirty="0">
                <a:solidFill>
                  <a:srgbClr val="0070C0"/>
                </a:solidFill>
                <a:latin typeface="Arial" panose="020B0604020202020204" pitchFamily="34" charset="0"/>
                <a:cs typeface="Arial" panose="020B0604020202020204" pitchFamily="34" charset="0"/>
              </a:rPr>
              <a:t>Affidabilità</a:t>
            </a:r>
            <a:endParaRPr lang="it-IT" sz="1100" b="1" dirty="0">
              <a:solidFill>
                <a:srgbClr val="0070C0"/>
              </a:solidFill>
              <a:latin typeface="Arial" panose="020B0604020202020204" pitchFamily="34" charset="0"/>
              <a:ea typeface="Cambria" panose="02040503050406030204" pitchFamily="18" charset="0"/>
              <a:cs typeface="Arial" panose="020B0604020202020204" pitchFamily="34" charset="0"/>
            </a:endParaRPr>
          </a:p>
        </p:txBody>
      </p:sp>
      <p:cxnSp>
        <p:nvCxnSpPr>
          <p:cNvPr id="45" name="Connettore diritto 44">
            <a:extLst>
              <a:ext uri="{FF2B5EF4-FFF2-40B4-BE49-F238E27FC236}">
                <a16:creationId xmlns:a16="http://schemas.microsoft.com/office/drawing/2014/main" xmlns="" id="{99A6A967-133D-9DCD-E13C-21B148840A30}"/>
              </a:ext>
            </a:extLst>
          </p:cNvPr>
          <p:cNvCxnSpPr>
            <a:cxnSpLocks/>
            <a:endCxn id="63" idx="3"/>
          </p:cNvCxnSpPr>
          <p:nvPr/>
        </p:nvCxnSpPr>
        <p:spPr>
          <a:xfrm flipH="1">
            <a:off x="1581938" y="1342759"/>
            <a:ext cx="7735931" cy="1823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sp>
        <p:nvSpPr>
          <p:cNvPr id="55" name="Rettangolo con angoli arrotondati 54">
            <a:extLst>
              <a:ext uri="{FF2B5EF4-FFF2-40B4-BE49-F238E27FC236}">
                <a16:creationId xmlns:a16="http://schemas.microsoft.com/office/drawing/2014/main" xmlns="" id="{A95543CD-4A32-467C-5FC0-036BF4B1BC96}"/>
              </a:ext>
            </a:extLst>
          </p:cNvPr>
          <p:cNvSpPr/>
          <p:nvPr/>
        </p:nvSpPr>
        <p:spPr>
          <a:xfrm>
            <a:off x="8374733" y="1557411"/>
            <a:ext cx="1886271" cy="792669"/>
          </a:xfrm>
          <a:prstGeom prst="roundRect">
            <a:avLst/>
          </a:prstGeom>
          <a:noFill/>
          <a:ln w="19050">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lIns="36000" tIns="36000" rIns="36000" bIns="36000" rtlCol="0" anchor="t" anchorCtr="0"/>
          <a:lstStyle/>
          <a:p>
            <a:pPr algn="ctr"/>
            <a:r>
              <a:rPr lang="it-IT" sz="1100" b="1" kern="100" dirty="0">
                <a:solidFill>
                  <a:srgbClr val="0070C0"/>
                </a:solidFill>
                <a:effectLst/>
                <a:latin typeface="Arial" panose="020B0604020202020204" pitchFamily="34" charset="0"/>
                <a:ea typeface="Calibri" panose="020F0502020204030204" pitchFamily="34" charset="0"/>
                <a:cs typeface="Arial" panose="020B0604020202020204" pitchFamily="34" charset="0"/>
              </a:rPr>
              <a:t>cause</a:t>
            </a:r>
          </a:p>
          <a:p>
            <a:pPr marL="88900" indent="-88900" algn="just">
              <a:buFont typeface="Arial" panose="020B0604020202020204" pitchFamily="34" charset="0"/>
              <a:buChar char="•"/>
            </a:pPr>
            <a:r>
              <a:rPr lang="it-IT" sz="1100" dirty="0">
                <a:solidFill>
                  <a:srgbClr val="221E1F"/>
                </a:solidFill>
                <a:effectLst/>
                <a:latin typeface="Arial" panose="020B0604020202020204" pitchFamily="34" charset="0"/>
                <a:ea typeface="Calibri" panose="020F0502020204030204" pitchFamily="34" charset="0"/>
                <a:cs typeface="Arial" panose="020B0604020202020204" pitchFamily="34" charset="0"/>
              </a:rPr>
              <a:t>sollecitazione meccanica;</a:t>
            </a:r>
            <a:endParaRPr lang="it-IT" sz="1100" dirty="0">
              <a:effectLst/>
              <a:latin typeface="Arial" panose="020B0604020202020204" pitchFamily="34" charset="0"/>
              <a:ea typeface="Calibri" panose="020F0502020204030204" pitchFamily="34" charset="0"/>
              <a:cs typeface="Arial" panose="020B0604020202020204" pitchFamily="34" charset="0"/>
            </a:endParaRPr>
          </a:p>
          <a:p>
            <a:pPr marL="88900" indent="-88900" algn="just">
              <a:buFont typeface="Arial" panose="020B0604020202020204" pitchFamily="34" charset="0"/>
              <a:buChar char="•"/>
            </a:pPr>
            <a:r>
              <a:rPr lang="it-IT" sz="1100" dirty="0">
                <a:solidFill>
                  <a:srgbClr val="221E1F"/>
                </a:solidFill>
                <a:effectLst/>
                <a:latin typeface="Arial" panose="020B0604020202020204" pitchFamily="34" charset="0"/>
                <a:ea typeface="Calibri" panose="020F0502020204030204" pitchFamily="34" charset="0"/>
                <a:cs typeface="Arial" panose="020B0604020202020204" pitchFamily="34" charset="0"/>
              </a:rPr>
              <a:t>usura;</a:t>
            </a:r>
            <a:endParaRPr lang="it-IT" sz="1100" dirty="0">
              <a:effectLst/>
              <a:latin typeface="Arial" panose="020B0604020202020204" pitchFamily="34" charset="0"/>
              <a:ea typeface="Calibri" panose="020F0502020204030204" pitchFamily="34" charset="0"/>
              <a:cs typeface="Arial" panose="020B0604020202020204" pitchFamily="34" charset="0"/>
            </a:endParaRPr>
          </a:p>
          <a:p>
            <a:pPr marL="88900" indent="-88900" algn="just">
              <a:buFont typeface="Arial" panose="020B0604020202020204" pitchFamily="34" charset="0"/>
              <a:buChar char="•"/>
            </a:pPr>
            <a:r>
              <a:rPr lang="it-IT" sz="1100" dirty="0">
                <a:solidFill>
                  <a:srgbClr val="221E1F"/>
                </a:solidFill>
                <a:effectLst/>
                <a:latin typeface="Arial" panose="020B0604020202020204" pitchFamily="34" charset="0"/>
                <a:ea typeface="Calibri" panose="020F0502020204030204" pitchFamily="34" charset="0"/>
                <a:cs typeface="Arial" panose="020B0604020202020204" pitchFamily="34" charset="0"/>
              </a:rPr>
              <a:t>condizioni ambientali</a:t>
            </a:r>
            <a:endParaRPr lang="it-IT" sz="1100" dirty="0">
              <a:effectLst/>
              <a:latin typeface="Arial" panose="020B0604020202020204" pitchFamily="34" charset="0"/>
              <a:ea typeface="Calibri" panose="020F0502020204030204" pitchFamily="34" charset="0"/>
              <a:cs typeface="Arial" panose="020B0604020202020204" pitchFamily="34" charset="0"/>
            </a:endParaRPr>
          </a:p>
          <a:p>
            <a:endParaRPr lang="it-IT" sz="1100" dirty="0">
              <a:solidFill>
                <a:schemeClr val="tx1"/>
              </a:solidFill>
              <a:latin typeface="Arial" panose="020B0604020202020204" pitchFamily="34" charset="0"/>
              <a:cs typeface="Arial" panose="020B0604020202020204" pitchFamily="34" charset="0"/>
            </a:endParaRPr>
          </a:p>
        </p:txBody>
      </p:sp>
      <p:cxnSp>
        <p:nvCxnSpPr>
          <p:cNvPr id="56" name="Connettore 2 55">
            <a:extLst>
              <a:ext uri="{FF2B5EF4-FFF2-40B4-BE49-F238E27FC236}">
                <a16:creationId xmlns:a16="http://schemas.microsoft.com/office/drawing/2014/main" xmlns="" id="{D2488EA9-FE37-B3D2-DBA8-3D2D55AE14B4}"/>
              </a:ext>
            </a:extLst>
          </p:cNvPr>
          <p:cNvCxnSpPr>
            <a:cxnSpLocks/>
          </p:cNvCxnSpPr>
          <p:nvPr/>
        </p:nvCxnSpPr>
        <p:spPr>
          <a:xfrm>
            <a:off x="9309230" y="1344778"/>
            <a:ext cx="0" cy="203993"/>
          </a:xfrm>
          <a:prstGeom prst="straightConnector1">
            <a:avLst/>
          </a:prstGeom>
          <a:ln w="2540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62" name="Rettangolo con angoli arrotondati 61">
            <a:extLst>
              <a:ext uri="{FF2B5EF4-FFF2-40B4-BE49-F238E27FC236}">
                <a16:creationId xmlns:a16="http://schemas.microsoft.com/office/drawing/2014/main" xmlns="" id="{9BA6CCE4-4410-D285-6D98-B9115BBDD1E1}"/>
              </a:ext>
            </a:extLst>
          </p:cNvPr>
          <p:cNvSpPr/>
          <p:nvPr/>
        </p:nvSpPr>
        <p:spPr>
          <a:xfrm>
            <a:off x="6522075" y="1557410"/>
            <a:ext cx="1318535" cy="801309"/>
          </a:xfrm>
          <a:prstGeom prst="roundRect">
            <a:avLst/>
          </a:prstGeom>
          <a:noFill/>
          <a:ln w="19050">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lIns="36000" tIns="36000" rIns="36000" bIns="36000" rtlCol="0" anchor="t" anchorCtr="0"/>
          <a:lstStyle/>
          <a:p>
            <a:pPr algn="ctr"/>
            <a:r>
              <a:rPr lang="it-IT" sz="1100" b="1" dirty="0">
                <a:solidFill>
                  <a:srgbClr val="0070C0"/>
                </a:solidFill>
                <a:effectLst/>
                <a:latin typeface="Arial" panose="020B0604020202020204" pitchFamily="34" charset="0"/>
                <a:ea typeface="Calibri" panose="020F0502020204030204" pitchFamily="34" charset="0"/>
                <a:cs typeface="Arial" panose="020B0604020202020204" pitchFamily="34" charset="0"/>
              </a:rPr>
              <a:t>modalità</a:t>
            </a:r>
            <a:r>
              <a:rPr lang="it-IT" sz="1100" dirty="0">
                <a:solidFill>
                  <a:srgbClr val="FF0000"/>
                </a:solidFill>
                <a:effectLst/>
                <a:latin typeface="Arial" panose="020B0604020202020204" pitchFamily="34" charset="0"/>
                <a:ea typeface="Calibri" panose="020F0502020204030204" pitchFamily="34" charset="0"/>
                <a:cs typeface="Arial" panose="020B0604020202020204" pitchFamily="34" charset="0"/>
              </a:rPr>
              <a:t> </a:t>
            </a:r>
            <a:endParaRPr lang="it-IT" sz="1100" dirty="0">
              <a:effectLst/>
              <a:latin typeface="Arial" panose="020B0604020202020204" pitchFamily="34" charset="0"/>
              <a:ea typeface="Calibri" panose="020F0502020204030204" pitchFamily="34" charset="0"/>
              <a:cs typeface="Arial" panose="020B0604020202020204" pitchFamily="34" charset="0"/>
            </a:endParaRPr>
          </a:p>
          <a:p>
            <a:pPr marL="88900" indent="-88900" algn="just">
              <a:buFont typeface="Arial" panose="020B0604020202020204" pitchFamily="34" charset="0"/>
              <a:buChar char="•"/>
            </a:pPr>
            <a:r>
              <a:rPr lang="it-IT" sz="1100" dirty="0">
                <a:solidFill>
                  <a:srgbClr val="221E1F"/>
                </a:solidFill>
                <a:effectLst/>
                <a:latin typeface="Arial" panose="020B0604020202020204" pitchFamily="34" charset="0"/>
                <a:ea typeface="Calibri" panose="020F0502020204030204" pitchFamily="34" charset="0"/>
                <a:cs typeface="Arial" panose="020B0604020202020204" pitchFamily="34" charset="0"/>
              </a:rPr>
              <a:t>guasto repentino; </a:t>
            </a:r>
            <a:endParaRPr lang="it-IT" sz="1100" dirty="0">
              <a:effectLst/>
              <a:latin typeface="Arial" panose="020B0604020202020204" pitchFamily="34" charset="0"/>
              <a:ea typeface="Calibri" panose="020F0502020204030204" pitchFamily="34" charset="0"/>
              <a:cs typeface="Arial" panose="020B0604020202020204" pitchFamily="34" charset="0"/>
            </a:endParaRPr>
          </a:p>
          <a:p>
            <a:pPr marL="88900" indent="-88900" algn="just">
              <a:buFont typeface="Arial" panose="020B0604020202020204" pitchFamily="34" charset="0"/>
              <a:buChar char="•"/>
            </a:pPr>
            <a:r>
              <a:rPr lang="it-IT" sz="1100" dirty="0">
                <a:solidFill>
                  <a:srgbClr val="221E1F"/>
                </a:solidFill>
                <a:effectLst/>
                <a:latin typeface="Arial" panose="020B0604020202020204" pitchFamily="34" charset="0"/>
                <a:ea typeface="Calibri" panose="020F0502020204030204" pitchFamily="34" charset="0"/>
                <a:cs typeface="Arial" panose="020B0604020202020204" pitchFamily="34" charset="0"/>
              </a:rPr>
              <a:t>guasto latente; </a:t>
            </a:r>
            <a:endParaRPr lang="it-IT" sz="1100" dirty="0">
              <a:effectLst/>
              <a:latin typeface="Arial" panose="020B0604020202020204" pitchFamily="34" charset="0"/>
              <a:ea typeface="Calibri" panose="020F0502020204030204" pitchFamily="34" charset="0"/>
              <a:cs typeface="Arial" panose="020B0604020202020204" pitchFamily="34" charset="0"/>
            </a:endParaRPr>
          </a:p>
          <a:p>
            <a:pPr marL="88900" indent="-88900">
              <a:buFont typeface="Arial" panose="020B0604020202020204" pitchFamily="34" charset="0"/>
              <a:buChar char="•"/>
            </a:pPr>
            <a:r>
              <a:rPr lang="it-IT" sz="1100" kern="100" dirty="0">
                <a:solidFill>
                  <a:srgbClr val="221E1F"/>
                </a:solidFill>
                <a:effectLst/>
                <a:latin typeface="Arial" panose="020B0604020202020204" pitchFamily="34" charset="0"/>
                <a:ea typeface="Calibri" panose="020F0502020204030204" pitchFamily="34" charset="0"/>
                <a:cs typeface="Arial" panose="020B0604020202020204" pitchFamily="34" charset="0"/>
              </a:rPr>
              <a:t>guasto ripetitivo</a:t>
            </a:r>
            <a:endParaRPr lang="it-IT" sz="1100" kern="100" dirty="0">
              <a:effectLst/>
              <a:latin typeface="Arial" panose="020B0604020202020204" pitchFamily="34" charset="0"/>
              <a:ea typeface="Calibri" panose="020F0502020204030204" pitchFamily="34" charset="0"/>
              <a:cs typeface="Arial" panose="020B0604020202020204" pitchFamily="34" charset="0"/>
            </a:endParaRPr>
          </a:p>
          <a:p>
            <a:endParaRPr lang="it-IT" sz="1100" dirty="0">
              <a:solidFill>
                <a:schemeClr val="tx1"/>
              </a:solidFill>
              <a:latin typeface="Arial" panose="020B0604020202020204" pitchFamily="34" charset="0"/>
              <a:cs typeface="Arial" panose="020B0604020202020204" pitchFamily="34" charset="0"/>
            </a:endParaRPr>
          </a:p>
        </p:txBody>
      </p:sp>
      <p:sp>
        <p:nvSpPr>
          <p:cNvPr id="64" name="Rettangolo con angoli arrotondati 63">
            <a:extLst>
              <a:ext uri="{FF2B5EF4-FFF2-40B4-BE49-F238E27FC236}">
                <a16:creationId xmlns:a16="http://schemas.microsoft.com/office/drawing/2014/main" xmlns="" id="{457AF03F-DC95-7E68-7D74-7928B63A3B0E}"/>
              </a:ext>
            </a:extLst>
          </p:cNvPr>
          <p:cNvSpPr/>
          <p:nvPr/>
        </p:nvSpPr>
        <p:spPr>
          <a:xfrm>
            <a:off x="4613307" y="1550092"/>
            <a:ext cx="1434098" cy="791347"/>
          </a:xfrm>
          <a:prstGeom prst="roundRect">
            <a:avLst/>
          </a:prstGeom>
          <a:noFill/>
          <a:ln w="19050">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lIns="36000" tIns="36000" rIns="36000" bIns="36000" rtlCol="0" anchor="t" anchorCtr="0"/>
          <a:lstStyle/>
          <a:p>
            <a:pPr algn="ctr"/>
            <a:r>
              <a:rPr lang="it-IT" sz="1100" b="1" kern="100" dirty="0" smtClean="0">
                <a:solidFill>
                  <a:srgbClr val="0070C0"/>
                </a:solidFill>
                <a:effectLst/>
                <a:latin typeface="Arial" panose="020B0604020202020204" pitchFamily="34" charset="0"/>
                <a:ea typeface="Calibri" panose="020F0502020204030204" pitchFamily="34" charset="0"/>
                <a:cs typeface="Arial" panose="020B0604020202020204" pitchFamily="34" charset="0"/>
              </a:rPr>
              <a:t>gravità</a:t>
            </a:r>
            <a:endParaRPr lang="it-IT" sz="1100" b="1" kern="100" dirty="0">
              <a:solidFill>
                <a:srgbClr val="0070C0"/>
              </a:solidFill>
              <a:effectLst/>
              <a:latin typeface="Arial" panose="020B0604020202020204" pitchFamily="34" charset="0"/>
              <a:ea typeface="Calibri" panose="020F0502020204030204" pitchFamily="34" charset="0"/>
              <a:cs typeface="Arial" panose="020B0604020202020204" pitchFamily="34" charset="0"/>
            </a:endParaRPr>
          </a:p>
          <a:p>
            <a:pPr marL="88900" indent="-88900" algn="just">
              <a:buFont typeface="Arial" panose="020B0604020202020204" pitchFamily="34" charset="0"/>
              <a:buChar char="•"/>
            </a:pPr>
            <a:r>
              <a:rPr lang="it-IT" sz="1100" dirty="0">
                <a:solidFill>
                  <a:srgbClr val="221E1F"/>
                </a:solidFill>
                <a:effectLst/>
                <a:latin typeface="Arial" panose="020B0604020202020204" pitchFamily="34" charset="0"/>
                <a:ea typeface="Calibri" panose="020F0502020204030204" pitchFamily="34" charset="0"/>
                <a:cs typeface="Arial" panose="020B0604020202020204" pitchFamily="34" charset="0"/>
              </a:rPr>
              <a:t>guasto rilevante; </a:t>
            </a:r>
            <a:endParaRPr lang="it-IT" sz="1100" dirty="0">
              <a:effectLst/>
              <a:latin typeface="Arial" panose="020B0604020202020204" pitchFamily="34" charset="0"/>
              <a:ea typeface="Calibri" panose="020F0502020204030204" pitchFamily="34" charset="0"/>
              <a:cs typeface="Arial" panose="020B0604020202020204" pitchFamily="34" charset="0"/>
            </a:endParaRPr>
          </a:p>
          <a:p>
            <a:pPr marL="88900" indent="-88900" algn="just">
              <a:buFont typeface="Arial" panose="020B0604020202020204" pitchFamily="34" charset="0"/>
              <a:buChar char="•"/>
            </a:pPr>
            <a:r>
              <a:rPr lang="it-IT" sz="1100" dirty="0">
                <a:solidFill>
                  <a:srgbClr val="221E1F"/>
                </a:solidFill>
                <a:effectLst/>
                <a:latin typeface="Arial" panose="020B0604020202020204" pitchFamily="34" charset="0"/>
                <a:ea typeface="Calibri" panose="020F0502020204030204" pitchFamily="34" charset="0"/>
                <a:cs typeface="Arial" panose="020B0604020202020204" pitchFamily="34" charset="0"/>
              </a:rPr>
              <a:t>guasto maggiore; </a:t>
            </a:r>
            <a:endParaRPr lang="it-IT" sz="1100" dirty="0">
              <a:effectLst/>
              <a:latin typeface="Arial" panose="020B0604020202020204" pitchFamily="34" charset="0"/>
              <a:ea typeface="Calibri" panose="020F0502020204030204" pitchFamily="34" charset="0"/>
              <a:cs typeface="Arial" panose="020B0604020202020204" pitchFamily="34" charset="0"/>
            </a:endParaRPr>
          </a:p>
          <a:p>
            <a:pPr marL="88900" indent="-88900" algn="just">
              <a:buFont typeface="Arial" panose="020B0604020202020204" pitchFamily="34" charset="0"/>
              <a:buChar char="•"/>
            </a:pPr>
            <a:r>
              <a:rPr lang="it-IT" sz="1100" dirty="0">
                <a:solidFill>
                  <a:srgbClr val="221E1F"/>
                </a:solidFill>
                <a:effectLst/>
                <a:latin typeface="Arial" panose="020B0604020202020204" pitchFamily="34" charset="0"/>
                <a:ea typeface="Calibri" panose="020F0502020204030204" pitchFamily="34" charset="0"/>
                <a:cs typeface="Arial" panose="020B0604020202020204" pitchFamily="34" charset="0"/>
              </a:rPr>
              <a:t>guasto minore</a:t>
            </a:r>
            <a:endParaRPr lang="it-IT" sz="1100" dirty="0">
              <a:effectLst/>
              <a:latin typeface="Arial" panose="020B0604020202020204" pitchFamily="34" charset="0"/>
              <a:ea typeface="Calibri" panose="020F0502020204030204" pitchFamily="34" charset="0"/>
              <a:cs typeface="Arial" panose="020B0604020202020204" pitchFamily="34" charset="0"/>
            </a:endParaRPr>
          </a:p>
        </p:txBody>
      </p:sp>
      <p:sp>
        <p:nvSpPr>
          <p:cNvPr id="65" name="Rettangolo con angoli arrotondati 64">
            <a:extLst>
              <a:ext uri="{FF2B5EF4-FFF2-40B4-BE49-F238E27FC236}">
                <a16:creationId xmlns:a16="http://schemas.microsoft.com/office/drawing/2014/main" xmlns="" id="{9EE50FC3-6F01-7CD4-E75E-9FC203FB8D73}"/>
              </a:ext>
            </a:extLst>
          </p:cNvPr>
          <p:cNvSpPr/>
          <p:nvPr/>
        </p:nvSpPr>
        <p:spPr>
          <a:xfrm>
            <a:off x="2686777" y="1550093"/>
            <a:ext cx="1520490" cy="753788"/>
          </a:xfrm>
          <a:prstGeom prst="roundRect">
            <a:avLst/>
          </a:prstGeom>
          <a:noFill/>
          <a:ln w="19050">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lIns="36000" tIns="36000" rIns="36000" bIns="36000" rtlCol="0" anchor="t" anchorCtr="0"/>
          <a:lstStyle/>
          <a:p>
            <a:pPr algn="ctr"/>
            <a:r>
              <a:rPr lang="it-IT" sz="1100" b="1" dirty="0">
                <a:solidFill>
                  <a:srgbClr val="0070C0"/>
                </a:solidFill>
                <a:effectLst/>
                <a:latin typeface="Arial" panose="020B0604020202020204" pitchFamily="34" charset="0"/>
                <a:ea typeface="Calibri" panose="020F0502020204030204" pitchFamily="34" charset="0"/>
                <a:cs typeface="Arial" panose="020B0604020202020204" pitchFamily="34" charset="0"/>
              </a:rPr>
              <a:t>frequenza</a:t>
            </a:r>
          </a:p>
          <a:p>
            <a:pPr marL="88900" indent="-88900" algn="just">
              <a:buFont typeface="Arial" panose="020B0604020202020204" pitchFamily="34" charset="0"/>
              <a:buChar char="•"/>
            </a:pPr>
            <a:r>
              <a:rPr lang="it-IT" sz="1100" dirty="0">
                <a:solidFill>
                  <a:schemeClr val="tx1"/>
                </a:solidFill>
                <a:effectLst/>
                <a:latin typeface="Arial" panose="020B0604020202020204" pitchFamily="34" charset="0"/>
                <a:ea typeface="Calibri" panose="020F0502020204030204" pitchFamily="34" charset="0"/>
                <a:cs typeface="Arial" panose="020B0604020202020204" pitchFamily="34" charset="0"/>
              </a:rPr>
              <a:t>guasto sporadico; </a:t>
            </a:r>
          </a:p>
          <a:p>
            <a:pPr marL="88900" indent="-88900">
              <a:buFont typeface="Arial" panose="020B0604020202020204" pitchFamily="34" charset="0"/>
              <a:buChar char="•"/>
            </a:pPr>
            <a:r>
              <a:rPr lang="it-IT" sz="1100" kern="100" dirty="0">
                <a:solidFill>
                  <a:schemeClr val="tx1"/>
                </a:solidFill>
                <a:effectLst/>
                <a:latin typeface="Arial" panose="020B0604020202020204" pitchFamily="34" charset="0"/>
                <a:ea typeface="Calibri" panose="020F0502020204030204" pitchFamily="34" charset="0"/>
                <a:cs typeface="Arial" panose="020B0604020202020204" pitchFamily="34" charset="0"/>
              </a:rPr>
              <a:t>guasto sistematico</a:t>
            </a:r>
          </a:p>
        </p:txBody>
      </p:sp>
      <p:cxnSp>
        <p:nvCxnSpPr>
          <p:cNvPr id="67" name="Connettore 2 66">
            <a:extLst>
              <a:ext uri="{FF2B5EF4-FFF2-40B4-BE49-F238E27FC236}">
                <a16:creationId xmlns:a16="http://schemas.microsoft.com/office/drawing/2014/main" xmlns="" id="{C939BD4B-5E70-B096-F787-C3A4F244C032}"/>
              </a:ext>
            </a:extLst>
          </p:cNvPr>
          <p:cNvCxnSpPr>
            <a:cxnSpLocks/>
            <a:endCxn id="62" idx="0"/>
          </p:cNvCxnSpPr>
          <p:nvPr/>
        </p:nvCxnSpPr>
        <p:spPr>
          <a:xfrm>
            <a:off x="7181342" y="1353418"/>
            <a:ext cx="1" cy="203992"/>
          </a:xfrm>
          <a:prstGeom prst="straightConnector1">
            <a:avLst/>
          </a:prstGeom>
          <a:ln w="2540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69" name="Connettore 2 68">
            <a:extLst>
              <a:ext uri="{FF2B5EF4-FFF2-40B4-BE49-F238E27FC236}">
                <a16:creationId xmlns:a16="http://schemas.microsoft.com/office/drawing/2014/main" xmlns="" id="{BB5027D6-7E62-1CC6-F865-F63D372BFA64}"/>
              </a:ext>
            </a:extLst>
          </p:cNvPr>
          <p:cNvCxnSpPr>
            <a:cxnSpLocks/>
            <a:endCxn id="64" idx="0"/>
          </p:cNvCxnSpPr>
          <p:nvPr/>
        </p:nvCxnSpPr>
        <p:spPr>
          <a:xfrm>
            <a:off x="5328684" y="1370971"/>
            <a:ext cx="1672" cy="179121"/>
          </a:xfrm>
          <a:prstGeom prst="straightConnector1">
            <a:avLst/>
          </a:prstGeom>
          <a:ln w="2540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71" name="Connettore 2 70">
            <a:extLst>
              <a:ext uri="{FF2B5EF4-FFF2-40B4-BE49-F238E27FC236}">
                <a16:creationId xmlns:a16="http://schemas.microsoft.com/office/drawing/2014/main" xmlns="" id="{EFBFE9FB-8D3E-E800-B1B3-78CFCDE90021}"/>
              </a:ext>
            </a:extLst>
          </p:cNvPr>
          <p:cNvCxnSpPr>
            <a:cxnSpLocks/>
            <a:endCxn id="65" idx="0"/>
          </p:cNvCxnSpPr>
          <p:nvPr/>
        </p:nvCxnSpPr>
        <p:spPr>
          <a:xfrm>
            <a:off x="3445815" y="1353418"/>
            <a:ext cx="1207" cy="196675"/>
          </a:xfrm>
          <a:prstGeom prst="straightConnector1">
            <a:avLst/>
          </a:prstGeom>
          <a:ln w="2540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75" name="Rettangolo con angoli arrotondati 74">
            <a:extLst>
              <a:ext uri="{FF2B5EF4-FFF2-40B4-BE49-F238E27FC236}">
                <a16:creationId xmlns:a16="http://schemas.microsoft.com/office/drawing/2014/main" xmlns="" id="{F64922B5-F726-D1C5-25D2-665C17D9A7DF}"/>
              </a:ext>
            </a:extLst>
          </p:cNvPr>
          <p:cNvSpPr/>
          <p:nvPr/>
        </p:nvSpPr>
        <p:spPr>
          <a:xfrm>
            <a:off x="915014" y="2931566"/>
            <a:ext cx="1565229" cy="288000"/>
          </a:xfrm>
          <a:prstGeom prst="roundRect">
            <a:avLst/>
          </a:prstGeom>
          <a:noFill/>
          <a:ln w="19050">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it-IT" sz="1100" kern="100" dirty="0">
                <a:solidFill>
                  <a:srgbClr val="0070C0"/>
                </a:solidFill>
                <a:effectLst/>
                <a:latin typeface="Arial" panose="020B0604020202020204" pitchFamily="34" charset="0"/>
                <a:ea typeface="Calibri" panose="020F0502020204030204" pitchFamily="34" charset="0"/>
                <a:cs typeface="Arial" panose="020B0604020202020204" pitchFamily="34" charset="0"/>
              </a:rPr>
              <a:t>tasso di guasto </a:t>
            </a:r>
            <a:r>
              <a:rPr lang="it-IT" sz="1100" kern="100" dirty="0">
                <a:solidFill>
                  <a:srgbClr val="0070C0"/>
                </a:solidFill>
                <a:effectLst/>
                <a:latin typeface="Symbol" panose="05050102010706020507" pitchFamily="18" charset="2"/>
                <a:ea typeface="Calibri" panose="020F0502020204030204" pitchFamily="34" charset="0"/>
                <a:cs typeface="MMa Greek"/>
              </a:rPr>
              <a:t> l</a:t>
            </a:r>
            <a:r>
              <a:rPr lang="it-IT" sz="1100" kern="100" baseline="-25000" dirty="0">
                <a:solidFill>
                  <a:srgbClr val="0070C0"/>
                </a:solidFill>
                <a:effectLst/>
                <a:latin typeface="Symbol" panose="05050102010706020507" pitchFamily="18" charset="2"/>
                <a:ea typeface="Calibri" panose="020F0502020204030204" pitchFamily="34" charset="0"/>
                <a:cs typeface="MMa Greek"/>
              </a:rPr>
              <a:t> </a:t>
            </a:r>
            <a:r>
              <a:rPr lang="it-IT" sz="1100" kern="100" dirty="0">
                <a:solidFill>
                  <a:srgbClr val="0070C0"/>
                </a:solidFill>
                <a:effectLst/>
                <a:latin typeface="Calibri" panose="020F0502020204030204" pitchFamily="34" charset="0"/>
                <a:ea typeface="Calibri" panose="020F0502020204030204" pitchFamily="34" charset="0"/>
                <a:cs typeface="Times LT Std"/>
              </a:rPr>
              <a:t>(</a:t>
            </a:r>
            <a:r>
              <a:rPr lang="it-IT" sz="1100" i="1" kern="100" dirty="0">
                <a:solidFill>
                  <a:srgbClr val="0070C0"/>
                </a:solidFill>
                <a:effectLst/>
                <a:latin typeface="Calibri" panose="020F0502020204030204" pitchFamily="34" charset="0"/>
                <a:ea typeface="Calibri" panose="020F0502020204030204" pitchFamily="34" charset="0"/>
                <a:cs typeface="Times LT Std"/>
              </a:rPr>
              <a:t>t</a:t>
            </a:r>
            <a:r>
              <a:rPr lang="it-IT" sz="1100" kern="100" dirty="0">
                <a:solidFill>
                  <a:srgbClr val="0070C0"/>
                </a:solidFill>
                <a:effectLst/>
                <a:latin typeface="Calibri" panose="020F0502020204030204" pitchFamily="34" charset="0"/>
                <a:ea typeface="Calibri" panose="020F0502020204030204" pitchFamily="34" charset="0"/>
                <a:cs typeface="Times LT Std"/>
              </a:rPr>
              <a:t>)</a:t>
            </a:r>
            <a:endParaRPr lang="it-IT" sz="1100" dirty="0">
              <a:solidFill>
                <a:srgbClr val="0070C0"/>
              </a:solidFill>
              <a:latin typeface="Arial" panose="020B0604020202020204" pitchFamily="34" charset="0"/>
              <a:ea typeface="Cambria" panose="02040503050406030204" pitchFamily="18" charset="0"/>
              <a:cs typeface="Arial" panose="020B0604020202020204" pitchFamily="34" charset="0"/>
            </a:endParaRPr>
          </a:p>
        </p:txBody>
      </p:sp>
      <p:sp>
        <p:nvSpPr>
          <p:cNvPr id="76" name="Rettangolo con angoli arrotondati 75">
            <a:extLst>
              <a:ext uri="{FF2B5EF4-FFF2-40B4-BE49-F238E27FC236}">
                <a16:creationId xmlns:a16="http://schemas.microsoft.com/office/drawing/2014/main" xmlns="" id="{12527CA9-B963-1B49-36BF-4D4A1C20CDE0}"/>
              </a:ext>
            </a:extLst>
          </p:cNvPr>
          <p:cNvSpPr/>
          <p:nvPr/>
        </p:nvSpPr>
        <p:spPr>
          <a:xfrm>
            <a:off x="741663" y="1682548"/>
            <a:ext cx="1542524" cy="820333"/>
          </a:xfrm>
          <a:prstGeom prst="roundRect">
            <a:avLst/>
          </a:prstGeom>
          <a:noFill/>
          <a:ln w="19050">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lIns="36000" tIns="36000" rIns="36000" bIns="36000" rtlCol="0" anchor="t" anchorCtr="0"/>
          <a:lstStyle/>
          <a:p>
            <a:r>
              <a:rPr lang="it-IT" sz="1100" b="0" i="0" u="none" strike="noStrike" baseline="0" dirty="0">
                <a:solidFill>
                  <a:srgbClr val="221E1F"/>
                </a:solidFill>
                <a:latin typeface="Arial" panose="020B0604020202020204" pitchFamily="34" charset="0"/>
                <a:cs typeface="Arial" panose="020B0604020202020204" pitchFamily="34" charset="0"/>
              </a:rPr>
              <a:t>cessazione dell’attitudine di un’entità a eseguire</a:t>
            </a:r>
          </a:p>
          <a:p>
            <a:r>
              <a:rPr lang="it-IT" sz="1100" b="0" i="0" u="none" strike="noStrike" baseline="0" dirty="0">
                <a:solidFill>
                  <a:srgbClr val="221E1F"/>
                </a:solidFill>
                <a:latin typeface="Arial" panose="020B0604020202020204" pitchFamily="34" charset="0"/>
                <a:cs typeface="Arial" panose="020B0604020202020204" pitchFamily="34" charset="0"/>
              </a:rPr>
              <a:t>la funzione richiesta </a:t>
            </a:r>
            <a:endParaRPr lang="it-IT" sz="1100" dirty="0">
              <a:latin typeface="Arial" panose="020B0604020202020204" pitchFamily="34" charset="0"/>
              <a:cs typeface="Arial" panose="020B0604020202020204" pitchFamily="34" charset="0"/>
            </a:endParaRPr>
          </a:p>
        </p:txBody>
      </p:sp>
      <p:cxnSp>
        <p:nvCxnSpPr>
          <p:cNvPr id="77" name="Connettore 2 76">
            <a:extLst>
              <a:ext uri="{FF2B5EF4-FFF2-40B4-BE49-F238E27FC236}">
                <a16:creationId xmlns:a16="http://schemas.microsoft.com/office/drawing/2014/main" xmlns="" id="{DAA5FC67-8032-A56D-B99E-F42C5F0EFF13}"/>
              </a:ext>
            </a:extLst>
          </p:cNvPr>
          <p:cNvCxnSpPr>
            <a:cxnSpLocks/>
            <a:stCxn id="63" idx="2"/>
          </p:cNvCxnSpPr>
          <p:nvPr/>
        </p:nvCxnSpPr>
        <p:spPr>
          <a:xfrm flipH="1">
            <a:off x="1188271" y="1504997"/>
            <a:ext cx="8183" cy="187423"/>
          </a:xfrm>
          <a:prstGeom prst="straightConnector1">
            <a:avLst/>
          </a:prstGeom>
          <a:ln w="2540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81" name="Rettangolo con angoli arrotondati 80">
            <a:extLst>
              <a:ext uri="{FF2B5EF4-FFF2-40B4-BE49-F238E27FC236}">
                <a16:creationId xmlns:a16="http://schemas.microsoft.com/office/drawing/2014/main" xmlns="" id="{163EED36-666A-38C8-3FA3-3F74A758DF86}"/>
              </a:ext>
            </a:extLst>
          </p:cNvPr>
          <p:cNvSpPr/>
          <p:nvPr/>
        </p:nvSpPr>
        <p:spPr>
          <a:xfrm>
            <a:off x="6298482" y="2916815"/>
            <a:ext cx="1826232" cy="288000"/>
          </a:xfrm>
          <a:prstGeom prst="roundRect">
            <a:avLst/>
          </a:prstGeom>
          <a:noFill/>
          <a:ln w="19050">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it-IT" sz="1100" kern="100" dirty="0">
                <a:solidFill>
                  <a:srgbClr val="0070C0"/>
                </a:solidFill>
                <a:effectLst/>
                <a:latin typeface="Arial" panose="020B0604020202020204" pitchFamily="34" charset="0"/>
                <a:ea typeface="Calibri" panose="020F0502020204030204" pitchFamily="34" charset="0"/>
                <a:cs typeface="Arial" panose="020B0604020202020204" pitchFamily="34" charset="0"/>
              </a:rPr>
              <a:t>probabilità di guasto </a:t>
            </a:r>
            <a:r>
              <a:rPr lang="it-IT" sz="1100" i="1" kern="100" dirty="0">
                <a:solidFill>
                  <a:srgbClr val="0070C0"/>
                </a:solidFill>
                <a:effectLst/>
                <a:latin typeface="Arial" panose="020B0604020202020204" pitchFamily="34" charset="0"/>
                <a:ea typeface="Calibri" panose="020F0502020204030204" pitchFamily="34" charset="0"/>
                <a:cs typeface="Arial" panose="020B0604020202020204" pitchFamily="34" charset="0"/>
              </a:rPr>
              <a:t>f</a:t>
            </a:r>
            <a:r>
              <a:rPr lang="it-IT" sz="1100" i="1" kern="100" baseline="-25000" dirty="0">
                <a:solidFill>
                  <a:srgbClr val="0070C0"/>
                </a:solidFill>
                <a:effectLst/>
                <a:latin typeface="Arial" panose="020B0604020202020204" pitchFamily="34" charset="0"/>
                <a:ea typeface="Calibri" panose="020F0502020204030204" pitchFamily="34" charset="0"/>
                <a:cs typeface="Arial" panose="020B0604020202020204" pitchFamily="34" charset="0"/>
              </a:rPr>
              <a:t> </a:t>
            </a:r>
            <a:r>
              <a:rPr lang="it-IT" sz="1100" kern="100" dirty="0">
                <a:solidFill>
                  <a:srgbClr val="0070C0"/>
                </a:solidFill>
                <a:effectLst/>
                <a:latin typeface="Calibri" panose="020F0502020204030204" pitchFamily="34" charset="0"/>
                <a:ea typeface="Calibri" panose="020F0502020204030204" pitchFamily="34" charset="0"/>
                <a:cs typeface="Times LT Std"/>
              </a:rPr>
              <a:t>(</a:t>
            </a:r>
            <a:r>
              <a:rPr lang="it-IT" sz="1100" i="1" kern="100" dirty="0">
                <a:solidFill>
                  <a:srgbClr val="0070C0"/>
                </a:solidFill>
                <a:effectLst/>
                <a:latin typeface="Calibri" panose="020F0502020204030204" pitchFamily="34" charset="0"/>
                <a:ea typeface="Calibri" panose="020F0502020204030204" pitchFamily="34" charset="0"/>
                <a:cs typeface="Times LT Std"/>
              </a:rPr>
              <a:t>t</a:t>
            </a:r>
            <a:r>
              <a:rPr lang="it-IT" sz="1100" kern="100" dirty="0">
                <a:solidFill>
                  <a:srgbClr val="0070C0"/>
                </a:solidFill>
                <a:effectLst/>
                <a:latin typeface="Calibri" panose="020F0502020204030204" pitchFamily="34" charset="0"/>
                <a:ea typeface="Calibri" panose="020F0502020204030204" pitchFamily="34" charset="0"/>
                <a:cs typeface="Times LT Std"/>
              </a:rPr>
              <a:t>)</a:t>
            </a:r>
            <a:endParaRPr lang="it-IT" sz="1100" dirty="0">
              <a:solidFill>
                <a:srgbClr val="0070C0"/>
              </a:solidFill>
              <a:latin typeface="Arial" panose="020B0604020202020204" pitchFamily="34" charset="0"/>
              <a:ea typeface="Cambria" panose="02040503050406030204" pitchFamily="18" charset="0"/>
              <a:cs typeface="Arial" panose="020B0604020202020204" pitchFamily="34" charset="0"/>
            </a:endParaRPr>
          </a:p>
        </p:txBody>
      </p:sp>
      <p:sp>
        <p:nvSpPr>
          <p:cNvPr id="88" name="Rettangolo con angoli arrotondati 87">
            <a:extLst>
              <a:ext uri="{FF2B5EF4-FFF2-40B4-BE49-F238E27FC236}">
                <a16:creationId xmlns:a16="http://schemas.microsoft.com/office/drawing/2014/main" xmlns="" id="{BBBDEAB5-67C0-A836-26CA-FA2280842E43}"/>
              </a:ext>
            </a:extLst>
          </p:cNvPr>
          <p:cNvSpPr/>
          <p:nvPr/>
        </p:nvSpPr>
        <p:spPr>
          <a:xfrm>
            <a:off x="2230556" y="4160554"/>
            <a:ext cx="1821158" cy="288000"/>
          </a:xfrm>
          <a:prstGeom prst="roundRect">
            <a:avLst/>
          </a:prstGeom>
          <a:noFill/>
          <a:ln w="19050">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it-IT" sz="1100" kern="100" dirty="0">
                <a:solidFill>
                  <a:srgbClr val="0070C0"/>
                </a:solidFill>
                <a:effectLst/>
                <a:latin typeface="Arial" panose="020B0604020202020204" pitchFamily="34" charset="0"/>
                <a:ea typeface="Calibri" panose="020F0502020204030204" pitchFamily="34" charset="0"/>
                <a:cs typeface="Arial" panose="020B0604020202020204" pitchFamily="34" charset="0"/>
              </a:rPr>
              <a:t>parametri </a:t>
            </a:r>
            <a:r>
              <a:rPr lang="it-IT" sz="1100" kern="100" dirty="0" smtClean="0">
                <a:solidFill>
                  <a:srgbClr val="0070C0"/>
                </a:solidFill>
                <a:effectLst/>
                <a:latin typeface="Arial" panose="020B0604020202020204" pitchFamily="34" charset="0"/>
                <a:ea typeface="Calibri" panose="020F0502020204030204" pitchFamily="34" charset="0"/>
                <a:cs typeface="Arial" panose="020B0604020202020204" pitchFamily="34" charset="0"/>
              </a:rPr>
              <a:t>dell’affidabilità</a:t>
            </a:r>
            <a:endParaRPr lang="it-IT" sz="1100" dirty="0">
              <a:solidFill>
                <a:srgbClr val="0070C0"/>
              </a:solidFill>
              <a:latin typeface="Arial" panose="020B0604020202020204" pitchFamily="34" charset="0"/>
              <a:ea typeface="Cambria" panose="02040503050406030204" pitchFamily="18" charset="0"/>
              <a:cs typeface="Arial" panose="020B0604020202020204" pitchFamily="34" charset="0"/>
            </a:endParaRPr>
          </a:p>
        </p:txBody>
      </p:sp>
      <p:sp>
        <p:nvSpPr>
          <p:cNvPr id="94" name="CasellaDiTesto 93">
            <a:extLst>
              <a:ext uri="{FF2B5EF4-FFF2-40B4-BE49-F238E27FC236}">
                <a16:creationId xmlns:a16="http://schemas.microsoft.com/office/drawing/2014/main" xmlns="" id="{1365A6CE-7CBC-6DD9-271D-BD29A50FFF10}"/>
              </a:ext>
            </a:extLst>
          </p:cNvPr>
          <p:cNvSpPr txBox="1"/>
          <p:nvPr/>
        </p:nvSpPr>
        <p:spPr>
          <a:xfrm>
            <a:off x="9198947" y="6010943"/>
            <a:ext cx="1380911" cy="261610"/>
          </a:xfrm>
          <a:prstGeom prst="rect">
            <a:avLst/>
          </a:prstGeom>
          <a:noFill/>
        </p:spPr>
        <p:txBody>
          <a:bodyPr wrap="square">
            <a:spAutoFit/>
          </a:bodyPr>
          <a:lstStyle/>
          <a:p>
            <a:r>
              <a:rPr lang="it-IT" sz="1100" kern="1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affidabilità e MTBF</a:t>
            </a:r>
            <a:endParaRPr lang="it-IT" sz="1100"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5" name="Rettangolo con angoli arrotondati 94">
            <a:extLst>
              <a:ext uri="{FF2B5EF4-FFF2-40B4-BE49-F238E27FC236}">
                <a16:creationId xmlns:a16="http://schemas.microsoft.com/office/drawing/2014/main" xmlns="" id="{24B1624B-2960-F3AF-4268-9E892B1347C3}"/>
              </a:ext>
            </a:extLst>
          </p:cNvPr>
          <p:cNvSpPr/>
          <p:nvPr/>
        </p:nvSpPr>
        <p:spPr>
          <a:xfrm>
            <a:off x="894736" y="3273387"/>
            <a:ext cx="1582118" cy="634597"/>
          </a:xfrm>
          <a:prstGeom prst="roundRect">
            <a:avLst/>
          </a:prstGeom>
          <a:noFill/>
          <a:ln w="19050">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lIns="36000" tIns="36000" rIns="36000" bIns="36000" rtlCol="0" anchor="t" anchorCtr="0"/>
          <a:lstStyle/>
          <a:p>
            <a:r>
              <a:rPr lang="it-IT" sz="1100" kern="100" dirty="0">
                <a:solidFill>
                  <a:srgbClr val="221E1F"/>
                </a:solidFill>
                <a:effectLst/>
                <a:latin typeface="Arial" panose="020B0604020202020204" pitchFamily="34" charset="0"/>
                <a:ea typeface="Calibri" panose="020F0502020204030204" pitchFamily="34" charset="0"/>
                <a:cs typeface="Arial" panose="020B0604020202020204" pitchFamily="34" charset="0"/>
              </a:rPr>
              <a:t>rapporto tra il numero di oggetti guasti dopo un tempo </a:t>
            </a:r>
            <a:r>
              <a:rPr lang="it-IT" sz="1100" i="1" kern="100" dirty="0">
                <a:solidFill>
                  <a:srgbClr val="221E1F"/>
                </a:solidFill>
                <a:effectLst/>
                <a:latin typeface="Arial" panose="020B0604020202020204" pitchFamily="34" charset="0"/>
                <a:ea typeface="Calibri" panose="020F0502020204030204" pitchFamily="34" charset="0"/>
                <a:cs typeface="Arial" panose="020B0604020202020204" pitchFamily="34" charset="0"/>
              </a:rPr>
              <a:t>t</a:t>
            </a:r>
            <a:endParaRPr lang="it-IT" sz="1100" kern="100" dirty="0">
              <a:effectLst/>
              <a:latin typeface="Arial" panose="020B0604020202020204" pitchFamily="34" charset="0"/>
              <a:ea typeface="Calibri" panose="020F0502020204030204" pitchFamily="34" charset="0"/>
              <a:cs typeface="Arial" panose="020B0604020202020204" pitchFamily="34" charset="0"/>
            </a:endParaRPr>
          </a:p>
        </p:txBody>
      </p:sp>
      <p:sp>
        <p:nvSpPr>
          <p:cNvPr id="96" name="Rettangolo con angoli arrotondati 95">
            <a:extLst>
              <a:ext uri="{FF2B5EF4-FFF2-40B4-BE49-F238E27FC236}">
                <a16:creationId xmlns:a16="http://schemas.microsoft.com/office/drawing/2014/main" xmlns="" id="{B21FF679-AA6A-FA13-FAC1-96676ED77AB7}"/>
              </a:ext>
            </a:extLst>
          </p:cNvPr>
          <p:cNvSpPr/>
          <p:nvPr/>
        </p:nvSpPr>
        <p:spPr>
          <a:xfrm>
            <a:off x="6308106" y="3257990"/>
            <a:ext cx="1824495" cy="634597"/>
          </a:xfrm>
          <a:prstGeom prst="roundRect">
            <a:avLst/>
          </a:prstGeom>
          <a:noFill/>
          <a:ln w="19050">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lIns="36000" tIns="36000" rIns="36000" bIns="36000" rtlCol="0" anchor="t" anchorCtr="0"/>
          <a:lstStyle/>
          <a:p>
            <a:r>
              <a:rPr lang="it-IT" sz="1100" kern="100" dirty="0">
                <a:solidFill>
                  <a:srgbClr val="221E1F"/>
                </a:solidFill>
                <a:effectLst/>
                <a:latin typeface="Arial" panose="020B0604020202020204" pitchFamily="34" charset="0"/>
                <a:ea typeface="Calibri" panose="020F0502020204030204" pitchFamily="34" charset="0"/>
                <a:cs typeface="Arial" panose="020B0604020202020204" pitchFamily="34" charset="0"/>
              </a:rPr>
              <a:t>probabilità che al tempo </a:t>
            </a:r>
            <a:r>
              <a:rPr lang="it-IT" sz="1100" i="1" kern="100" dirty="0">
                <a:solidFill>
                  <a:srgbClr val="221E1F"/>
                </a:solidFill>
                <a:effectLst/>
                <a:latin typeface="Arial" panose="020B0604020202020204" pitchFamily="34" charset="0"/>
                <a:ea typeface="Calibri" panose="020F0502020204030204" pitchFamily="34" charset="0"/>
                <a:cs typeface="Arial" panose="020B0604020202020204" pitchFamily="34" charset="0"/>
              </a:rPr>
              <a:t>t </a:t>
            </a:r>
            <a:r>
              <a:rPr lang="it-IT" sz="1100" kern="100" dirty="0">
                <a:solidFill>
                  <a:srgbClr val="221E1F"/>
                </a:solidFill>
                <a:effectLst/>
                <a:latin typeface="Arial" panose="020B0604020202020204" pitchFamily="34" charset="0"/>
                <a:ea typeface="Calibri" panose="020F0502020204030204" pitchFamily="34" charset="0"/>
                <a:cs typeface="Arial" panose="020B0604020202020204" pitchFamily="34" charset="0"/>
              </a:rPr>
              <a:t>un oggetto, scelto a caso tra </a:t>
            </a:r>
            <a:r>
              <a:rPr lang="it-IT" sz="1100" i="1" kern="100" dirty="0">
                <a:solidFill>
                  <a:srgbClr val="221E1F"/>
                </a:solidFill>
                <a:effectLst/>
                <a:latin typeface="Arial" panose="020B0604020202020204" pitchFamily="34" charset="0"/>
                <a:ea typeface="Calibri" panose="020F0502020204030204" pitchFamily="34" charset="0"/>
                <a:cs typeface="Arial" panose="020B0604020202020204" pitchFamily="34" charset="0"/>
              </a:rPr>
              <a:t>n</a:t>
            </a:r>
            <a:r>
              <a:rPr lang="it-IT" sz="1100" kern="100" dirty="0">
                <a:solidFill>
                  <a:srgbClr val="221E1F"/>
                </a:solidFill>
                <a:effectLst/>
                <a:latin typeface="Arial" panose="020B0604020202020204" pitchFamily="34" charset="0"/>
                <a:ea typeface="Calibri" panose="020F0502020204030204" pitchFamily="34" charset="0"/>
                <a:cs typeface="Arial" panose="020B0604020202020204" pitchFamily="34" charset="0"/>
              </a:rPr>
              <a:t>, sia guasto</a:t>
            </a:r>
            <a:endParaRPr lang="it-IT" sz="1100" kern="100" dirty="0">
              <a:effectLst/>
              <a:latin typeface="Arial" panose="020B0604020202020204" pitchFamily="34" charset="0"/>
              <a:ea typeface="Calibri" panose="020F0502020204030204" pitchFamily="34" charset="0"/>
              <a:cs typeface="Arial" panose="020B0604020202020204" pitchFamily="34" charset="0"/>
            </a:endParaRPr>
          </a:p>
        </p:txBody>
      </p:sp>
      <p:sp>
        <p:nvSpPr>
          <p:cNvPr id="97" name="Rettangolo 96">
            <a:extLst>
              <a:ext uri="{FF2B5EF4-FFF2-40B4-BE49-F238E27FC236}">
                <a16:creationId xmlns:a16="http://schemas.microsoft.com/office/drawing/2014/main" xmlns="" id="{5AD93063-0B27-CBF9-EBA3-5BD6343E69C4}"/>
              </a:ext>
            </a:extLst>
          </p:cNvPr>
          <p:cNvSpPr/>
          <p:nvPr/>
        </p:nvSpPr>
        <p:spPr>
          <a:xfrm>
            <a:off x="8597348" y="2607367"/>
            <a:ext cx="2632703" cy="1552538"/>
          </a:xfrm>
          <a:prstGeom prst="rect">
            <a:avLst/>
          </a:prstGeom>
          <a:no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98" name="Rettangolo 97">
            <a:extLst>
              <a:ext uri="{FF2B5EF4-FFF2-40B4-BE49-F238E27FC236}">
                <a16:creationId xmlns:a16="http://schemas.microsoft.com/office/drawing/2014/main" xmlns="" id="{8504DDFA-38A1-0795-6472-9631609313F2}"/>
              </a:ext>
            </a:extLst>
          </p:cNvPr>
          <p:cNvSpPr/>
          <p:nvPr/>
        </p:nvSpPr>
        <p:spPr>
          <a:xfrm>
            <a:off x="2876064" y="2492977"/>
            <a:ext cx="2679334" cy="1552538"/>
          </a:xfrm>
          <a:prstGeom prst="rect">
            <a:avLst/>
          </a:prstGeom>
          <a:no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99" name="Rettangolo 98">
            <a:extLst>
              <a:ext uri="{FF2B5EF4-FFF2-40B4-BE49-F238E27FC236}">
                <a16:creationId xmlns:a16="http://schemas.microsoft.com/office/drawing/2014/main" xmlns="" id="{C8E4F05D-069A-6477-F0A7-F6EFDCB5E073}"/>
              </a:ext>
            </a:extLst>
          </p:cNvPr>
          <p:cNvSpPr/>
          <p:nvPr/>
        </p:nvSpPr>
        <p:spPr>
          <a:xfrm>
            <a:off x="7863634" y="4292939"/>
            <a:ext cx="3586703" cy="2046828"/>
          </a:xfrm>
          <a:prstGeom prst="rect">
            <a:avLst/>
          </a:prstGeom>
          <a:no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100" name="Rettangolo con angoli arrotondati 99">
            <a:extLst>
              <a:ext uri="{FF2B5EF4-FFF2-40B4-BE49-F238E27FC236}">
                <a16:creationId xmlns:a16="http://schemas.microsoft.com/office/drawing/2014/main" xmlns="" id="{0AB7C19D-B764-F109-145B-84873A5475C2}"/>
              </a:ext>
            </a:extLst>
          </p:cNvPr>
          <p:cNvSpPr/>
          <p:nvPr/>
        </p:nvSpPr>
        <p:spPr>
          <a:xfrm>
            <a:off x="525113" y="4688246"/>
            <a:ext cx="1542524" cy="1176868"/>
          </a:xfrm>
          <a:prstGeom prst="roundRect">
            <a:avLst/>
          </a:prstGeom>
          <a:noFill/>
          <a:ln w="19050">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lIns="36000" tIns="36000" rIns="36000" bIns="36000" rtlCol="0" anchor="t" anchorCtr="0"/>
          <a:lstStyle/>
          <a:p>
            <a:r>
              <a:rPr lang="it-IT" sz="1100" b="0" i="0" u="none" strike="noStrike" baseline="0" dirty="0">
                <a:solidFill>
                  <a:srgbClr val="221E1F"/>
                </a:solidFill>
                <a:latin typeface="Arial" panose="020B0604020202020204" pitchFamily="34" charset="0"/>
                <a:cs typeface="Arial" panose="020B0604020202020204" pitchFamily="34" charset="0"/>
              </a:rPr>
              <a:t>attitudine di un’entità a svolgere una funzione richiesta </a:t>
            </a:r>
          </a:p>
          <a:p>
            <a:r>
              <a:rPr lang="it-IT" sz="1100" b="0" i="0" u="none" strike="noStrike" baseline="0" dirty="0">
                <a:solidFill>
                  <a:srgbClr val="221E1F"/>
                </a:solidFill>
                <a:latin typeface="Arial" panose="020B0604020202020204" pitchFamily="34" charset="0"/>
                <a:cs typeface="Arial" panose="020B0604020202020204" pitchFamily="34" charset="0"/>
              </a:rPr>
              <a:t>in condizioni date </a:t>
            </a:r>
          </a:p>
          <a:p>
            <a:r>
              <a:rPr lang="it-IT" sz="1100" b="0" i="0" u="none" strike="noStrike" baseline="0" dirty="0">
                <a:solidFill>
                  <a:srgbClr val="221E1F"/>
                </a:solidFill>
                <a:latin typeface="Arial" panose="020B0604020202020204" pitchFamily="34" charset="0"/>
                <a:cs typeface="Arial" panose="020B0604020202020204" pitchFamily="34" charset="0"/>
              </a:rPr>
              <a:t>per un dato intervallo di tempo </a:t>
            </a:r>
            <a:endParaRPr lang="it-IT" sz="1100" dirty="0">
              <a:latin typeface="Arial" panose="020B0604020202020204" pitchFamily="34" charset="0"/>
              <a:cs typeface="Arial" panose="020B0604020202020204" pitchFamily="34" charset="0"/>
            </a:endParaRPr>
          </a:p>
        </p:txBody>
      </p:sp>
      <p:cxnSp>
        <p:nvCxnSpPr>
          <p:cNvPr id="105" name="Connettore 2 104">
            <a:extLst>
              <a:ext uri="{FF2B5EF4-FFF2-40B4-BE49-F238E27FC236}">
                <a16:creationId xmlns:a16="http://schemas.microsoft.com/office/drawing/2014/main" xmlns="" id="{4026AA9C-CF0E-28A6-E741-25B9D7C6C381}"/>
              </a:ext>
            </a:extLst>
          </p:cNvPr>
          <p:cNvCxnSpPr>
            <a:cxnSpLocks/>
            <a:endCxn id="23" idx="1"/>
          </p:cNvCxnSpPr>
          <p:nvPr/>
        </p:nvCxnSpPr>
        <p:spPr>
          <a:xfrm>
            <a:off x="576470" y="4303907"/>
            <a:ext cx="165193" cy="0"/>
          </a:xfrm>
          <a:prstGeom prst="straightConnector1">
            <a:avLst/>
          </a:prstGeom>
          <a:ln w="2540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109" name="Connettore 2 108">
            <a:extLst>
              <a:ext uri="{FF2B5EF4-FFF2-40B4-BE49-F238E27FC236}">
                <a16:creationId xmlns:a16="http://schemas.microsoft.com/office/drawing/2014/main" xmlns="" id="{18FB5829-2AFC-1719-171B-ED873DC777CC}"/>
              </a:ext>
            </a:extLst>
          </p:cNvPr>
          <p:cNvCxnSpPr>
            <a:cxnSpLocks/>
            <a:stCxn id="23" idx="2"/>
            <a:endCxn id="100" idx="0"/>
          </p:cNvCxnSpPr>
          <p:nvPr/>
        </p:nvCxnSpPr>
        <p:spPr>
          <a:xfrm>
            <a:off x="1296375" y="4447907"/>
            <a:ext cx="0" cy="240339"/>
          </a:xfrm>
          <a:prstGeom prst="straightConnector1">
            <a:avLst/>
          </a:prstGeom>
          <a:ln w="2540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114" name="Connettore 2 113">
            <a:extLst>
              <a:ext uri="{FF2B5EF4-FFF2-40B4-BE49-F238E27FC236}">
                <a16:creationId xmlns:a16="http://schemas.microsoft.com/office/drawing/2014/main" xmlns="" id="{20C10B6A-5EE3-EB68-6A12-9822BBA12847}"/>
              </a:ext>
            </a:extLst>
          </p:cNvPr>
          <p:cNvCxnSpPr>
            <a:cxnSpLocks/>
            <a:stCxn id="23" idx="3"/>
            <a:endCxn id="88" idx="1"/>
          </p:cNvCxnSpPr>
          <p:nvPr/>
        </p:nvCxnSpPr>
        <p:spPr>
          <a:xfrm>
            <a:off x="1851087" y="4303907"/>
            <a:ext cx="379469" cy="647"/>
          </a:xfrm>
          <a:prstGeom prst="straightConnector1">
            <a:avLst/>
          </a:prstGeom>
          <a:ln w="2540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117" name="Rettangolo con angoli arrotondati 116">
            <a:extLst>
              <a:ext uri="{FF2B5EF4-FFF2-40B4-BE49-F238E27FC236}">
                <a16:creationId xmlns:a16="http://schemas.microsoft.com/office/drawing/2014/main" xmlns="" id="{3CC81062-672B-96DB-13A8-67C17CEE4A92}"/>
              </a:ext>
            </a:extLst>
          </p:cNvPr>
          <p:cNvSpPr/>
          <p:nvPr/>
        </p:nvSpPr>
        <p:spPr>
          <a:xfrm>
            <a:off x="2194300" y="4688246"/>
            <a:ext cx="5441441" cy="1644874"/>
          </a:xfrm>
          <a:prstGeom prst="roundRect">
            <a:avLst/>
          </a:prstGeom>
          <a:noFill/>
          <a:ln w="19050">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lIns="36000" tIns="36000" rIns="36000" bIns="36000" rtlCol="0" anchor="t" anchorCtr="0"/>
          <a:lstStyle/>
          <a:p>
            <a:pPr marL="88900" indent="-88900">
              <a:spcAft>
                <a:spcPts val="600"/>
              </a:spcAft>
              <a:buFont typeface="Arial" panose="020B0604020202020204" pitchFamily="34" charset="0"/>
              <a:buChar char="•"/>
            </a:pPr>
            <a:r>
              <a:rPr lang="it-IT" sz="1100" b="1" kern="0" dirty="0">
                <a:solidFill>
                  <a:srgbClr val="0070C0"/>
                </a:solidFill>
                <a:effectLst/>
                <a:latin typeface="Arial" panose="020B0604020202020204" pitchFamily="34" charset="0"/>
                <a:ea typeface="Calibri" panose="020F0502020204030204" pitchFamily="34" charset="0"/>
                <a:cs typeface="Arial" panose="020B0604020202020204" pitchFamily="34" charset="0"/>
              </a:rPr>
              <a:t>MTTF</a:t>
            </a:r>
            <a:r>
              <a:rPr lang="it-IT" sz="1100" kern="0" dirty="0">
                <a:solidFill>
                  <a:srgbClr val="221E1F"/>
                </a:solidFill>
                <a:effectLst/>
                <a:latin typeface="Arial" panose="020B0604020202020204" pitchFamily="34" charset="0"/>
                <a:ea typeface="Calibri" panose="020F0502020204030204" pitchFamily="34" charset="0"/>
                <a:cs typeface="Arial" panose="020B0604020202020204" pitchFamily="34" charset="0"/>
              </a:rPr>
              <a:t> (</a:t>
            </a:r>
            <a:r>
              <a:rPr lang="it-IT" sz="1100" i="1" kern="0" dirty="0">
                <a:solidFill>
                  <a:srgbClr val="221E1F"/>
                </a:solidFill>
                <a:effectLst/>
                <a:latin typeface="Arial" panose="020B0604020202020204" pitchFamily="34" charset="0"/>
                <a:ea typeface="Calibri" panose="020F0502020204030204" pitchFamily="34" charset="0"/>
                <a:cs typeface="Arial" panose="020B0604020202020204" pitchFamily="34" charset="0"/>
              </a:rPr>
              <a:t>Mean Time To Failure</a:t>
            </a:r>
            <a:r>
              <a:rPr lang="it-IT" sz="1100" kern="0" dirty="0">
                <a:solidFill>
                  <a:srgbClr val="221E1F"/>
                </a:solidFill>
                <a:effectLst/>
                <a:latin typeface="Arial" panose="020B0604020202020204" pitchFamily="34" charset="0"/>
                <a:ea typeface="Calibri" panose="020F0502020204030204" pitchFamily="34" charset="0"/>
                <a:cs typeface="Arial" panose="020B0604020202020204" pitchFamily="34" charset="0"/>
              </a:rPr>
              <a:t> – tempo medio di guasto): tempo per cui il 50% </a:t>
            </a:r>
            <a:r>
              <a:rPr lang="it-IT" sz="1100" kern="0" dirty="0">
                <a:solidFill>
                  <a:srgbClr val="221E1F"/>
                </a:solidFill>
                <a:latin typeface="Arial" panose="020B0604020202020204" pitchFamily="34" charset="0"/>
                <a:ea typeface="Calibri" panose="020F0502020204030204" pitchFamily="34" charset="0"/>
                <a:cs typeface="Arial" panose="020B0604020202020204" pitchFamily="34" charset="0"/>
              </a:rPr>
              <a:t/>
            </a:r>
            <a:br>
              <a:rPr lang="it-IT" sz="1100" kern="0" dirty="0">
                <a:solidFill>
                  <a:srgbClr val="221E1F"/>
                </a:solidFill>
                <a:latin typeface="Arial" panose="020B0604020202020204" pitchFamily="34" charset="0"/>
                <a:ea typeface="Calibri" panose="020F0502020204030204" pitchFamily="34" charset="0"/>
                <a:cs typeface="Arial" panose="020B0604020202020204" pitchFamily="34" charset="0"/>
              </a:rPr>
            </a:br>
            <a:r>
              <a:rPr lang="it-IT" sz="1100" kern="0" dirty="0">
                <a:solidFill>
                  <a:srgbClr val="221E1F"/>
                </a:solidFill>
                <a:effectLst/>
                <a:latin typeface="Arial" panose="020B0604020202020204" pitchFamily="34" charset="0"/>
                <a:ea typeface="Calibri" panose="020F0502020204030204" pitchFamily="34" charset="0"/>
                <a:cs typeface="Arial" panose="020B0604020202020204" pitchFamily="34" charset="0"/>
              </a:rPr>
              <a:t>dei componenti ha cessato di funzionare (vita media del componente);</a:t>
            </a:r>
            <a:endParaRPr lang="it-IT" sz="1100" kern="100" dirty="0">
              <a:effectLst/>
              <a:latin typeface="Arial" panose="020B0604020202020204" pitchFamily="34" charset="0"/>
              <a:ea typeface="Calibri" panose="020F0502020204030204" pitchFamily="34" charset="0"/>
              <a:cs typeface="Arial" panose="020B0604020202020204" pitchFamily="34" charset="0"/>
            </a:endParaRPr>
          </a:p>
          <a:p>
            <a:pPr marL="88900" indent="-88900">
              <a:spcAft>
                <a:spcPts val="600"/>
              </a:spcAft>
              <a:buFont typeface="Arial" panose="020B0604020202020204" pitchFamily="34" charset="0"/>
              <a:buChar char="•"/>
            </a:pPr>
            <a:r>
              <a:rPr lang="it-IT" sz="1100" b="1" dirty="0">
                <a:solidFill>
                  <a:srgbClr val="0070C0"/>
                </a:solidFill>
                <a:effectLst/>
                <a:latin typeface="Arial" panose="020B0604020202020204" pitchFamily="34" charset="0"/>
                <a:ea typeface="Calibri" panose="020F0502020204030204" pitchFamily="34" charset="0"/>
                <a:cs typeface="Arial" panose="020B0604020202020204" pitchFamily="34" charset="0"/>
              </a:rPr>
              <a:t>MTBF</a:t>
            </a:r>
            <a:r>
              <a:rPr lang="it-IT" sz="1100" dirty="0">
                <a:solidFill>
                  <a:srgbClr val="221E1F"/>
                </a:solidFill>
                <a:effectLst/>
                <a:latin typeface="Arial" panose="020B0604020202020204" pitchFamily="34" charset="0"/>
                <a:ea typeface="Calibri" panose="020F0502020204030204" pitchFamily="34" charset="0"/>
                <a:cs typeface="Arial" panose="020B0604020202020204" pitchFamily="34" charset="0"/>
              </a:rPr>
              <a:t> </a:t>
            </a:r>
            <a:r>
              <a:rPr lang="it-IT" sz="1100" b="1" dirty="0">
                <a:solidFill>
                  <a:srgbClr val="0070C0"/>
                </a:solidFill>
                <a:effectLst/>
                <a:latin typeface="Arial" panose="020B0604020202020204" pitchFamily="34" charset="0"/>
                <a:ea typeface="Calibri" panose="020F0502020204030204" pitchFamily="34" charset="0"/>
                <a:cs typeface="Arial" panose="020B0604020202020204" pitchFamily="34" charset="0"/>
              </a:rPr>
              <a:t>= 1/</a:t>
            </a:r>
            <a:r>
              <a:rPr lang="it-IT" sz="1100" b="1" kern="100" dirty="0">
                <a:solidFill>
                  <a:srgbClr val="0070C0"/>
                </a:solidFill>
                <a:effectLst/>
                <a:latin typeface="Symbol" panose="05050102010706020507" pitchFamily="18" charset="2"/>
                <a:ea typeface="Calibri" panose="020F0502020204030204" pitchFamily="34" charset="0"/>
                <a:cs typeface="MMa Greek"/>
              </a:rPr>
              <a:t> </a:t>
            </a:r>
            <a:r>
              <a:rPr lang="it-IT" sz="1100" kern="100" dirty="0">
                <a:solidFill>
                  <a:srgbClr val="0070C0"/>
                </a:solidFill>
                <a:latin typeface="Symbol" panose="05050102010706020507" pitchFamily="18" charset="2"/>
                <a:ea typeface="Calibri" panose="020F0502020204030204" pitchFamily="34" charset="0"/>
                <a:cs typeface="MMa Greek"/>
              </a:rPr>
              <a:t>l</a:t>
            </a:r>
            <a:r>
              <a:rPr lang="it-IT" sz="1100" b="1" dirty="0" smtClean="0">
                <a:solidFill>
                  <a:srgbClr val="0070C0"/>
                </a:solidFill>
                <a:effectLst/>
                <a:latin typeface="Arial" panose="020B0604020202020204" pitchFamily="34" charset="0"/>
                <a:ea typeface="Calibri" panose="020F0502020204030204" pitchFamily="34" charset="0"/>
                <a:cs typeface="Arial" panose="020B0604020202020204" pitchFamily="34" charset="0"/>
              </a:rPr>
              <a:t> </a:t>
            </a:r>
            <a:r>
              <a:rPr lang="it-IT" sz="1100" dirty="0">
                <a:solidFill>
                  <a:srgbClr val="221E1F"/>
                </a:solidFill>
                <a:effectLst/>
                <a:latin typeface="Arial" panose="020B0604020202020204" pitchFamily="34" charset="0"/>
                <a:ea typeface="Calibri" panose="020F0502020204030204" pitchFamily="34" charset="0"/>
                <a:cs typeface="Arial" panose="020B0604020202020204" pitchFamily="34" charset="0"/>
              </a:rPr>
              <a:t>(</a:t>
            </a:r>
            <a:r>
              <a:rPr lang="it-IT" sz="1100" i="1" dirty="0">
                <a:solidFill>
                  <a:srgbClr val="221E1F"/>
                </a:solidFill>
                <a:effectLst/>
                <a:latin typeface="Arial" panose="020B0604020202020204" pitchFamily="34" charset="0"/>
                <a:ea typeface="Calibri" panose="020F0502020204030204" pitchFamily="34" charset="0"/>
                <a:cs typeface="Arial" panose="020B0604020202020204" pitchFamily="34" charset="0"/>
              </a:rPr>
              <a:t>Mean Time Between Failures</a:t>
            </a:r>
            <a:r>
              <a:rPr lang="it-IT" sz="1100" dirty="0">
                <a:solidFill>
                  <a:srgbClr val="221E1F"/>
                </a:solidFill>
                <a:effectLst/>
                <a:latin typeface="Arial" panose="020B0604020202020204" pitchFamily="34" charset="0"/>
                <a:ea typeface="Calibri" panose="020F0502020204030204" pitchFamily="34" charset="0"/>
                <a:cs typeface="Arial" panose="020B0604020202020204" pitchFamily="34" charset="0"/>
              </a:rPr>
              <a:t> – tempo medio tra due guasti): media degli intervalli di tempo tra guasti consecutivi; con </a:t>
            </a:r>
            <a:r>
              <a:rPr lang="it-IT" sz="1100" kern="100" dirty="0">
                <a:solidFill>
                  <a:srgbClr val="0070C0"/>
                </a:solidFill>
                <a:effectLst/>
                <a:latin typeface="Symbol" panose="05050102010706020507" pitchFamily="18" charset="2"/>
                <a:ea typeface="Calibri" panose="020F0502020204030204" pitchFamily="34" charset="0"/>
                <a:cs typeface="MMa Greek"/>
              </a:rPr>
              <a:t> l = </a:t>
            </a:r>
            <a:r>
              <a:rPr lang="it-IT" sz="1100" kern="100" dirty="0">
                <a:solidFill>
                  <a:srgbClr val="0070C0"/>
                </a:solidFill>
                <a:effectLst/>
                <a:latin typeface="Arial" panose="020B0604020202020204" pitchFamily="34" charset="0"/>
                <a:ea typeface="Calibri" panose="020F0502020204030204" pitchFamily="34" charset="0"/>
                <a:cs typeface="Arial" panose="020B0604020202020204" pitchFamily="34" charset="0"/>
              </a:rPr>
              <a:t>probabilità di guasto</a:t>
            </a:r>
            <a:r>
              <a:rPr lang="it-IT" sz="1100" kern="100" dirty="0">
                <a:solidFill>
                  <a:schemeClr val="tx1"/>
                </a:solidFill>
                <a:effectLst/>
                <a:latin typeface="Arial" panose="020B0604020202020204" pitchFamily="34" charset="0"/>
                <a:ea typeface="Calibri" panose="020F0502020204030204" pitchFamily="34" charset="0"/>
                <a:cs typeface="Arial" panose="020B0604020202020204" pitchFamily="34" charset="0"/>
              </a:rPr>
              <a:t>;</a:t>
            </a:r>
            <a:endParaRPr lang="it-IT" sz="1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88900" indent="-88900">
              <a:spcAft>
                <a:spcPts val="600"/>
              </a:spcAft>
              <a:buFont typeface="Arial" panose="020B0604020202020204" pitchFamily="34" charset="0"/>
              <a:buChar char="•"/>
            </a:pPr>
            <a:r>
              <a:rPr lang="it-IT" sz="1100" b="1" kern="100" dirty="0">
                <a:solidFill>
                  <a:srgbClr val="0070C0"/>
                </a:solidFill>
                <a:effectLst/>
                <a:latin typeface="Arial" panose="020B0604020202020204" pitchFamily="34" charset="0"/>
                <a:ea typeface="Calibri" panose="020F0502020204030204" pitchFamily="34" charset="0"/>
                <a:cs typeface="Arial" panose="020B0604020202020204" pitchFamily="34" charset="0"/>
              </a:rPr>
              <a:t>MTTR</a:t>
            </a:r>
            <a:r>
              <a:rPr lang="it-IT" sz="1100" kern="100" dirty="0">
                <a:solidFill>
                  <a:srgbClr val="221E1F"/>
                </a:solidFill>
                <a:effectLst/>
                <a:latin typeface="Arial" panose="020B0604020202020204" pitchFamily="34" charset="0"/>
                <a:ea typeface="Calibri" panose="020F0502020204030204" pitchFamily="34" charset="0"/>
                <a:cs typeface="Arial" panose="020B0604020202020204" pitchFamily="34" charset="0"/>
              </a:rPr>
              <a:t> (</a:t>
            </a:r>
            <a:r>
              <a:rPr lang="it-IT" sz="1100" i="1" kern="100" dirty="0">
                <a:solidFill>
                  <a:srgbClr val="221E1F"/>
                </a:solidFill>
                <a:effectLst/>
                <a:latin typeface="Arial" panose="020B0604020202020204" pitchFamily="34" charset="0"/>
                <a:ea typeface="Calibri" panose="020F0502020204030204" pitchFamily="34" charset="0"/>
                <a:cs typeface="Arial" panose="020B0604020202020204" pitchFamily="34" charset="0"/>
              </a:rPr>
              <a:t>Mean Time To Restoration/Repair</a:t>
            </a:r>
            <a:r>
              <a:rPr lang="it-IT" sz="1100" kern="100" dirty="0">
                <a:solidFill>
                  <a:srgbClr val="221E1F"/>
                </a:solidFill>
                <a:effectLst/>
                <a:latin typeface="Arial" panose="020B0604020202020204" pitchFamily="34" charset="0"/>
                <a:ea typeface="Calibri" panose="020F0502020204030204" pitchFamily="34" charset="0"/>
                <a:cs typeface="Arial" panose="020B0604020202020204" pitchFamily="34" charset="0"/>
              </a:rPr>
              <a:t> – tempo medio di ripristino della funzionalità): rapporto tra la somma dei tempi di riparazione del componente </a:t>
            </a:r>
            <a:br>
              <a:rPr lang="it-IT" sz="1100" kern="100" dirty="0">
                <a:solidFill>
                  <a:srgbClr val="221E1F"/>
                </a:solidFill>
                <a:effectLst/>
                <a:latin typeface="Arial" panose="020B0604020202020204" pitchFamily="34" charset="0"/>
                <a:ea typeface="Calibri" panose="020F0502020204030204" pitchFamily="34" charset="0"/>
                <a:cs typeface="Arial" panose="020B0604020202020204" pitchFamily="34" charset="0"/>
              </a:rPr>
            </a:br>
            <a:r>
              <a:rPr lang="it-IT" sz="1100" kern="100" dirty="0">
                <a:solidFill>
                  <a:srgbClr val="221E1F"/>
                </a:solidFill>
                <a:effectLst/>
                <a:latin typeface="Arial" panose="020B0604020202020204" pitchFamily="34" charset="0"/>
                <a:ea typeface="Calibri" panose="020F0502020204030204" pitchFamily="34" charset="0"/>
                <a:cs typeface="Arial" panose="020B0604020202020204" pitchFamily="34" charset="0"/>
              </a:rPr>
              <a:t>e il numero di componenti che hanno manifestato un’avaria nel medesimo intervallo</a:t>
            </a:r>
            <a:endParaRPr lang="it-IT" sz="1100" kern="100" dirty="0">
              <a:effectLst/>
              <a:latin typeface="Arial" panose="020B0604020202020204" pitchFamily="34" charset="0"/>
              <a:ea typeface="Calibri" panose="020F0502020204030204" pitchFamily="34" charset="0"/>
              <a:cs typeface="Arial" panose="020B0604020202020204" pitchFamily="34" charset="0"/>
            </a:endParaRPr>
          </a:p>
        </p:txBody>
      </p:sp>
      <p:cxnSp>
        <p:nvCxnSpPr>
          <p:cNvPr id="118" name="Connettore 2 117">
            <a:extLst>
              <a:ext uri="{FF2B5EF4-FFF2-40B4-BE49-F238E27FC236}">
                <a16:creationId xmlns:a16="http://schemas.microsoft.com/office/drawing/2014/main" xmlns="" id="{3A205A7F-4CFC-49DD-DAD4-CCBABD558EE1}"/>
              </a:ext>
            </a:extLst>
          </p:cNvPr>
          <p:cNvCxnSpPr>
            <a:cxnSpLocks/>
            <a:stCxn id="88" idx="2"/>
          </p:cNvCxnSpPr>
          <p:nvPr/>
        </p:nvCxnSpPr>
        <p:spPr>
          <a:xfrm>
            <a:off x="3141135" y="4448554"/>
            <a:ext cx="0" cy="237137"/>
          </a:xfrm>
          <a:prstGeom prst="straightConnector1">
            <a:avLst/>
          </a:prstGeom>
          <a:ln w="2540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121" name="Connettore 2 120">
            <a:extLst>
              <a:ext uri="{FF2B5EF4-FFF2-40B4-BE49-F238E27FC236}">
                <a16:creationId xmlns:a16="http://schemas.microsoft.com/office/drawing/2014/main" xmlns="" id="{23364AA7-A3D6-9833-4F2F-665432AABA18}"/>
              </a:ext>
            </a:extLst>
          </p:cNvPr>
          <p:cNvCxnSpPr>
            <a:cxnSpLocks/>
            <a:stCxn id="117" idx="3"/>
          </p:cNvCxnSpPr>
          <p:nvPr/>
        </p:nvCxnSpPr>
        <p:spPr>
          <a:xfrm>
            <a:off x="7635741" y="5510683"/>
            <a:ext cx="225885" cy="1637"/>
          </a:xfrm>
          <a:prstGeom prst="straightConnector1">
            <a:avLst/>
          </a:prstGeom>
          <a:ln w="2540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125" name="Connettore 2 124">
            <a:extLst>
              <a:ext uri="{FF2B5EF4-FFF2-40B4-BE49-F238E27FC236}">
                <a16:creationId xmlns:a16="http://schemas.microsoft.com/office/drawing/2014/main" xmlns="" id="{AE6E2C33-2337-6799-A7E8-1F9623E8585A}"/>
              </a:ext>
            </a:extLst>
          </p:cNvPr>
          <p:cNvCxnSpPr>
            <a:cxnSpLocks/>
            <a:stCxn id="81" idx="3"/>
          </p:cNvCxnSpPr>
          <p:nvPr/>
        </p:nvCxnSpPr>
        <p:spPr>
          <a:xfrm>
            <a:off x="8124714" y="3060815"/>
            <a:ext cx="464746" cy="0"/>
          </a:xfrm>
          <a:prstGeom prst="straightConnector1">
            <a:avLst/>
          </a:prstGeom>
          <a:ln w="2540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128" name="Connettore 2 127">
            <a:extLst>
              <a:ext uri="{FF2B5EF4-FFF2-40B4-BE49-F238E27FC236}">
                <a16:creationId xmlns:a16="http://schemas.microsoft.com/office/drawing/2014/main" xmlns="" id="{FBB7F859-09DD-F9ED-18B0-A8681E18E411}"/>
              </a:ext>
            </a:extLst>
          </p:cNvPr>
          <p:cNvCxnSpPr>
            <a:cxnSpLocks/>
            <a:stCxn id="75" idx="3"/>
          </p:cNvCxnSpPr>
          <p:nvPr/>
        </p:nvCxnSpPr>
        <p:spPr>
          <a:xfrm flipV="1">
            <a:off x="2480243" y="3067935"/>
            <a:ext cx="395820" cy="7631"/>
          </a:xfrm>
          <a:prstGeom prst="straightConnector1">
            <a:avLst/>
          </a:prstGeom>
          <a:ln w="25400">
            <a:solidFill>
              <a:srgbClr val="0070C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75322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con angoli arrotondati 1">
            <a:extLst>
              <a:ext uri="{FF2B5EF4-FFF2-40B4-BE49-F238E27FC236}">
                <a16:creationId xmlns:a16="http://schemas.microsoft.com/office/drawing/2014/main" xmlns="" id="{7C1CDF5A-98EA-3AD9-ED78-9CD6BFEF5797}"/>
              </a:ext>
            </a:extLst>
          </p:cNvPr>
          <p:cNvSpPr/>
          <p:nvPr/>
        </p:nvSpPr>
        <p:spPr>
          <a:xfrm>
            <a:off x="572988" y="564451"/>
            <a:ext cx="1211424" cy="432000"/>
          </a:xfrm>
          <a:prstGeom prst="roundRect">
            <a:avLst/>
          </a:prstGeom>
          <a:solidFill>
            <a:schemeClr val="accent1">
              <a:lumMod val="20000"/>
              <a:lumOff val="80000"/>
            </a:schemeClr>
          </a:solidFill>
          <a:ln w="19050">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1100" b="1" dirty="0">
                <a:solidFill>
                  <a:srgbClr val="0070C0"/>
                </a:solidFill>
                <a:latin typeface="Arial" panose="020B0604020202020204" pitchFamily="34" charset="0"/>
                <a:cs typeface="Arial" panose="020B0604020202020204" pitchFamily="34" charset="0"/>
              </a:rPr>
              <a:t>Valutazione dell’a</a:t>
            </a:r>
            <a:r>
              <a:rPr lang="it-IT" sz="1100" b="1" i="0" u="none" strike="noStrike" baseline="0" dirty="0">
                <a:solidFill>
                  <a:srgbClr val="0070C0"/>
                </a:solidFill>
                <a:latin typeface="Arial" panose="020B0604020202020204" pitchFamily="34" charset="0"/>
                <a:cs typeface="Arial" panose="020B0604020202020204" pitchFamily="34" charset="0"/>
              </a:rPr>
              <a:t>ffidabilità</a:t>
            </a:r>
            <a:endParaRPr lang="it-IT" sz="1100" b="1" dirty="0">
              <a:solidFill>
                <a:srgbClr val="0070C0"/>
              </a:solidFill>
              <a:latin typeface="Arial" panose="020B0604020202020204" pitchFamily="34" charset="0"/>
              <a:ea typeface="Cambria" panose="02040503050406030204" pitchFamily="18" charset="0"/>
              <a:cs typeface="Arial" panose="020B0604020202020204" pitchFamily="34" charset="0"/>
            </a:endParaRPr>
          </a:p>
        </p:txBody>
      </p:sp>
      <p:sp>
        <p:nvSpPr>
          <p:cNvPr id="3" name="Rettangolo con angoli arrotondati 2">
            <a:extLst>
              <a:ext uri="{FF2B5EF4-FFF2-40B4-BE49-F238E27FC236}">
                <a16:creationId xmlns:a16="http://schemas.microsoft.com/office/drawing/2014/main" xmlns="" id="{E07B80C0-CECC-CFAE-859A-91167FA2CEE3}"/>
              </a:ext>
            </a:extLst>
          </p:cNvPr>
          <p:cNvSpPr/>
          <p:nvPr/>
        </p:nvSpPr>
        <p:spPr>
          <a:xfrm>
            <a:off x="1299177" y="1321302"/>
            <a:ext cx="1791894" cy="432000"/>
          </a:xfrm>
          <a:prstGeom prst="roundRect">
            <a:avLst/>
          </a:prstGeom>
          <a:noFill/>
          <a:ln w="19050">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it-IT" sz="1100" kern="100" dirty="0">
                <a:solidFill>
                  <a:srgbClr val="0070C0"/>
                </a:solidFill>
                <a:effectLst/>
                <a:latin typeface="Arial" panose="020B0604020202020204" pitchFamily="34" charset="0"/>
                <a:ea typeface="Calibri" panose="020F0502020204030204" pitchFamily="34" charset="0"/>
                <a:cs typeface="Arial" panose="020B0604020202020204" pitchFamily="34" charset="0"/>
              </a:rPr>
              <a:t>metodo dell’albero </a:t>
            </a:r>
            <a:br>
              <a:rPr lang="it-IT" sz="1100" kern="100" dirty="0">
                <a:solidFill>
                  <a:srgbClr val="0070C0"/>
                </a:solidFill>
                <a:effectLst/>
                <a:latin typeface="Arial" panose="020B0604020202020204" pitchFamily="34" charset="0"/>
                <a:ea typeface="Calibri" panose="020F0502020204030204" pitchFamily="34" charset="0"/>
                <a:cs typeface="Arial" panose="020B0604020202020204" pitchFamily="34" charset="0"/>
              </a:rPr>
            </a:br>
            <a:r>
              <a:rPr lang="it-IT" sz="1100" kern="100" dirty="0">
                <a:solidFill>
                  <a:srgbClr val="0070C0"/>
                </a:solidFill>
                <a:effectLst/>
                <a:latin typeface="Arial" panose="020B0604020202020204" pitchFamily="34" charset="0"/>
                <a:ea typeface="Calibri" panose="020F0502020204030204" pitchFamily="34" charset="0"/>
                <a:cs typeface="Arial" panose="020B0604020202020204" pitchFamily="34" charset="0"/>
              </a:rPr>
              <a:t>di guasto</a:t>
            </a:r>
            <a:r>
              <a:rPr lang="it-IT" sz="1100" kern="100" dirty="0">
                <a:solidFill>
                  <a:srgbClr val="221E1F"/>
                </a:solidFill>
                <a:effectLst/>
                <a:latin typeface="Calibri" panose="020F0502020204030204" pitchFamily="34" charset="0"/>
                <a:ea typeface="Calibri" panose="020F0502020204030204" pitchFamily="34" charset="0"/>
                <a:cs typeface="Times LT Std"/>
              </a:rPr>
              <a:t> </a:t>
            </a:r>
            <a:r>
              <a:rPr lang="it-IT" sz="1100" kern="100" dirty="0">
                <a:solidFill>
                  <a:srgbClr val="0070C0"/>
                </a:solidFill>
                <a:effectLst/>
                <a:latin typeface="Arial" panose="020B0604020202020204" pitchFamily="34" charset="0"/>
                <a:ea typeface="Calibri" panose="020F0502020204030204" pitchFamily="34" charset="0"/>
                <a:cs typeface="Arial" panose="020B0604020202020204" pitchFamily="34" charset="0"/>
              </a:rPr>
              <a:t>(</a:t>
            </a:r>
            <a:r>
              <a:rPr lang="it-IT" sz="1100" i="1" kern="100" dirty="0">
                <a:solidFill>
                  <a:srgbClr val="0070C0"/>
                </a:solidFill>
                <a:effectLst/>
                <a:latin typeface="Arial" panose="020B0604020202020204" pitchFamily="34" charset="0"/>
                <a:ea typeface="Calibri" panose="020F0502020204030204" pitchFamily="34" charset="0"/>
                <a:cs typeface="Arial" panose="020B0604020202020204" pitchFamily="34" charset="0"/>
              </a:rPr>
              <a:t>fault tree</a:t>
            </a:r>
            <a:r>
              <a:rPr lang="it-IT" sz="1100" kern="100" dirty="0">
                <a:solidFill>
                  <a:srgbClr val="0070C0"/>
                </a:solidFill>
                <a:effectLst/>
                <a:latin typeface="Arial" panose="020B0604020202020204" pitchFamily="34" charset="0"/>
                <a:ea typeface="Calibri" panose="020F0502020204030204" pitchFamily="34" charset="0"/>
                <a:cs typeface="Arial" panose="020B0604020202020204" pitchFamily="34" charset="0"/>
              </a:rPr>
              <a:t>) </a:t>
            </a:r>
            <a:endParaRPr lang="it-IT" sz="1100" dirty="0">
              <a:solidFill>
                <a:srgbClr val="0070C0"/>
              </a:solidFill>
              <a:latin typeface="Arial" panose="020B0604020202020204" pitchFamily="34" charset="0"/>
              <a:ea typeface="Cambria" panose="02040503050406030204" pitchFamily="18" charset="0"/>
              <a:cs typeface="Arial" panose="020B0604020202020204" pitchFamily="34" charset="0"/>
            </a:endParaRPr>
          </a:p>
        </p:txBody>
      </p:sp>
      <p:cxnSp>
        <p:nvCxnSpPr>
          <p:cNvPr id="5" name="Connettore 2 4">
            <a:extLst>
              <a:ext uri="{FF2B5EF4-FFF2-40B4-BE49-F238E27FC236}">
                <a16:creationId xmlns:a16="http://schemas.microsoft.com/office/drawing/2014/main" xmlns="" id="{A88BB1C6-D634-4936-1FC1-57DFADCDD55F}"/>
              </a:ext>
            </a:extLst>
          </p:cNvPr>
          <p:cNvCxnSpPr>
            <a:cxnSpLocks/>
            <a:endCxn id="3" idx="1"/>
          </p:cNvCxnSpPr>
          <p:nvPr/>
        </p:nvCxnSpPr>
        <p:spPr>
          <a:xfrm>
            <a:off x="1066586" y="1537302"/>
            <a:ext cx="232591" cy="0"/>
          </a:xfrm>
          <a:prstGeom prst="straightConnector1">
            <a:avLst/>
          </a:prstGeom>
          <a:ln w="2540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10" name="Connettore 2 9">
            <a:extLst>
              <a:ext uri="{FF2B5EF4-FFF2-40B4-BE49-F238E27FC236}">
                <a16:creationId xmlns:a16="http://schemas.microsoft.com/office/drawing/2014/main" xmlns="" id="{C46CFB74-7629-C388-E2B9-2F89351C87F0}"/>
              </a:ext>
            </a:extLst>
          </p:cNvPr>
          <p:cNvCxnSpPr>
            <a:cxnSpLocks/>
            <a:stCxn id="3" idx="3"/>
          </p:cNvCxnSpPr>
          <p:nvPr/>
        </p:nvCxnSpPr>
        <p:spPr>
          <a:xfrm>
            <a:off x="3091071" y="1537302"/>
            <a:ext cx="238538" cy="0"/>
          </a:xfrm>
          <a:prstGeom prst="straightConnector1">
            <a:avLst/>
          </a:prstGeom>
          <a:ln w="2540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13" name="Rettangolo con angoli arrotondati 12">
            <a:extLst>
              <a:ext uri="{FF2B5EF4-FFF2-40B4-BE49-F238E27FC236}">
                <a16:creationId xmlns:a16="http://schemas.microsoft.com/office/drawing/2014/main" xmlns="" id="{9C3722F3-B0F6-4C02-3472-44560F622C58}"/>
              </a:ext>
            </a:extLst>
          </p:cNvPr>
          <p:cNvSpPr/>
          <p:nvPr/>
        </p:nvSpPr>
        <p:spPr>
          <a:xfrm>
            <a:off x="3329609" y="1231301"/>
            <a:ext cx="4462670" cy="720107"/>
          </a:xfrm>
          <a:prstGeom prst="roundRect">
            <a:avLst/>
          </a:prstGeom>
          <a:noFill/>
          <a:ln w="19050">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it-IT" sz="1100" kern="100" dirty="0">
                <a:solidFill>
                  <a:srgbClr val="221E1F"/>
                </a:solidFill>
                <a:effectLst/>
                <a:latin typeface="Arial" panose="020B0604020202020204" pitchFamily="34" charset="0"/>
                <a:ea typeface="Calibri" panose="020F0502020204030204" pitchFamily="34" charset="0"/>
                <a:cs typeface="Arial" panose="020B0604020202020204" pitchFamily="34" charset="0"/>
              </a:rPr>
              <a:t>metodo tipo </a:t>
            </a:r>
            <a:r>
              <a:rPr lang="it-IT" sz="1100" i="1" kern="100" dirty="0">
                <a:solidFill>
                  <a:srgbClr val="221E1F"/>
                </a:solidFill>
                <a:effectLst/>
                <a:latin typeface="Arial" panose="020B0604020202020204" pitchFamily="34" charset="0"/>
                <a:ea typeface="Calibri" panose="020F0502020204030204" pitchFamily="34" charset="0"/>
                <a:cs typeface="Arial" panose="020B0604020202020204" pitchFamily="34" charset="0"/>
              </a:rPr>
              <a:t>top-down</a:t>
            </a:r>
            <a:r>
              <a:rPr lang="it-IT" sz="1100" kern="100" dirty="0">
                <a:solidFill>
                  <a:srgbClr val="221E1F"/>
                </a:solidFill>
                <a:effectLst/>
                <a:latin typeface="Arial" panose="020B0604020202020204" pitchFamily="34" charset="0"/>
                <a:ea typeface="Calibri" panose="020F0502020204030204" pitchFamily="34" charset="0"/>
                <a:cs typeface="Arial" panose="020B0604020202020204" pitchFamily="34" charset="0"/>
              </a:rPr>
              <a:t> che, partendo dal guasto, procede </a:t>
            </a:r>
            <a:br>
              <a:rPr lang="it-IT" sz="1100" kern="100" dirty="0">
                <a:solidFill>
                  <a:srgbClr val="221E1F"/>
                </a:solidFill>
                <a:effectLst/>
                <a:latin typeface="Arial" panose="020B0604020202020204" pitchFamily="34" charset="0"/>
                <a:ea typeface="Calibri" panose="020F0502020204030204" pitchFamily="34" charset="0"/>
                <a:cs typeface="Arial" panose="020B0604020202020204" pitchFamily="34" charset="0"/>
              </a:rPr>
            </a:br>
            <a:r>
              <a:rPr lang="it-IT" sz="1100" kern="100" dirty="0">
                <a:solidFill>
                  <a:srgbClr val="221E1F"/>
                </a:solidFill>
                <a:effectLst/>
                <a:latin typeface="Arial" panose="020B0604020202020204" pitchFamily="34" charset="0"/>
                <a:ea typeface="Calibri" panose="020F0502020204030204" pitchFamily="34" charset="0"/>
                <a:cs typeface="Arial" panose="020B0604020202020204" pitchFamily="34" charset="0"/>
              </a:rPr>
              <a:t>dalla macchina al componente. Utilizza una simbologia basata sull’algebra di Boole, assumendo i simboli 1 = </a:t>
            </a:r>
            <a:r>
              <a:rPr lang="it-IT" sz="1100" i="0" u="none" strike="noStrike" baseline="0" dirty="0">
                <a:solidFill>
                  <a:srgbClr val="221E1F"/>
                </a:solidFill>
                <a:latin typeface="Arial" panose="020B0604020202020204" pitchFamily="34" charset="0"/>
                <a:cs typeface="Arial" panose="020B0604020202020204" pitchFamily="34" charset="0"/>
              </a:rPr>
              <a:t>funzionante o </a:t>
            </a:r>
            <a:br>
              <a:rPr lang="it-IT" sz="1100" i="0" u="none" strike="noStrike" baseline="0" dirty="0">
                <a:solidFill>
                  <a:srgbClr val="221E1F"/>
                </a:solidFill>
                <a:latin typeface="Arial" panose="020B0604020202020204" pitchFamily="34" charset="0"/>
                <a:cs typeface="Arial" panose="020B0604020202020204" pitchFamily="34" charset="0"/>
              </a:rPr>
            </a:br>
            <a:r>
              <a:rPr lang="it-IT" sz="1100" i="0" u="none" strike="noStrike" baseline="0" dirty="0">
                <a:solidFill>
                  <a:srgbClr val="221E1F"/>
                </a:solidFill>
                <a:latin typeface="Arial" panose="020B0604020202020204" pitchFamily="34" charset="0"/>
                <a:cs typeface="Arial" panose="020B0604020202020204" pitchFamily="34" charset="0"/>
              </a:rPr>
              <a:t>0 = guasto e le funzioni logiche somma (OR) e prodotto (AND)</a:t>
            </a:r>
            <a:endParaRPr lang="it-IT" sz="1100" kern="100" dirty="0">
              <a:effectLst/>
              <a:latin typeface="Arial" panose="020B0604020202020204" pitchFamily="34" charset="0"/>
              <a:ea typeface="Calibri" panose="020F0502020204030204" pitchFamily="34" charset="0"/>
              <a:cs typeface="Arial" panose="020B0604020202020204" pitchFamily="34" charset="0"/>
            </a:endParaRPr>
          </a:p>
        </p:txBody>
      </p:sp>
      <p:pic>
        <p:nvPicPr>
          <p:cNvPr id="15" name="Immagine 14">
            <a:extLst>
              <a:ext uri="{FF2B5EF4-FFF2-40B4-BE49-F238E27FC236}">
                <a16:creationId xmlns:a16="http://schemas.microsoft.com/office/drawing/2014/main" xmlns="" id="{F71A60EE-8F01-CD1D-10F0-6BECA3CBFC89}"/>
              </a:ext>
            </a:extLst>
          </p:cNvPr>
          <p:cNvPicPr>
            <a:picLocks noChangeAspect="1"/>
          </p:cNvPicPr>
          <p:nvPr/>
        </p:nvPicPr>
        <p:blipFill>
          <a:blip r:embed="rId3"/>
          <a:stretch>
            <a:fillRect/>
          </a:stretch>
        </p:blipFill>
        <p:spPr>
          <a:xfrm>
            <a:off x="8252896" y="714500"/>
            <a:ext cx="2484620" cy="1373640"/>
          </a:xfrm>
          <a:prstGeom prst="rect">
            <a:avLst/>
          </a:prstGeom>
        </p:spPr>
      </p:pic>
      <p:sp>
        <p:nvSpPr>
          <p:cNvPr id="21" name="Rettangolo con angoli arrotondati 20">
            <a:extLst>
              <a:ext uri="{FF2B5EF4-FFF2-40B4-BE49-F238E27FC236}">
                <a16:creationId xmlns:a16="http://schemas.microsoft.com/office/drawing/2014/main" xmlns="" id="{37BE1523-8474-EF14-74E8-F4523221B8EC}"/>
              </a:ext>
            </a:extLst>
          </p:cNvPr>
          <p:cNvSpPr/>
          <p:nvPr/>
        </p:nvSpPr>
        <p:spPr>
          <a:xfrm>
            <a:off x="1299177" y="2326884"/>
            <a:ext cx="1802894" cy="576000"/>
          </a:xfrm>
          <a:prstGeom prst="roundRect">
            <a:avLst/>
          </a:prstGeom>
          <a:noFill/>
          <a:ln w="19050">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it-IT" sz="1100" dirty="0">
                <a:solidFill>
                  <a:srgbClr val="0070C0"/>
                </a:solidFill>
                <a:effectLst/>
                <a:latin typeface="Arial" panose="020B0604020202020204" pitchFamily="34" charset="0"/>
                <a:ea typeface="Calibri" panose="020F0502020204030204" pitchFamily="34" charset="0"/>
                <a:cs typeface="Arial" panose="020B0604020202020204" pitchFamily="34" charset="0"/>
              </a:rPr>
              <a:t>metodo FMECA</a:t>
            </a:r>
          </a:p>
          <a:p>
            <a:r>
              <a:rPr lang="it-IT" sz="1100" dirty="0">
                <a:solidFill>
                  <a:srgbClr val="0070C0"/>
                </a:solidFill>
                <a:effectLst/>
                <a:latin typeface="Arial" panose="020B0604020202020204" pitchFamily="34" charset="0"/>
                <a:ea typeface="Calibri" panose="020F0502020204030204" pitchFamily="34" charset="0"/>
                <a:cs typeface="Arial" panose="020B0604020202020204" pitchFamily="34" charset="0"/>
              </a:rPr>
              <a:t>(</a:t>
            </a:r>
            <a:r>
              <a:rPr lang="it-IT" sz="1100" i="1" dirty="0">
                <a:solidFill>
                  <a:srgbClr val="0070C0"/>
                </a:solidFill>
                <a:effectLst/>
                <a:latin typeface="Arial" panose="020B0604020202020204" pitchFamily="34" charset="0"/>
                <a:ea typeface="Calibri" panose="020F0502020204030204" pitchFamily="34" charset="0"/>
                <a:cs typeface="Arial" panose="020B0604020202020204" pitchFamily="34" charset="0"/>
              </a:rPr>
              <a:t>Failure Mode Effects and Criticality Analysis</a:t>
            </a:r>
            <a:r>
              <a:rPr lang="it-IT" sz="1100" dirty="0">
                <a:solidFill>
                  <a:srgbClr val="0070C0"/>
                </a:solidFill>
                <a:effectLst/>
                <a:latin typeface="Arial" panose="020B0604020202020204" pitchFamily="34" charset="0"/>
                <a:ea typeface="Calibri" panose="020F0502020204030204" pitchFamily="34" charset="0"/>
                <a:cs typeface="Arial" panose="020B0604020202020204" pitchFamily="34" charset="0"/>
              </a:rPr>
              <a:t>)</a:t>
            </a:r>
            <a:endParaRPr lang="it-IT" sz="1100" dirty="0">
              <a:solidFill>
                <a:srgbClr val="0070C0"/>
              </a:solidFill>
              <a:latin typeface="Arial" panose="020B0604020202020204" pitchFamily="34" charset="0"/>
              <a:ea typeface="Cambria" panose="02040503050406030204" pitchFamily="18" charset="0"/>
              <a:cs typeface="Arial" panose="020B0604020202020204" pitchFamily="34" charset="0"/>
            </a:endParaRPr>
          </a:p>
        </p:txBody>
      </p:sp>
      <p:sp>
        <p:nvSpPr>
          <p:cNvPr id="22" name="Rettangolo con angoli arrotondati 21">
            <a:extLst>
              <a:ext uri="{FF2B5EF4-FFF2-40B4-BE49-F238E27FC236}">
                <a16:creationId xmlns:a16="http://schemas.microsoft.com/office/drawing/2014/main" xmlns="" id="{7770B976-4E47-4FB4-B404-D317FF38B6B7}"/>
              </a:ext>
            </a:extLst>
          </p:cNvPr>
          <p:cNvSpPr/>
          <p:nvPr/>
        </p:nvSpPr>
        <p:spPr>
          <a:xfrm>
            <a:off x="3339547" y="2308884"/>
            <a:ext cx="7485308" cy="612000"/>
          </a:xfrm>
          <a:prstGeom prst="roundRect">
            <a:avLst/>
          </a:prstGeom>
          <a:noFill/>
          <a:ln w="19050">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it-IT" sz="1100" dirty="0">
                <a:solidFill>
                  <a:schemeClr val="tx1"/>
                </a:solidFill>
                <a:effectLst/>
                <a:latin typeface="Arial" panose="020B0604020202020204" pitchFamily="34" charset="0"/>
                <a:ea typeface="Calibri" panose="020F0502020204030204" pitchFamily="34" charset="0"/>
                <a:cs typeface="Arial" panose="020B0604020202020204" pitchFamily="34" charset="0"/>
              </a:rPr>
              <a:t>metodo tipo </a:t>
            </a:r>
            <a:r>
              <a:rPr lang="it-IT" sz="1100" i="1" dirty="0">
                <a:solidFill>
                  <a:schemeClr val="tx1"/>
                </a:solidFill>
                <a:effectLst/>
                <a:latin typeface="Arial" panose="020B0604020202020204" pitchFamily="34" charset="0"/>
                <a:ea typeface="Calibri" panose="020F0502020204030204" pitchFamily="34" charset="0"/>
                <a:cs typeface="Arial" panose="020B0604020202020204" pitchFamily="34" charset="0"/>
              </a:rPr>
              <a:t>bottom-up</a:t>
            </a:r>
            <a:r>
              <a:rPr lang="it-IT" sz="1100" dirty="0">
                <a:solidFill>
                  <a:schemeClr val="tx1"/>
                </a:solidFill>
                <a:effectLst/>
                <a:latin typeface="Arial" panose="020B0604020202020204" pitchFamily="34" charset="0"/>
                <a:ea typeface="Calibri" panose="020F0502020204030204" pitchFamily="34" charset="0"/>
                <a:cs typeface="Arial" panose="020B0604020202020204" pitchFamily="34" charset="0"/>
              </a:rPr>
              <a:t>, parte dal componente per arrivare al tipo di guasto che può provocare alla macchina. Strumento di tipo induttivo in cui, per ogni componente della macchina, si deve dettagliare in modo sistematico</a:t>
            </a:r>
          </a:p>
          <a:p>
            <a:r>
              <a:rPr lang="it-IT" sz="1100" dirty="0">
                <a:solidFill>
                  <a:schemeClr val="tx1"/>
                </a:solidFill>
                <a:effectLst/>
                <a:latin typeface="Arial" panose="020B0604020202020204" pitchFamily="34" charset="0"/>
                <a:ea typeface="Calibri" panose="020F0502020204030204" pitchFamily="34" charset="0"/>
                <a:cs typeface="Arial" panose="020B0604020202020204" pitchFamily="34" charset="0"/>
              </a:rPr>
              <a:t>il comportamento e il possibile effetto sulla macchina o processo</a:t>
            </a:r>
            <a:endParaRPr lang="it-IT" sz="1100" dirty="0">
              <a:solidFill>
                <a:schemeClr val="tx1"/>
              </a:solidFill>
              <a:latin typeface="Arial" panose="020B0604020202020204" pitchFamily="34" charset="0"/>
              <a:cs typeface="Arial" panose="020B0604020202020204" pitchFamily="34" charset="0"/>
            </a:endParaRPr>
          </a:p>
        </p:txBody>
      </p:sp>
      <p:sp>
        <p:nvSpPr>
          <p:cNvPr id="23" name="Rettangolo con angoli arrotondati 22">
            <a:extLst>
              <a:ext uri="{FF2B5EF4-FFF2-40B4-BE49-F238E27FC236}">
                <a16:creationId xmlns:a16="http://schemas.microsoft.com/office/drawing/2014/main" xmlns="" id="{D82A7DAB-41E1-1A55-0794-FB395DA308A5}"/>
              </a:ext>
            </a:extLst>
          </p:cNvPr>
          <p:cNvSpPr/>
          <p:nvPr/>
        </p:nvSpPr>
        <p:spPr>
          <a:xfrm>
            <a:off x="1993643" y="564451"/>
            <a:ext cx="1791894" cy="432000"/>
          </a:xfrm>
          <a:prstGeom prst="roundRect">
            <a:avLst/>
          </a:prstGeom>
          <a:noFill/>
          <a:ln w="19050">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it-IT" sz="1100" kern="100" dirty="0">
                <a:solidFill>
                  <a:srgbClr val="221E1F"/>
                </a:solidFill>
                <a:latin typeface="Arial" panose="020B0604020202020204" pitchFamily="34" charset="0"/>
                <a:ea typeface="Calibri" panose="020F0502020204030204" pitchFamily="34" charset="0"/>
                <a:cs typeface="Arial" panose="020B0604020202020204" pitchFamily="34" charset="0"/>
              </a:rPr>
              <a:t>s</a:t>
            </a:r>
            <a:r>
              <a:rPr lang="it-IT" sz="1100" kern="100" dirty="0">
                <a:solidFill>
                  <a:srgbClr val="221E1F"/>
                </a:solidFill>
                <a:effectLst/>
                <a:latin typeface="Arial" panose="020B0604020202020204" pitchFamily="34" charset="0"/>
                <a:ea typeface="Calibri" panose="020F0502020204030204" pitchFamily="34" charset="0"/>
                <a:cs typeface="Arial" panose="020B0604020202020204" pitchFamily="34" charset="0"/>
              </a:rPr>
              <a:t>i realizza analizzando </a:t>
            </a:r>
            <a:br>
              <a:rPr lang="it-IT" sz="1100" kern="100" dirty="0">
                <a:solidFill>
                  <a:srgbClr val="221E1F"/>
                </a:solidFill>
                <a:effectLst/>
                <a:latin typeface="Arial" panose="020B0604020202020204" pitchFamily="34" charset="0"/>
                <a:ea typeface="Calibri" panose="020F0502020204030204" pitchFamily="34" charset="0"/>
                <a:cs typeface="Arial" panose="020B0604020202020204" pitchFamily="34" charset="0"/>
              </a:rPr>
            </a:br>
            <a:r>
              <a:rPr lang="it-IT" sz="1100" kern="100" dirty="0">
                <a:solidFill>
                  <a:srgbClr val="221E1F"/>
                </a:solidFill>
                <a:effectLst/>
                <a:latin typeface="Arial" panose="020B0604020202020204" pitchFamily="34" charset="0"/>
                <a:ea typeface="Calibri" panose="020F0502020204030204" pitchFamily="34" charset="0"/>
                <a:cs typeface="Arial" panose="020B0604020202020204" pitchFamily="34" charset="0"/>
              </a:rPr>
              <a:t>le probabilità di guasto </a:t>
            </a:r>
            <a:endParaRPr lang="it-IT" sz="1100" dirty="0"/>
          </a:p>
        </p:txBody>
      </p:sp>
      <p:cxnSp>
        <p:nvCxnSpPr>
          <p:cNvPr id="24" name="Connettore 2 23">
            <a:extLst>
              <a:ext uri="{FF2B5EF4-FFF2-40B4-BE49-F238E27FC236}">
                <a16:creationId xmlns:a16="http://schemas.microsoft.com/office/drawing/2014/main" xmlns="" id="{E731C950-97D4-5EA0-40B2-C474E57C517E}"/>
              </a:ext>
            </a:extLst>
          </p:cNvPr>
          <p:cNvCxnSpPr>
            <a:cxnSpLocks/>
            <a:stCxn id="2" idx="3"/>
            <a:endCxn id="23" idx="1"/>
          </p:cNvCxnSpPr>
          <p:nvPr/>
        </p:nvCxnSpPr>
        <p:spPr>
          <a:xfrm>
            <a:off x="1784412" y="780451"/>
            <a:ext cx="209231" cy="0"/>
          </a:xfrm>
          <a:prstGeom prst="straightConnector1">
            <a:avLst/>
          </a:prstGeom>
          <a:ln w="2540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27" name="Connettore diritto 26">
            <a:extLst>
              <a:ext uri="{FF2B5EF4-FFF2-40B4-BE49-F238E27FC236}">
                <a16:creationId xmlns:a16="http://schemas.microsoft.com/office/drawing/2014/main" xmlns="" id="{A15117A8-1F18-277B-0A27-783BA1C2EB5F}"/>
              </a:ext>
            </a:extLst>
          </p:cNvPr>
          <p:cNvCxnSpPr>
            <a:cxnSpLocks/>
          </p:cNvCxnSpPr>
          <p:nvPr/>
        </p:nvCxnSpPr>
        <p:spPr>
          <a:xfrm flipV="1">
            <a:off x="1045337" y="993600"/>
            <a:ext cx="25917" cy="1632960"/>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1" name="Connettore 2 30">
            <a:extLst>
              <a:ext uri="{FF2B5EF4-FFF2-40B4-BE49-F238E27FC236}">
                <a16:creationId xmlns:a16="http://schemas.microsoft.com/office/drawing/2014/main" xmlns="" id="{E8EEBA53-FAA5-06DD-8BD9-17601902E968}"/>
              </a:ext>
            </a:extLst>
          </p:cNvPr>
          <p:cNvCxnSpPr>
            <a:cxnSpLocks/>
          </p:cNvCxnSpPr>
          <p:nvPr/>
        </p:nvCxnSpPr>
        <p:spPr>
          <a:xfrm flipV="1">
            <a:off x="1056892" y="2606003"/>
            <a:ext cx="233646" cy="13757"/>
          </a:xfrm>
          <a:prstGeom prst="straightConnector1">
            <a:avLst/>
          </a:prstGeom>
          <a:ln w="2540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34" name="Connettore 2 33">
            <a:extLst>
              <a:ext uri="{FF2B5EF4-FFF2-40B4-BE49-F238E27FC236}">
                <a16:creationId xmlns:a16="http://schemas.microsoft.com/office/drawing/2014/main" xmlns="" id="{33765AF7-D64C-4FA4-F192-F81B2BC54608}"/>
              </a:ext>
            </a:extLst>
          </p:cNvPr>
          <p:cNvCxnSpPr>
            <a:cxnSpLocks/>
            <a:stCxn id="21" idx="3"/>
            <a:endCxn id="22" idx="1"/>
          </p:cNvCxnSpPr>
          <p:nvPr/>
        </p:nvCxnSpPr>
        <p:spPr>
          <a:xfrm>
            <a:off x="3102071" y="2614884"/>
            <a:ext cx="237476" cy="0"/>
          </a:xfrm>
          <a:prstGeom prst="straightConnector1">
            <a:avLst/>
          </a:prstGeom>
          <a:ln w="2540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38" name="Rettangolo con angoli arrotondati 37">
            <a:extLst>
              <a:ext uri="{FF2B5EF4-FFF2-40B4-BE49-F238E27FC236}">
                <a16:creationId xmlns:a16="http://schemas.microsoft.com/office/drawing/2014/main" xmlns="" id="{5E50CB63-BA05-9A65-3C22-DB9EBBE7D3FC}"/>
              </a:ext>
            </a:extLst>
          </p:cNvPr>
          <p:cNvSpPr/>
          <p:nvPr/>
        </p:nvSpPr>
        <p:spPr>
          <a:xfrm>
            <a:off x="387987" y="3534497"/>
            <a:ext cx="1981365" cy="288000"/>
          </a:xfrm>
          <a:prstGeom prst="roundRect">
            <a:avLst/>
          </a:prstGeom>
          <a:solidFill>
            <a:schemeClr val="accent1">
              <a:lumMod val="20000"/>
              <a:lumOff val="80000"/>
            </a:schemeClr>
          </a:solidFill>
          <a:ln w="19050">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it-IT" sz="1100" b="1" dirty="0">
                <a:solidFill>
                  <a:srgbClr val="0070C0"/>
                </a:solidFill>
                <a:latin typeface="Arial" panose="020B0604020202020204" pitchFamily="34" charset="0"/>
                <a:cs typeface="Arial" panose="020B0604020202020204" pitchFamily="34" charset="0"/>
              </a:rPr>
              <a:t>Sistemi in serie e parallelo</a:t>
            </a:r>
            <a:endParaRPr lang="it-IT" sz="1100" b="1" dirty="0">
              <a:solidFill>
                <a:srgbClr val="0070C0"/>
              </a:solidFill>
              <a:latin typeface="Arial" panose="020B0604020202020204" pitchFamily="34" charset="0"/>
              <a:ea typeface="Cambria" panose="02040503050406030204" pitchFamily="18" charset="0"/>
              <a:cs typeface="Arial" panose="020B0604020202020204" pitchFamily="34" charset="0"/>
            </a:endParaRPr>
          </a:p>
        </p:txBody>
      </p:sp>
      <p:sp>
        <p:nvSpPr>
          <p:cNvPr id="40" name="CasellaDiTesto 39">
            <a:extLst>
              <a:ext uri="{FF2B5EF4-FFF2-40B4-BE49-F238E27FC236}">
                <a16:creationId xmlns:a16="http://schemas.microsoft.com/office/drawing/2014/main" xmlns="" id="{4D18ED95-95A9-7E12-DCF7-74B50B9983F3}"/>
              </a:ext>
            </a:extLst>
          </p:cNvPr>
          <p:cNvSpPr txBox="1"/>
          <p:nvPr/>
        </p:nvSpPr>
        <p:spPr>
          <a:xfrm>
            <a:off x="2567204" y="3384137"/>
            <a:ext cx="2924590" cy="600164"/>
          </a:xfrm>
          <a:prstGeom prst="rect">
            <a:avLst/>
          </a:prstGeom>
          <a:noFill/>
        </p:spPr>
        <p:txBody>
          <a:bodyPr wrap="square">
            <a:spAutoFit/>
          </a:bodyPr>
          <a:lstStyle/>
          <a:p>
            <a:r>
              <a:rPr lang="it-IT" sz="1100" dirty="0">
                <a:solidFill>
                  <a:srgbClr val="221E1F"/>
                </a:solidFill>
                <a:latin typeface="Arial" panose="020B0604020202020204" pitchFamily="34" charset="0"/>
                <a:cs typeface="Arial" panose="020B0604020202020204" pitchFamily="34" charset="0"/>
              </a:rPr>
              <a:t>un i</a:t>
            </a:r>
            <a:r>
              <a:rPr lang="it-IT" sz="1100" b="0" i="0" u="none" strike="noStrike" baseline="0" dirty="0">
                <a:solidFill>
                  <a:srgbClr val="221E1F"/>
                </a:solidFill>
                <a:latin typeface="Arial" panose="020B0604020202020204" pitchFamily="34" charset="0"/>
                <a:cs typeface="Arial" panose="020B0604020202020204" pitchFamily="34" charset="0"/>
              </a:rPr>
              <a:t>mpianto complesso è in genere composto da più macchine che possono essere disposte in serie o in parallelo </a:t>
            </a:r>
            <a:endParaRPr lang="it-IT" sz="1100" dirty="0">
              <a:latin typeface="Arial" panose="020B0604020202020204" pitchFamily="34" charset="0"/>
              <a:cs typeface="Arial" panose="020B0604020202020204" pitchFamily="34" charset="0"/>
            </a:endParaRPr>
          </a:p>
        </p:txBody>
      </p:sp>
      <p:pic>
        <p:nvPicPr>
          <p:cNvPr id="44" name="Immagine 43">
            <a:extLst>
              <a:ext uri="{FF2B5EF4-FFF2-40B4-BE49-F238E27FC236}">
                <a16:creationId xmlns:a16="http://schemas.microsoft.com/office/drawing/2014/main" xmlns="" id="{87B35B81-6655-ABCD-D125-69D3EBC528EE}"/>
              </a:ext>
            </a:extLst>
          </p:cNvPr>
          <p:cNvPicPr>
            <a:picLocks noChangeAspect="1"/>
          </p:cNvPicPr>
          <p:nvPr/>
        </p:nvPicPr>
        <p:blipFill>
          <a:blip r:embed="rId4"/>
          <a:stretch>
            <a:fillRect/>
          </a:stretch>
        </p:blipFill>
        <p:spPr>
          <a:xfrm>
            <a:off x="3501162" y="5433145"/>
            <a:ext cx="1419442" cy="850602"/>
          </a:xfrm>
          <a:prstGeom prst="rect">
            <a:avLst/>
          </a:prstGeom>
        </p:spPr>
      </p:pic>
      <p:pic>
        <p:nvPicPr>
          <p:cNvPr id="46" name="Immagine 45">
            <a:extLst>
              <a:ext uri="{FF2B5EF4-FFF2-40B4-BE49-F238E27FC236}">
                <a16:creationId xmlns:a16="http://schemas.microsoft.com/office/drawing/2014/main" xmlns="" id="{FCB1C193-2E75-8A83-D062-9F3423EB7EE2}"/>
              </a:ext>
            </a:extLst>
          </p:cNvPr>
          <p:cNvPicPr>
            <a:picLocks noChangeAspect="1"/>
          </p:cNvPicPr>
          <p:nvPr/>
        </p:nvPicPr>
        <p:blipFill>
          <a:blip r:embed="rId5"/>
          <a:stretch>
            <a:fillRect/>
          </a:stretch>
        </p:blipFill>
        <p:spPr>
          <a:xfrm>
            <a:off x="3418600" y="4390726"/>
            <a:ext cx="1727805" cy="600490"/>
          </a:xfrm>
          <a:prstGeom prst="rect">
            <a:avLst/>
          </a:prstGeom>
        </p:spPr>
      </p:pic>
      <p:sp>
        <p:nvSpPr>
          <p:cNvPr id="48" name="CasellaDiTesto 47">
            <a:extLst>
              <a:ext uri="{FF2B5EF4-FFF2-40B4-BE49-F238E27FC236}">
                <a16:creationId xmlns:a16="http://schemas.microsoft.com/office/drawing/2014/main" xmlns="" id="{5B55A02D-68EA-5A0A-9B43-34DE551DCDAE}"/>
              </a:ext>
            </a:extLst>
          </p:cNvPr>
          <p:cNvSpPr txBox="1"/>
          <p:nvPr/>
        </p:nvSpPr>
        <p:spPr>
          <a:xfrm>
            <a:off x="949053" y="4328905"/>
            <a:ext cx="2579524" cy="769441"/>
          </a:xfrm>
          <a:prstGeom prst="rect">
            <a:avLst/>
          </a:prstGeom>
          <a:noFill/>
        </p:spPr>
        <p:txBody>
          <a:bodyPr wrap="square">
            <a:spAutoFit/>
          </a:bodyPr>
          <a:lstStyle/>
          <a:p>
            <a:r>
              <a:rPr lang="it-IT" sz="1100" kern="100" dirty="0">
                <a:solidFill>
                  <a:srgbClr val="221E1F"/>
                </a:solidFill>
                <a:effectLst/>
                <a:latin typeface="Arial" panose="020B0604020202020204" pitchFamily="34" charset="0"/>
                <a:ea typeface="Calibri" panose="020F0502020204030204" pitchFamily="34" charset="0"/>
                <a:cs typeface="Arial" panose="020B0604020202020204" pitchFamily="34" charset="0"/>
              </a:rPr>
              <a:t>il guasto a un solo componente provoca l’interruzione di tutto il sistema. L’affidabilità totale </a:t>
            </a:r>
            <a:r>
              <a:rPr lang="it-IT" sz="1100" i="1" kern="100" dirty="0">
                <a:solidFill>
                  <a:srgbClr val="221E1F"/>
                </a:solidFill>
                <a:effectLst/>
                <a:latin typeface="Arial" panose="020B0604020202020204" pitchFamily="34" charset="0"/>
                <a:ea typeface="Calibri" panose="020F0502020204030204" pitchFamily="34" charset="0"/>
                <a:cs typeface="Arial" panose="020B0604020202020204" pitchFamily="34" charset="0"/>
              </a:rPr>
              <a:t>A</a:t>
            </a:r>
            <a:r>
              <a:rPr lang="it-IT" sz="1100" i="1" kern="100" baseline="-25000" dirty="0">
                <a:solidFill>
                  <a:srgbClr val="221E1F"/>
                </a:solidFill>
                <a:effectLst/>
                <a:latin typeface="Arial" panose="020B0604020202020204" pitchFamily="34" charset="0"/>
                <a:ea typeface="Calibri" panose="020F0502020204030204" pitchFamily="34" charset="0"/>
                <a:cs typeface="Arial" panose="020B0604020202020204" pitchFamily="34" charset="0"/>
              </a:rPr>
              <a:t>f t</a:t>
            </a:r>
            <a:r>
              <a:rPr lang="it-IT" sz="1100" i="1" kern="100" dirty="0">
                <a:solidFill>
                  <a:srgbClr val="221E1F"/>
                </a:solidFill>
                <a:effectLst/>
                <a:latin typeface="Arial" panose="020B0604020202020204" pitchFamily="34" charset="0"/>
                <a:ea typeface="Calibri" panose="020F0502020204030204" pitchFamily="34" charset="0"/>
                <a:cs typeface="Arial" panose="020B0604020202020204" pitchFamily="34" charset="0"/>
              </a:rPr>
              <a:t> </a:t>
            </a:r>
            <a:r>
              <a:rPr lang="it-IT" sz="1100" kern="100" dirty="0">
                <a:solidFill>
                  <a:srgbClr val="221E1F"/>
                </a:solidFill>
                <a:effectLst/>
                <a:latin typeface="Arial" panose="020B0604020202020204" pitchFamily="34" charset="0"/>
                <a:ea typeface="Calibri" panose="020F0502020204030204" pitchFamily="34" charset="0"/>
                <a:cs typeface="Arial" panose="020B0604020202020204" pitchFamily="34" charset="0"/>
              </a:rPr>
              <a:t>è </a:t>
            </a:r>
          </a:p>
          <a:p>
            <a:r>
              <a:rPr lang="it-IT" sz="1100" kern="100" dirty="0">
                <a:solidFill>
                  <a:srgbClr val="221E1F"/>
                </a:solidFill>
                <a:effectLst/>
                <a:latin typeface="Arial" panose="020B0604020202020204" pitchFamily="34" charset="0"/>
                <a:ea typeface="Calibri" panose="020F0502020204030204" pitchFamily="34" charset="0"/>
                <a:cs typeface="Arial" panose="020B0604020202020204" pitchFamily="34" charset="0"/>
              </a:rPr>
              <a:t>il prodotto delle singole affidabilità</a:t>
            </a:r>
            <a:endParaRPr lang="it-IT" sz="1100" kern="100" dirty="0">
              <a:effectLst/>
              <a:latin typeface="Arial" panose="020B0604020202020204" pitchFamily="34" charset="0"/>
              <a:ea typeface="Calibri" panose="020F0502020204030204" pitchFamily="34" charset="0"/>
              <a:cs typeface="Arial" panose="020B0604020202020204" pitchFamily="34" charset="0"/>
            </a:endParaRPr>
          </a:p>
        </p:txBody>
      </p:sp>
      <p:sp>
        <p:nvSpPr>
          <p:cNvPr id="49" name="Rettangolo con angoli arrotondati 48">
            <a:extLst>
              <a:ext uri="{FF2B5EF4-FFF2-40B4-BE49-F238E27FC236}">
                <a16:creationId xmlns:a16="http://schemas.microsoft.com/office/drawing/2014/main" xmlns="" id="{28D7C752-E299-2A13-3C95-591C55524BAD}"/>
              </a:ext>
            </a:extLst>
          </p:cNvPr>
          <p:cNvSpPr/>
          <p:nvPr/>
        </p:nvSpPr>
        <p:spPr>
          <a:xfrm>
            <a:off x="972078" y="3985115"/>
            <a:ext cx="907943" cy="288000"/>
          </a:xfrm>
          <a:prstGeom prst="roundRect">
            <a:avLst/>
          </a:prstGeom>
          <a:noFill/>
          <a:ln w="19050">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it-IT" sz="1100" kern="100" dirty="0">
                <a:solidFill>
                  <a:srgbClr val="0070C0"/>
                </a:solidFill>
                <a:effectLst/>
                <a:latin typeface="Arial" panose="020B0604020202020204" pitchFamily="34" charset="0"/>
                <a:ea typeface="Calibri" panose="020F0502020204030204" pitchFamily="34" charset="0"/>
                <a:cs typeface="Arial" panose="020B0604020202020204" pitchFamily="34" charset="0"/>
              </a:rPr>
              <a:t>in serie</a:t>
            </a:r>
            <a:endParaRPr lang="it-IT" sz="1100" dirty="0">
              <a:solidFill>
                <a:srgbClr val="0070C0"/>
              </a:solidFill>
              <a:latin typeface="Arial" panose="020B0604020202020204" pitchFamily="34" charset="0"/>
              <a:ea typeface="Cambria" panose="02040503050406030204" pitchFamily="18" charset="0"/>
              <a:cs typeface="Arial" panose="020B0604020202020204" pitchFamily="34" charset="0"/>
            </a:endParaRPr>
          </a:p>
        </p:txBody>
      </p:sp>
      <p:sp>
        <p:nvSpPr>
          <p:cNvPr id="51" name="CasellaDiTesto 50">
            <a:extLst>
              <a:ext uri="{FF2B5EF4-FFF2-40B4-BE49-F238E27FC236}">
                <a16:creationId xmlns:a16="http://schemas.microsoft.com/office/drawing/2014/main" xmlns="" id="{BA3BF1E1-BE27-C152-31D2-5CA43A2E32F2}"/>
              </a:ext>
            </a:extLst>
          </p:cNvPr>
          <p:cNvSpPr txBox="1"/>
          <p:nvPr/>
        </p:nvSpPr>
        <p:spPr>
          <a:xfrm>
            <a:off x="975162" y="5547676"/>
            <a:ext cx="2343884" cy="769441"/>
          </a:xfrm>
          <a:prstGeom prst="rect">
            <a:avLst/>
          </a:prstGeom>
          <a:noFill/>
        </p:spPr>
        <p:txBody>
          <a:bodyPr wrap="square">
            <a:spAutoFit/>
          </a:bodyPr>
          <a:lstStyle/>
          <a:p>
            <a:r>
              <a:rPr lang="it-IT" sz="1100" dirty="0">
                <a:solidFill>
                  <a:srgbClr val="221E1F"/>
                </a:solidFill>
                <a:effectLst/>
                <a:latin typeface="Arial" panose="020B0604020202020204" pitchFamily="34" charset="0"/>
                <a:ea typeface="Calibri" panose="020F0502020204030204" pitchFamily="34" charset="0"/>
                <a:cs typeface="Arial" panose="020B0604020202020204" pitchFamily="34" charset="0"/>
              </a:rPr>
              <a:t>il guasto di un solo componente non manda in crisi il sistema, </a:t>
            </a:r>
          </a:p>
          <a:p>
            <a:r>
              <a:rPr lang="it-IT" sz="1100" dirty="0">
                <a:solidFill>
                  <a:srgbClr val="221E1F"/>
                </a:solidFill>
                <a:effectLst/>
                <a:latin typeface="Arial" panose="020B0604020202020204" pitchFamily="34" charset="0"/>
                <a:ea typeface="Calibri" panose="020F0502020204030204" pitchFamily="34" charset="0"/>
                <a:cs typeface="Arial" panose="020B0604020202020204" pitchFamily="34" charset="0"/>
              </a:rPr>
              <a:t>ma ne riduce le probabilità </a:t>
            </a:r>
          </a:p>
          <a:p>
            <a:r>
              <a:rPr lang="it-IT" sz="1100" dirty="0">
                <a:solidFill>
                  <a:srgbClr val="221E1F"/>
                </a:solidFill>
                <a:effectLst/>
                <a:latin typeface="Arial" panose="020B0604020202020204" pitchFamily="34" charset="0"/>
                <a:ea typeface="Calibri" panose="020F0502020204030204" pitchFamily="34" charset="0"/>
                <a:cs typeface="Arial" panose="020B0604020202020204" pitchFamily="34" charset="0"/>
              </a:rPr>
              <a:t>di funzionamento</a:t>
            </a:r>
            <a:endParaRPr lang="it-IT" sz="1100" dirty="0">
              <a:latin typeface="Arial" panose="020B0604020202020204" pitchFamily="34" charset="0"/>
              <a:cs typeface="Arial" panose="020B0604020202020204" pitchFamily="34" charset="0"/>
            </a:endParaRPr>
          </a:p>
        </p:txBody>
      </p:sp>
      <p:sp>
        <p:nvSpPr>
          <p:cNvPr id="52" name="Rettangolo con angoli arrotondati 51">
            <a:extLst>
              <a:ext uri="{FF2B5EF4-FFF2-40B4-BE49-F238E27FC236}">
                <a16:creationId xmlns:a16="http://schemas.microsoft.com/office/drawing/2014/main" xmlns="" id="{73985954-7F89-7322-3C17-15A25C4362E1}"/>
              </a:ext>
            </a:extLst>
          </p:cNvPr>
          <p:cNvSpPr/>
          <p:nvPr/>
        </p:nvSpPr>
        <p:spPr>
          <a:xfrm>
            <a:off x="972078" y="5190326"/>
            <a:ext cx="907943" cy="288000"/>
          </a:xfrm>
          <a:prstGeom prst="roundRect">
            <a:avLst/>
          </a:prstGeom>
          <a:noFill/>
          <a:ln w="19050">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it-IT" sz="1100" kern="100" dirty="0">
                <a:solidFill>
                  <a:srgbClr val="0070C0"/>
                </a:solidFill>
                <a:effectLst/>
                <a:latin typeface="Arial" panose="020B0604020202020204" pitchFamily="34" charset="0"/>
                <a:ea typeface="Calibri" panose="020F0502020204030204" pitchFamily="34" charset="0"/>
                <a:cs typeface="Arial" panose="020B0604020202020204" pitchFamily="34" charset="0"/>
              </a:rPr>
              <a:t>in parallelo</a:t>
            </a:r>
            <a:endParaRPr lang="it-IT" sz="1100" dirty="0">
              <a:solidFill>
                <a:srgbClr val="0070C0"/>
              </a:solidFill>
              <a:latin typeface="Arial" panose="020B0604020202020204" pitchFamily="34" charset="0"/>
              <a:ea typeface="Cambria" panose="02040503050406030204" pitchFamily="18" charset="0"/>
              <a:cs typeface="Arial" panose="020B0604020202020204" pitchFamily="34" charset="0"/>
            </a:endParaRPr>
          </a:p>
        </p:txBody>
      </p:sp>
      <p:sp>
        <p:nvSpPr>
          <p:cNvPr id="53" name="Rettangolo con angoli arrotondati 52">
            <a:extLst>
              <a:ext uri="{FF2B5EF4-FFF2-40B4-BE49-F238E27FC236}">
                <a16:creationId xmlns:a16="http://schemas.microsoft.com/office/drawing/2014/main" xmlns="" id="{2BA367CF-6743-F97D-BB8A-780F67592B07}"/>
              </a:ext>
            </a:extLst>
          </p:cNvPr>
          <p:cNvSpPr/>
          <p:nvPr/>
        </p:nvSpPr>
        <p:spPr>
          <a:xfrm>
            <a:off x="6096011" y="3531444"/>
            <a:ext cx="1232685" cy="288000"/>
          </a:xfrm>
          <a:prstGeom prst="roundRect">
            <a:avLst/>
          </a:prstGeom>
          <a:solidFill>
            <a:schemeClr val="accent1">
              <a:lumMod val="20000"/>
              <a:lumOff val="80000"/>
            </a:schemeClr>
          </a:solidFill>
          <a:ln w="19050">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it-IT" sz="1100" b="1" dirty="0">
                <a:solidFill>
                  <a:srgbClr val="0070C0"/>
                </a:solidFill>
                <a:latin typeface="Arial" panose="020B0604020202020204" pitchFamily="34" charset="0"/>
                <a:cs typeface="Arial" panose="020B0604020202020204" pitchFamily="34" charset="0"/>
              </a:rPr>
              <a:t>Disponibilità</a:t>
            </a:r>
            <a:endParaRPr lang="it-IT" sz="1100" b="1" dirty="0">
              <a:solidFill>
                <a:srgbClr val="0070C0"/>
              </a:solidFill>
              <a:latin typeface="Arial" panose="020B0604020202020204" pitchFamily="34" charset="0"/>
              <a:ea typeface="Cambria" panose="02040503050406030204" pitchFamily="18" charset="0"/>
              <a:cs typeface="Arial" panose="020B0604020202020204" pitchFamily="34" charset="0"/>
            </a:endParaRPr>
          </a:p>
        </p:txBody>
      </p:sp>
      <p:sp>
        <p:nvSpPr>
          <p:cNvPr id="55" name="CasellaDiTesto 54">
            <a:extLst>
              <a:ext uri="{FF2B5EF4-FFF2-40B4-BE49-F238E27FC236}">
                <a16:creationId xmlns:a16="http://schemas.microsoft.com/office/drawing/2014/main" xmlns="" id="{9DF6C775-CAA5-7709-ADBC-F2DB8D733DC7}"/>
              </a:ext>
            </a:extLst>
          </p:cNvPr>
          <p:cNvSpPr txBox="1"/>
          <p:nvPr/>
        </p:nvSpPr>
        <p:spPr>
          <a:xfrm>
            <a:off x="7550147" y="3108756"/>
            <a:ext cx="3925885" cy="769441"/>
          </a:xfrm>
          <a:prstGeom prst="rect">
            <a:avLst/>
          </a:prstGeom>
          <a:noFill/>
        </p:spPr>
        <p:txBody>
          <a:bodyPr wrap="square">
            <a:spAutoFit/>
          </a:bodyPr>
          <a:lstStyle/>
          <a:p>
            <a:r>
              <a:rPr lang="it-IT" sz="1100" dirty="0">
                <a:latin typeface="Arial" panose="020B0604020202020204" pitchFamily="34" charset="0"/>
                <a:cs typeface="Arial" panose="020B0604020202020204" pitchFamily="34" charset="0"/>
              </a:rPr>
              <a:t>possibilità di utilizzazione di una macchina o impianto </a:t>
            </a:r>
          </a:p>
          <a:p>
            <a:r>
              <a:rPr lang="it-IT" sz="1100" dirty="0">
                <a:latin typeface="Arial" panose="020B0604020202020204" pitchFamily="34" charset="0"/>
                <a:cs typeface="Arial" panose="020B0604020202020204" pitchFamily="34" charset="0"/>
              </a:rPr>
              <a:t>nel tempo. Espressa dal rapporto A tra il tempo in cui la macchina è effettivamente disponibile e la somma di questo tempo con quello di fuori servizio:</a:t>
            </a:r>
          </a:p>
        </p:txBody>
      </p:sp>
      <p:sp>
        <p:nvSpPr>
          <p:cNvPr id="56" name="Rectangle 2">
            <a:extLst>
              <a:ext uri="{FF2B5EF4-FFF2-40B4-BE49-F238E27FC236}">
                <a16:creationId xmlns:a16="http://schemas.microsoft.com/office/drawing/2014/main" xmlns="" id="{979EE043-A6B1-B843-8779-2DF368451254}"/>
              </a:ext>
            </a:extLst>
          </p:cNvPr>
          <p:cNvSpPr>
            <a:spLocks noChangeArrowheads="1"/>
          </p:cNvSpPr>
          <p:nvPr/>
        </p:nvSpPr>
        <p:spPr bwMode="auto">
          <a:xfrm>
            <a:off x="8418444" y="351103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dirty="0"/>
          </a:p>
        </p:txBody>
      </p:sp>
      <p:graphicFrame>
        <p:nvGraphicFramePr>
          <p:cNvPr id="57" name="Oggetto 56">
            <a:extLst>
              <a:ext uri="{FF2B5EF4-FFF2-40B4-BE49-F238E27FC236}">
                <a16:creationId xmlns:a16="http://schemas.microsoft.com/office/drawing/2014/main" xmlns="" id="{7CE16DD2-CE6E-F891-8A00-D0224FA39474}"/>
              </a:ext>
            </a:extLst>
          </p:cNvPr>
          <p:cNvGraphicFramePr>
            <a:graphicFrameLocks noChangeAspect="1"/>
          </p:cNvGraphicFramePr>
          <p:nvPr>
            <p:extLst>
              <p:ext uri="{D42A27DB-BD31-4B8C-83A1-F6EECF244321}">
                <p14:modId xmlns:p14="http://schemas.microsoft.com/office/powerpoint/2010/main" val="2251359926"/>
              </p:ext>
            </p:extLst>
          </p:nvPr>
        </p:nvGraphicFramePr>
        <p:xfrm>
          <a:off x="8881991" y="3841704"/>
          <a:ext cx="1228725" cy="390525"/>
        </p:xfrm>
        <a:graphic>
          <a:graphicData uri="http://schemas.openxmlformats.org/presentationml/2006/ole">
            <mc:AlternateContent xmlns:mc="http://schemas.openxmlformats.org/markup-compatibility/2006">
              <mc:Choice xmlns:v="urn:schemas-microsoft-com:vml" Requires="v">
                <p:oleObj spid="_x0000_s1030" name="Equation" r:id="rId6" imgW="1231366" imgH="393529" progId="Equation.DSMT4">
                  <p:embed/>
                </p:oleObj>
              </mc:Choice>
              <mc:Fallback>
                <p:oleObj name="Equation" r:id="rId6" imgW="1231366" imgH="393529" progId="Equation.DSMT4">
                  <p:embed/>
                  <p:pic>
                    <p:nvPicPr>
                      <p:cNvPr id="0" name="Object 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881991" y="3841704"/>
                        <a:ext cx="1228725" cy="3905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8" name="Rettangolo 57">
            <a:extLst>
              <a:ext uri="{FF2B5EF4-FFF2-40B4-BE49-F238E27FC236}">
                <a16:creationId xmlns:a16="http://schemas.microsoft.com/office/drawing/2014/main" xmlns="" id="{A8672707-BF82-6BF2-09D3-90BE5C6CF7AF}"/>
              </a:ext>
            </a:extLst>
          </p:cNvPr>
          <p:cNvSpPr/>
          <p:nvPr/>
        </p:nvSpPr>
        <p:spPr>
          <a:xfrm>
            <a:off x="8204771" y="628694"/>
            <a:ext cx="2632703" cy="1552538"/>
          </a:xfrm>
          <a:prstGeom prst="rect">
            <a:avLst/>
          </a:prstGeom>
          <a:no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59" name="Rettangolo 58">
            <a:extLst>
              <a:ext uri="{FF2B5EF4-FFF2-40B4-BE49-F238E27FC236}">
                <a16:creationId xmlns:a16="http://schemas.microsoft.com/office/drawing/2014/main" xmlns="" id="{8D8C98A4-9BE5-5743-511C-850DB4122427}"/>
              </a:ext>
            </a:extLst>
          </p:cNvPr>
          <p:cNvSpPr/>
          <p:nvPr/>
        </p:nvSpPr>
        <p:spPr>
          <a:xfrm>
            <a:off x="3392683" y="4323066"/>
            <a:ext cx="1851281" cy="788304"/>
          </a:xfrm>
          <a:prstGeom prst="rect">
            <a:avLst/>
          </a:prstGeom>
          <a:no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60" name="Rettangolo 59">
            <a:extLst>
              <a:ext uri="{FF2B5EF4-FFF2-40B4-BE49-F238E27FC236}">
                <a16:creationId xmlns:a16="http://schemas.microsoft.com/office/drawing/2014/main" xmlns="" id="{8FDABF4F-074A-10E3-3CC8-EDF3DF7693B4}"/>
              </a:ext>
            </a:extLst>
          </p:cNvPr>
          <p:cNvSpPr/>
          <p:nvPr/>
        </p:nvSpPr>
        <p:spPr>
          <a:xfrm>
            <a:off x="3414453" y="5326675"/>
            <a:ext cx="1827948" cy="999953"/>
          </a:xfrm>
          <a:prstGeom prst="rect">
            <a:avLst/>
          </a:prstGeom>
          <a:no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dirty="0"/>
          </a:p>
        </p:txBody>
      </p:sp>
      <p:cxnSp>
        <p:nvCxnSpPr>
          <p:cNvPr id="61" name="Connettore 2 60">
            <a:extLst>
              <a:ext uri="{FF2B5EF4-FFF2-40B4-BE49-F238E27FC236}">
                <a16:creationId xmlns:a16="http://schemas.microsoft.com/office/drawing/2014/main" xmlns="" id="{5915AF2F-29E0-A7F4-710A-566459ADD4D3}"/>
              </a:ext>
            </a:extLst>
          </p:cNvPr>
          <p:cNvCxnSpPr>
            <a:cxnSpLocks/>
            <a:stCxn id="13" idx="3"/>
          </p:cNvCxnSpPr>
          <p:nvPr/>
        </p:nvCxnSpPr>
        <p:spPr>
          <a:xfrm>
            <a:off x="7792279" y="1591355"/>
            <a:ext cx="412492" cy="0"/>
          </a:xfrm>
          <a:prstGeom prst="straightConnector1">
            <a:avLst/>
          </a:prstGeom>
          <a:ln w="2540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65" name="Rettangolo con angoli arrotondati 64">
            <a:extLst>
              <a:ext uri="{FF2B5EF4-FFF2-40B4-BE49-F238E27FC236}">
                <a16:creationId xmlns:a16="http://schemas.microsoft.com/office/drawing/2014/main" xmlns="" id="{559866EC-CB12-5A36-DCAB-0CAF5E2EE305}"/>
              </a:ext>
            </a:extLst>
          </p:cNvPr>
          <p:cNvSpPr/>
          <p:nvPr/>
        </p:nvSpPr>
        <p:spPr>
          <a:xfrm>
            <a:off x="968082" y="5538918"/>
            <a:ext cx="2250896" cy="778922"/>
          </a:xfrm>
          <a:prstGeom prst="roundRect">
            <a:avLst/>
          </a:prstGeom>
          <a:noFill/>
          <a:ln w="19050">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66" name="Rettangolo con angoli arrotondati 65">
            <a:extLst>
              <a:ext uri="{FF2B5EF4-FFF2-40B4-BE49-F238E27FC236}">
                <a16:creationId xmlns:a16="http://schemas.microsoft.com/office/drawing/2014/main" xmlns="" id="{C50B23BB-D0A5-3EB2-BA5B-F27F93D6C4FF}"/>
              </a:ext>
            </a:extLst>
          </p:cNvPr>
          <p:cNvSpPr/>
          <p:nvPr/>
        </p:nvSpPr>
        <p:spPr>
          <a:xfrm>
            <a:off x="939879" y="4336704"/>
            <a:ext cx="2299801" cy="778922"/>
          </a:xfrm>
          <a:prstGeom prst="roundRect">
            <a:avLst/>
          </a:prstGeom>
          <a:noFill/>
          <a:ln w="19050">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dirty="0"/>
          </a:p>
        </p:txBody>
      </p:sp>
      <p:cxnSp>
        <p:nvCxnSpPr>
          <p:cNvPr id="67" name="Connettore 2 66">
            <a:extLst>
              <a:ext uri="{FF2B5EF4-FFF2-40B4-BE49-F238E27FC236}">
                <a16:creationId xmlns:a16="http://schemas.microsoft.com/office/drawing/2014/main" xmlns="" id="{F8AEDA99-BC69-96A4-F012-C1F13B84D0C4}"/>
              </a:ext>
            </a:extLst>
          </p:cNvPr>
          <p:cNvCxnSpPr>
            <a:cxnSpLocks/>
          </p:cNvCxnSpPr>
          <p:nvPr/>
        </p:nvCxnSpPr>
        <p:spPr>
          <a:xfrm>
            <a:off x="3248321" y="4726080"/>
            <a:ext cx="129587" cy="0"/>
          </a:xfrm>
          <a:prstGeom prst="straightConnector1">
            <a:avLst/>
          </a:prstGeom>
          <a:ln w="2540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70" name="Connettore 2 69">
            <a:extLst>
              <a:ext uri="{FF2B5EF4-FFF2-40B4-BE49-F238E27FC236}">
                <a16:creationId xmlns:a16="http://schemas.microsoft.com/office/drawing/2014/main" xmlns="" id="{25F9202C-83AF-6533-4693-E79E1788616D}"/>
              </a:ext>
            </a:extLst>
          </p:cNvPr>
          <p:cNvCxnSpPr>
            <a:cxnSpLocks/>
            <a:stCxn id="65" idx="3"/>
          </p:cNvCxnSpPr>
          <p:nvPr/>
        </p:nvCxnSpPr>
        <p:spPr>
          <a:xfrm>
            <a:off x="3218978" y="5928379"/>
            <a:ext cx="194258" cy="0"/>
          </a:xfrm>
          <a:prstGeom prst="straightConnector1">
            <a:avLst/>
          </a:prstGeom>
          <a:ln w="2540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74" name="Rettangolo con angoli arrotondati 73">
            <a:extLst>
              <a:ext uri="{FF2B5EF4-FFF2-40B4-BE49-F238E27FC236}">
                <a16:creationId xmlns:a16="http://schemas.microsoft.com/office/drawing/2014/main" xmlns="" id="{CDE05245-A3E3-CC46-5D13-E27EDD090112}"/>
              </a:ext>
            </a:extLst>
          </p:cNvPr>
          <p:cNvSpPr/>
          <p:nvPr/>
        </p:nvSpPr>
        <p:spPr>
          <a:xfrm>
            <a:off x="2567205" y="3384137"/>
            <a:ext cx="2689705" cy="600164"/>
          </a:xfrm>
          <a:prstGeom prst="roundRect">
            <a:avLst/>
          </a:prstGeom>
          <a:noFill/>
          <a:ln w="19050">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dirty="0"/>
          </a:p>
        </p:txBody>
      </p:sp>
      <p:cxnSp>
        <p:nvCxnSpPr>
          <p:cNvPr id="75" name="Connettore 2 74">
            <a:extLst>
              <a:ext uri="{FF2B5EF4-FFF2-40B4-BE49-F238E27FC236}">
                <a16:creationId xmlns:a16="http://schemas.microsoft.com/office/drawing/2014/main" xmlns="" id="{09536AA1-75E4-263A-A402-AA3AD7DC56A1}"/>
              </a:ext>
            </a:extLst>
          </p:cNvPr>
          <p:cNvCxnSpPr>
            <a:cxnSpLocks/>
            <a:stCxn id="38" idx="3"/>
            <a:endCxn id="74" idx="1"/>
          </p:cNvCxnSpPr>
          <p:nvPr/>
        </p:nvCxnSpPr>
        <p:spPr>
          <a:xfrm>
            <a:off x="2369352" y="3678497"/>
            <a:ext cx="197853" cy="5722"/>
          </a:xfrm>
          <a:prstGeom prst="straightConnector1">
            <a:avLst/>
          </a:prstGeom>
          <a:ln w="2540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84" name="Rettangolo con angoli arrotondati 83">
            <a:extLst>
              <a:ext uri="{FF2B5EF4-FFF2-40B4-BE49-F238E27FC236}">
                <a16:creationId xmlns:a16="http://schemas.microsoft.com/office/drawing/2014/main" xmlns="" id="{80272616-DDD1-8EC6-5013-E1BF3064F7CF}"/>
              </a:ext>
            </a:extLst>
          </p:cNvPr>
          <p:cNvSpPr/>
          <p:nvPr/>
        </p:nvSpPr>
        <p:spPr>
          <a:xfrm>
            <a:off x="7550146" y="3067446"/>
            <a:ext cx="3925887" cy="1224570"/>
          </a:xfrm>
          <a:prstGeom prst="roundRect">
            <a:avLst/>
          </a:prstGeom>
          <a:noFill/>
          <a:ln w="19050">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dirty="0"/>
          </a:p>
        </p:txBody>
      </p:sp>
      <p:cxnSp>
        <p:nvCxnSpPr>
          <p:cNvPr id="85" name="Connettore 2 84">
            <a:extLst>
              <a:ext uri="{FF2B5EF4-FFF2-40B4-BE49-F238E27FC236}">
                <a16:creationId xmlns:a16="http://schemas.microsoft.com/office/drawing/2014/main" xmlns="" id="{670F668A-A590-6FAE-1B97-94887C47EAE7}"/>
              </a:ext>
            </a:extLst>
          </p:cNvPr>
          <p:cNvCxnSpPr>
            <a:cxnSpLocks/>
            <a:stCxn id="53" idx="3"/>
            <a:endCxn id="84" idx="1"/>
          </p:cNvCxnSpPr>
          <p:nvPr/>
        </p:nvCxnSpPr>
        <p:spPr>
          <a:xfrm>
            <a:off x="7328696" y="3675444"/>
            <a:ext cx="221450" cy="4287"/>
          </a:xfrm>
          <a:prstGeom prst="straightConnector1">
            <a:avLst/>
          </a:prstGeom>
          <a:ln w="2540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93" name="CasellaDiTesto 92">
            <a:extLst>
              <a:ext uri="{FF2B5EF4-FFF2-40B4-BE49-F238E27FC236}">
                <a16:creationId xmlns:a16="http://schemas.microsoft.com/office/drawing/2014/main" xmlns="" id="{DD41008B-7BDF-6CBB-E4B4-AA720F5C0767}"/>
              </a:ext>
            </a:extLst>
          </p:cNvPr>
          <p:cNvSpPr txBox="1"/>
          <p:nvPr/>
        </p:nvSpPr>
        <p:spPr>
          <a:xfrm>
            <a:off x="5953539" y="5172267"/>
            <a:ext cx="1918252" cy="769441"/>
          </a:xfrm>
          <a:prstGeom prst="rect">
            <a:avLst/>
          </a:prstGeom>
          <a:noFill/>
        </p:spPr>
        <p:txBody>
          <a:bodyPr wrap="square">
            <a:spAutoFit/>
          </a:bodyPr>
          <a:lstStyle/>
          <a:p>
            <a:r>
              <a:rPr lang="it-IT" sz="1100" dirty="0">
                <a:latin typeface="Arial" panose="020B0604020202020204" pitchFamily="34" charset="0"/>
                <a:cs typeface="Arial" panose="020B0604020202020204" pitchFamily="34" charset="0"/>
              </a:rPr>
              <a:t>relazione tra MTTR e MTBF con collegamento all’affidabilità e alla manutenibilità </a:t>
            </a:r>
          </a:p>
        </p:txBody>
      </p:sp>
      <p:sp>
        <p:nvSpPr>
          <p:cNvPr id="94" name="Rettangolo con angoli arrotondati 93">
            <a:extLst>
              <a:ext uri="{FF2B5EF4-FFF2-40B4-BE49-F238E27FC236}">
                <a16:creationId xmlns:a16="http://schemas.microsoft.com/office/drawing/2014/main" xmlns="" id="{53FE7791-EC16-3DC2-7239-5017411653CB}"/>
              </a:ext>
            </a:extLst>
          </p:cNvPr>
          <p:cNvSpPr/>
          <p:nvPr/>
        </p:nvSpPr>
        <p:spPr>
          <a:xfrm>
            <a:off x="6096011" y="4434055"/>
            <a:ext cx="1232685" cy="288000"/>
          </a:xfrm>
          <a:prstGeom prst="roundRect">
            <a:avLst/>
          </a:prstGeom>
          <a:solidFill>
            <a:schemeClr val="accent1">
              <a:lumMod val="20000"/>
              <a:lumOff val="80000"/>
            </a:schemeClr>
          </a:solidFill>
          <a:ln w="19050">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it-IT" sz="1100" b="1" dirty="0">
                <a:solidFill>
                  <a:srgbClr val="0070C0"/>
                </a:solidFill>
                <a:latin typeface="Arial" panose="020B0604020202020204" pitchFamily="34" charset="0"/>
                <a:cs typeface="Arial" panose="020B0604020202020204" pitchFamily="34" charset="0"/>
              </a:rPr>
              <a:t>Manutenibilità</a:t>
            </a:r>
            <a:endParaRPr lang="it-IT" sz="1100" b="1" dirty="0">
              <a:solidFill>
                <a:srgbClr val="0070C0"/>
              </a:solidFill>
              <a:latin typeface="Arial" panose="020B0604020202020204" pitchFamily="34" charset="0"/>
              <a:ea typeface="Cambria" panose="02040503050406030204" pitchFamily="18" charset="0"/>
              <a:cs typeface="Arial" panose="020B0604020202020204" pitchFamily="34" charset="0"/>
            </a:endParaRPr>
          </a:p>
        </p:txBody>
      </p:sp>
      <p:sp>
        <p:nvSpPr>
          <p:cNvPr id="96" name="CasellaDiTesto 95">
            <a:extLst>
              <a:ext uri="{FF2B5EF4-FFF2-40B4-BE49-F238E27FC236}">
                <a16:creationId xmlns:a16="http://schemas.microsoft.com/office/drawing/2014/main" xmlns="" id="{2040350E-518E-970A-9A82-4DDE2F1384CA}"/>
              </a:ext>
            </a:extLst>
          </p:cNvPr>
          <p:cNvSpPr txBox="1"/>
          <p:nvPr/>
        </p:nvSpPr>
        <p:spPr>
          <a:xfrm>
            <a:off x="7550145" y="4434055"/>
            <a:ext cx="4266434" cy="261610"/>
          </a:xfrm>
          <a:prstGeom prst="rect">
            <a:avLst/>
          </a:prstGeom>
          <a:noFill/>
        </p:spPr>
        <p:txBody>
          <a:bodyPr wrap="square">
            <a:spAutoFit/>
          </a:bodyPr>
          <a:lstStyle/>
          <a:p>
            <a:r>
              <a:rPr lang="it-IT" sz="1100" dirty="0">
                <a:latin typeface="Arial" panose="020B0604020202020204" pitchFamily="34" charset="0"/>
                <a:cs typeface="Arial" panose="020B0604020202020204" pitchFamily="34" charset="0"/>
              </a:rPr>
              <a:t>dipende dalle condizioni in cui la macchina si trova a operare</a:t>
            </a:r>
          </a:p>
        </p:txBody>
      </p:sp>
      <p:pic>
        <p:nvPicPr>
          <p:cNvPr id="98" name="Immagine 97">
            <a:extLst>
              <a:ext uri="{FF2B5EF4-FFF2-40B4-BE49-F238E27FC236}">
                <a16:creationId xmlns:a16="http://schemas.microsoft.com/office/drawing/2014/main" xmlns="" id="{8D9266D8-F498-2972-67D8-481F420E619C}"/>
              </a:ext>
            </a:extLst>
          </p:cNvPr>
          <p:cNvPicPr>
            <a:picLocks noChangeAspect="1"/>
          </p:cNvPicPr>
          <p:nvPr/>
        </p:nvPicPr>
        <p:blipFill>
          <a:blip r:embed="rId8"/>
          <a:stretch>
            <a:fillRect/>
          </a:stretch>
        </p:blipFill>
        <p:spPr>
          <a:xfrm>
            <a:off x="8373514" y="4802972"/>
            <a:ext cx="2172003" cy="1786187"/>
          </a:xfrm>
          <a:prstGeom prst="rect">
            <a:avLst/>
          </a:prstGeom>
        </p:spPr>
      </p:pic>
      <p:sp>
        <p:nvSpPr>
          <p:cNvPr id="99" name="Rettangolo con angoli arrotondati 98">
            <a:extLst>
              <a:ext uri="{FF2B5EF4-FFF2-40B4-BE49-F238E27FC236}">
                <a16:creationId xmlns:a16="http://schemas.microsoft.com/office/drawing/2014/main" xmlns="" id="{9DF78A0D-8969-372F-7152-2197FA7AD184}"/>
              </a:ext>
            </a:extLst>
          </p:cNvPr>
          <p:cNvSpPr/>
          <p:nvPr/>
        </p:nvSpPr>
        <p:spPr>
          <a:xfrm>
            <a:off x="7550146" y="4436245"/>
            <a:ext cx="3925887" cy="288000"/>
          </a:xfrm>
          <a:prstGeom prst="roundRect">
            <a:avLst/>
          </a:prstGeom>
          <a:noFill/>
          <a:ln w="19050">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101" name="Rettangolo con angoli arrotondati 100">
            <a:extLst>
              <a:ext uri="{FF2B5EF4-FFF2-40B4-BE49-F238E27FC236}">
                <a16:creationId xmlns:a16="http://schemas.microsoft.com/office/drawing/2014/main" xmlns="" id="{4E595D1F-A408-C744-4154-EC5EA774F08F}"/>
              </a:ext>
            </a:extLst>
          </p:cNvPr>
          <p:cNvSpPr/>
          <p:nvPr/>
        </p:nvSpPr>
        <p:spPr>
          <a:xfrm>
            <a:off x="5976036" y="5083694"/>
            <a:ext cx="1895755" cy="991379"/>
          </a:xfrm>
          <a:prstGeom prst="roundRect">
            <a:avLst/>
          </a:prstGeom>
          <a:noFill/>
          <a:ln w="19050">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103" name="Rettangolo 102">
            <a:extLst>
              <a:ext uri="{FF2B5EF4-FFF2-40B4-BE49-F238E27FC236}">
                <a16:creationId xmlns:a16="http://schemas.microsoft.com/office/drawing/2014/main" xmlns="" id="{76757ACF-9D8D-EFCB-BD72-D6B79E699090}"/>
              </a:ext>
            </a:extLst>
          </p:cNvPr>
          <p:cNvSpPr/>
          <p:nvPr/>
        </p:nvSpPr>
        <p:spPr>
          <a:xfrm>
            <a:off x="8071627" y="4808861"/>
            <a:ext cx="2632703" cy="1780297"/>
          </a:xfrm>
          <a:prstGeom prst="rect">
            <a:avLst/>
          </a:prstGeom>
          <a:no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dirty="0"/>
          </a:p>
        </p:txBody>
      </p:sp>
      <p:cxnSp>
        <p:nvCxnSpPr>
          <p:cNvPr id="104" name="Connettore 2 103">
            <a:extLst>
              <a:ext uri="{FF2B5EF4-FFF2-40B4-BE49-F238E27FC236}">
                <a16:creationId xmlns:a16="http://schemas.microsoft.com/office/drawing/2014/main" xmlns="" id="{6F795638-AC0D-0F4B-B7DE-DCAFC1C1A214}"/>
              </a:ext>
            </a:extLst>
          </p:cNvPr>
          <p:cNvCxnSpPr>
            <a:cxnSpLocks/>
            <a:stCxn id="94" idx="3"/>
            <a:endCxn id="99" idx="1"/>
          </p:cNvCxnSpPr>
          <p:nvPr/>
        </p:nvCxnSpPr>
        <p:spPr>
          <a:xfrm>
            <a:off x="7328696" y="4578055"/>
            <a:ext cx="221450" cy="2190"/>
          </a:xfrm>
          <a:prstGeom prst="straightConnector1">
            <a:avLst/>
          </a:prstGeom>
          <a:ln w="2540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108" name="Connettore 2 107">
            <a:extLst>
              <a:ext uri="{FF2B5EF4-FFF2-40B4-BE49-F238E27FC236}">
                <a16:creationId xmlns:a16="http://schemas.microsoft.com/office/drawing/2014/main" xmlns="" id="{F905F553-0112-1594-7C2A-76DF3BCD5DFE}"/>
              </a:ext>
            </a:extLst>
          </p:cNvPr>
          <p:cNvCxnSpPr>
            <a:cxnSpLocks/>
            <a:stCxn id="94" idx="2"/>
          </p:cNvCxnSpPr>
          <p:nvPr/>
        </p:nvCxnSpPr>
        <p:spPr>
          <a:xfrm flipH="1">
            <a:off x="6712353" y="4722055"/>
            <a:ext cx="1" cy="367244"/>
          </a:xfrm>
          <a:prstGeom prst="straightConnector1">
            <a:avLst/>
          </a:prstGeom>
          <a:ln w="2540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111" name="Connettore 2 110">
            <a:extLst>
              <a:ext uri="{FF2B5EF4-FFF2-40B4-BE49-F238E27FC236}">
                <a16:creationId xmlns:a16="http://schemas.microsoft.com/office/drawing/2014/main" xmlns="" id="{CDF51346-9EFD-67F7-E2D0-89F21249480C}"/>
              </a:ext>
            </a:extLst>
          </p:cNvPr>
          <p:cNvCxnSpPr>
            <a:cxnSpLocks/>
            <a:stCxn id="101" idx="3"/>
          </p:cNvCxnSpPr>
          <p:nvPr/>
        </p:nvCxnSpPr>
        <p:spPr>
          <a:xfrm flipV="1">
            <a:off x="7871791" y="5568342"/>
            <a:ext cx="199836" cy="11042"/>
          </a:xfrm>
          <a:prstGeom prst="straightConnector1">
            <a:avLst/>
          </a:prstGeom>
          <a:ln w="2540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117" name="Connettore 2 116">
            <a:extLst>
              <a:ext uri="{FF2B5EF4-FFF2-40B4-BE49-F238E27FC236}">
                <a16:creationId xmlns:a16="http://schemas.microsoft.com/office/drawing/2014/main" xmlns="" id="{BA86FD40-FD2C-A614-FC80-DE8897E31C88}"/>
              </a:ext>
            </a:extLst>
          </p:cNvPr>
          <p:cNvCxnSpPr>
            <a:cxnSpLocks/>
            <a:endCxn id="49" idx="1"/>
          </p:cNvCxnSpPr>
          <p:nvPr/>
        </p:nvCxnSpPr>
        <p:spPr>
          <a:xfrm>
            <a:off x="709034" y="4129115"/>
            <a:ext cx="263044" cy="0"/>
          </a:xfrm>
          <a:prstGeom prst="straightConnector1">
            <a:avLst/>
          </a:prstGeom>
          <a:ln w="2540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118" name="Connettore diritto 117">
            <a:extLst>
              <a:ext uri="{FF2B5EF4-FFF2-40B4-BE49-F238E27FC236}">
                <a16:creationId xmlns:a16="http://schemas.microsoft.com/office/drawing/2014/main" xmlns="" id="{DAE9798B-7B45-C7F3-2996-44425BFABB9A}"/>
              </a:ext>
            </a:extLst>
          </p:cNvPr>
          <p:cNvCxnSpPr>
            <a:cxnSpLocks/>
          </p:cNvCxnSpPr>
          <p:nvPr/>
        </p:nvCxnSpPr>
        <p:spPr>
          <a:xfrm flipH="1" flipV="1">
            <a:off x="702152" y="3819444"/>
            <a:ext cx="17297" cy="1507231"/>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19" name="Connettore 2 118">
            <a:extLst>
              <a:ext uri="{FF2B5EF4-FFF2-40B4-BE49-F238E27FC236}">
                <a16:creationId xmlns:a16="http://schemas.microsoft.com/office/drawing/2014/main" xmlns="" id="{B79F03AF-434A-9D87-C5AC-87298B32BD81}"/>
              </a:ext>
            </a:extLst>
          </p:cNvPr>
          <p:cNvCxnSpPr>
            <a:cxnSpLocks/>
            <a:endCxn id="52" idx="1"/>
          </p:cNvCxnSpPr>
          <p:nvPr/>
        </p:nvCxnSpPr>
        <p:spPr>
          <a:xfrm>
            <a:off x="719449" y="5334326"/>
            <a:ext cx="252629" cy="0"/>
          </a:xfrm>
          <a:prstGeom prst="straightConnector1">
            <a:avLst/>
          </a:prstGeom>
          <a:ln w="25400">
            <a:solidFill>
              <a:srgbClr val="0070C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73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con angoli arrotondati 5">
            <a:extLst>
              <a:ext uri="{FF2B5EF4-FFF2-40B4-BE49-F238E27FC236}">
                <a16:creationId xmlns:a16="http://schemas.microsoft.com/office/drawing/2014/main" xmlns="" id="{E41EC574-2EB3-40A7-AA5A-E279775A6454}"/>
              </a:ext>
            </a:extLst>
          </p:cNvPr>
          <p:cNvSpPr/>
          <p:nvPr/>
        </p:nvSpPr>
        <p:spPr>
          <a:xfrm>
            <a:off x="729206" y="715042"/>
            <a:ext cx="1636121" cy="288000"/>
          </a:xfrm>
          <a:prstGeom prst="roundRect">
            <a:avLst/>
          </a:prstGeom>
          <a:solidFill>
            <a:schemeClr val="accent1">
              <a:lumMod val="20000"/>
              <a:lumOff val="80000"/>
            </a:schemeClr>
          </a:solidFill>
          <a:ln w="19050">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it-IT" sz="1100" b="1" kern="0" dirty="0">
                <a:solidFill>
                  <a:srgbClr val="0070C0"/>
                </a:solidFill>
                <a:effectLst/>
                <a:latin typeface="Arial" panose="020B0604020202020204" pitchFamily="34" charset="0"/>
                <a:ea typeface="Times New Roman" panose="02020603050405020304" pitchFamily="18" charset="0"/>
                <a:cs typeface="Arial" panose="020B0604020202020204" pitchFamily="34" charset="0"/>
              </a:rPr>
              <a:t>Diagramma di Gantt</a:t>
            </a:r>
            <a:endParaRPr lang="it-IT" sz="1100" b="1" dirty="0">
              <a:solidFill>
                <a:srgbClr val="0070C0"/>
              </a:solidFill>
              <a:latin typeface="Arial" panose="020B0604020202020204" pitchFamily="34" charset="0"/>
              <a:ea typeface="Cambria" panose="02040503050406030204" pitchFamily="18" charset="0"/>
              <a:cs typeface="Arial" panose="020B0604020202020204" pitchFamily="34" charset="0"/>
            </a:endParaRPr>
          </a:p>
        </p:txBody>
      </p:sp>
      <p:sp>
        <p:nvSpPr>
          <p:cNvPr id="7" name="Rettangolo con angoli arrotondati 6">
            <a:extLst>
              <a:ext uri="{FF2B5EF4-FFF2-40B4-BE49-F238E27FC236}">
                <a16:creationId xmlns:a16="http://schemas.microsoft.com/office/drawing/2014/main" xmlns="" id="{272244BD-3241-EB01-4BB4-E7AE54F04BAD}"/>
              </a:ext>
            </a:extLst>
          </p:cNvPr>
          <p:cNvSpPr/>
          <p:nvPr/>
        </p:nvSpPr>
        <p:spPr>
          <a:xfrm>
            <a:off x="2562759" y="643042"/>
            <a:ext cx="5219580" cy="432000"/>
          </a:xfrm>
          <a:prstGeom prst="roundRect">
            <a:avLst/>
          </a:prstGeom>
          <a:noFill/>
          <a:ln w="19050">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it-IT" sz="1100" kern="100" dirty="0">
                <a:solidFill>
                  <a:srgbClr val="211D1E"/>
                </a:solidFill>
                <a:effectLst/>
                <a:latin typeface="Arial" panose="020B0604020202020204" pitchFamily="34" charset="0"/>
                <a:ea typeface="Calibri" panose="020F0502020204030204" pitchFamily="34" charset="0"/>
                <a:cs typeface="Arial" panose="020B0604020202020204" pitchFamily="34" charset="0"/>
              </a:rPr>
              <a:t>strumento grafico che rappresenta la programmazione temporale di un progetto composto da più fasi. Viene utilizzato per programmare le attività aziendali</a:t>
            </a:r>
            <a:endParaRPr lang="it-IT" sz="1100" kern="100" dirty="0">
              <a:effectLst/>
              <a:latin typeface="Arial" panose="020B0604020202020204" pitchFamily="34" charset="0"/>
              <a:ea typeface="Calibri" panose="020F0502020204030204" pitchFamily="34" charset="0"/>
              <a:cs typeface="Arial" panose="020B0604020202020204" pitchFamily="34" charset="0"/>
            </a:endParaRPr>
          </a:p>
        </p:txBody>
      </p:sp>
      <p:pic>
        <p:nvPicPr>
          <p:cNvPr id="9" name="Immagine 8">
            <a:extLst>
              <a:ext uri="{FF2B5EF4-FFF2-40B4-BE49-F238E27FC236}">
                <a16:creationId xmlns:a16="http://schemas.microsoft.com/office/drawing/2014/main" xmlns="" id="{033D1DD7-EA32-F686-EEB2-DAA0C01BC09A}"/>
              </a:ext>
            </a:extLst>
          </p:cNvPr>
          <p:cNvPicPr>
            <a:picLocks noChangeAspect="1"/>
          </p:cNvPicPr>
          <p:nvPr/>
        </p:nvPicPr>
        <p:blipFill>
          <a:blip r:embed="rId2"/>
          <a:stretch>
            <a:fillRect/>
          </a:stretch>
        </p:blipFill>
        <p:spPr>
          <a:xfrm>
            <a:off x="8178553" y="485905"/>
            <a:ext cx="3566604" cy="1697069"/>
          </a:xfrm>
          <a:prstGeom prst="rect">
            <a:avLst/>
          </a:prstGeom>
        </p:spPr>
      </p:pic>
      <p:cxnSp>
        <p:nvCxnSpPr>
          <p:cNvPr id="11" name="Connettore 2 10">
            <a:extLst>
              <a:ext uri="{FF2B5EF4-FFF2-40B4-BE49-F238E27FC236}">
                <a16:creationId xmlns:a16="http://schemas.microsoft.com/office/drawing/2014/main" xmlns="" id="{B7316914-65B0-04BF-A3C7-D0E9FC4E6A53}"/>
              </a:ext>
            </a:extLst>
          </p:cNvPr>
          <p:cNvCxnSpPr>
            <a:cxnSpLocks/>
            <a:stCxn id="6" idx="3"/>
            <a:endCxn id="7" idx="1"/>
          </p:cNvCxnSpPr>
          <p:nvPr/>
        </p:nvCxnSpPr>
        <p:spPr>
          <a:xfrm>
            <a:off x="2365327" y="859042"/>
            <a:ext cx="197432" cy="0"/>
          </a:xfrm>
          <a:prstGeom prst="straightConnector1">
            <a:avLst/>
          </a:prstGeom>
          <a:ln w="2540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15" name="Rettangolo 14">
            <a:extLst>
              <a:ext uri="{FF2B5EF4-FFF2-40B4-BE49-F238E27FC236}">
                <a16:creationId xmlns:a16="http://schemas.microsoft.com/office/drawing/2014/main" xmlns="" id="{BBEA70F0-C80D-DC0A-F687-C68EDF57918C}"/>
              </a:ext>
            </a:extLst>
          </p:cNvPr>
          <p:cNvSpPr/>
          <p:nvPr/>
        </p:nvSpPr>
        <p:spPr>
          <a:xfrm>
            <a:off x="8099328" y="402677"/>
            <a:ext cx="3745999" cy="1780297"/>
          </a:xfrm>
          <a:prstGeom prst="rect">
            <a:avLst/>
          </a:prstGeom>
          <a:no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dirty="0"/>
          </a:p>
        </p:txBody>
      </p:sp>
      <p:cxnSp>
        <p:nvCxnSpPr>
          <p:cNvPr id="16" name="Connettore 2 15">
            <a:extLst>
              <a:ext uri="{FF2B5EF4-FFF2-40B4-BE49-F238E27FC236}">
                <a16:creationId xmlns:a16="http://schemas.microsoft.com/office/drawing/2014/main" xmlns="" id="{8B757011-B6D3-D148-4A47-C00C81D037DE}"/>
              </a:ext>
            </a:extLst>
          </p:cNvPr>
          <p:cNvCxnSpPr>
            <a:cxnSpLocks/>
            <a:stCxn id="7" idx="3"/>
          </p:cNvCxnSpPr>
          <p:nvPr/>
        </p:nvCxnSpPr>
        <p:spPr>
          <a:xfrm>
            <a:off x="7782339" y="859042"/>
            <a:ext cx="313806" cy="0"/>
          </a:xfrm>
          <a:prstGeom prst="straightConnector1">
            <a:avLst/>
          </a:prstGeom>
          <a:ln w="2540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19" name="Rettangolo con angoli arrotondati 18">
            <a:extLst>
              <a:ext uri="{FF2B5EF4-FFF2-40B4-BE49-F238E27FC236}">
                <a16:creationId xmlns:a16="http://schemas.microsoft.com/office/drawing/2014/main" xmlns="" id="{BC3E59DD-864C-10AF-E6B9-C7421386A7B6}"/>
              </a:ext>
            </a:extLst>
          </p:cNvPr>
          <p:cNvSpPr/>
          <p:nvPr/>
        </p:nvSpPr>
        <p:spPr>
          <a:xfrm>
            <a:off x="734216" y="1423200"/>
            <a:ext cx="1729827" cy="288000"/>
          </a:xfrm>
          <a:prstGeom prst="roundRect">
            <a:avLst/>
          </a:prstGeom>
          <a:solidFill>
            <a:schemeClr val="accent1">
              <a:lumMod val="20000"/>
              <a:lumOff val="80000"/>
            </a:schemeClr>
          </a:solidFill>
          <a:ln w="19050">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it-IT" sz="1100" b="1" kern="0" dirty="0">
                <a:solidFill>
                  <a:srgbClr val="0070C0"/>
                </a:solidFill>
                <a:effectLst/>
                <a:latin typeface="Arial" panose="020B0604020202020204" pitchFamily="34" charset="0"/>
                <a:ea typeface="Times New Roman" panose="02020603050405020304" pitchFamily="18" charset="0"/>
                <a:cs typeface="Arial" panose="020B0604020202020204" pitchFamily="34" charset="0"/>
              </a:rPr>
              <a:t>Strategie manutentive</a:t>
            </a:r>
            <a:endParaRPr lang="it-IT" sz="1100" b="1" dirty="0">
              <a:solidFill>
                <a:srgbClr val="0070C0"/>
              </a:solidFill>
              <a:latin typeface="Arial" panose="020B0604020202020204" pitchFamily="34" charset="0"/>
              <a:ea typeface="Cambria" panose="02040503050406030204" pitchFamily="18" charset="0"/>
              <a:cs typeface="Arial" panose="020B0604020202020204" pitchFamily="34" charset="0"/>
            </a:endParaRPr>
          </a:p>
        </p:txBody>
      </p:sp>
      <p:sp>
        <p:nvSpPr>
          <p:cNvPr id="21" name="CasellaDiTesto 20">
            <a:extLst>
              <a:ext uri="{FF2B5EF4-FFF2-40B4-BE49-F238E27FC236}">
                <a16:creationId xmlns:a16="http://schemas.microsoft.com/office/drawing/2014/main" xmlns="" id="{BA03EF75-BCA3-4AE3-8888-905B0ECE21E8}"/>
              </a:ext>
            </a:extLst>
          </p:cNvPr>
          <p:cNvSpPr txBox="1"/>
          <p:nvPr/>
        </p:nvSpPr>
        <p:spPr>
          <a:xfrm>
            <a:off x="2690976" y="1171806"/>
            <a:ext cx="3868807" cy="769441"/>
          </a:xfrm>
          <a:prstGeom prst="rect">
            <a:avLst/>
          </a:prstGeom>
          <a:noFill/>
        </p:spPr>
        <p:txBody>
          <a:bodyPr wrap="square">
            <a:spAutoFit/>
          </a:bodyPr>
          <a:lstStyle/>
          <a:p>
            <a:pPr marL="88900" indent="-88900" algn="just">
              <a:buFont typeface="Arial" panose="020B0604020202020204" pitchFamily="34" charset="0"/>
              <a:buChar char="•"/>
            </a:pPr>
            <a:r>
              <a:rPr lang="it-IT" sz="1100" b="0" i="0" u="none" strike="noStrike" baseline="0" dirty="0">
                <a:solidFill>
                  <a:srgbClr val="211D1E"/>
                </a:solidFill>
                <a:latin typeface="Arial" panose="020B0604020202020204" pitchFamily="34" charset="0"/>
                <a:cs typeface="Arial" panose="020B0604020202020204" pitchFamily="34" charset="0"/>
              </a:rPr>
              <a:t>stima sull’entità dei costi della manutenzione continua; </a:t>
            </a:r>
          </a:p>
          <a:p>
            <a:pPr marL="88900" indent="-88900" algn="just">
              <a:buFont typeface="Arial" panose="020B0604020202020204" pitchFamily="34" charset="0"/>
              <a:buChar char="•"/>
            </a:pPr>
            <a:r>
              <a:rPr lang="it-IT" sz="1100" b="0" i="0" u="none" strike="noStrike" baseline="0" dirty="0">
                <a:solidFill>
                  <a:srgbClr val="211D1E"/>
                </a:solidFill>
                <a:latin typeface="Arial" panose="020B0604020202020204" pitchFamily="34" charset="0"/>
                <a:cs typeface="Arial" panose="020B0604020202020204" pitchFamily="34" charset="0"/>
              </a:rPr>
              <a:t>valutazione sull’importanza dei costi del fermo macchina; </a:t>
            </a:r>
          </a:p>
          <a:p>
            <a:pPr marL="88900" indent="-88900" algn="just">
              <a:buFont typeface="Arial" panose="020B0604020202020204" pitchFamily="34" charset="0"/>
              <a:buChar char="•"/>
            </a:pPr>
            <a:r>
              <a:rPr lang="it-IT" sz="1100" b="0" i="0" u="none" strike="noStrike" baseline="0" dirty="0">
                <a:solidFill>
                  <a:srgbClr val="211D1E"/>
                </a:solidFill>
                <a:latin typeface="Arial" panose="020B0604020202020204" pitchFamily="34" charset="0"/>
                <a:cs typeface="Arial" panose="020B0604020202020204" pitchFamily="34" charset="0"/>
              </a:rPr>
              <a:t>tipologia delle macchine oggetto di manutenzione; </a:t>
            </a:r>
          </a:p>
          <a:p>
            <a:pPr marL="88900" indent="-88900" algn="just">
              <a:buFont typeface="Arial" panose="020B0604020202020204" pitchFamily="34" charset="0"/>
              <a:buChar char="•"/>
            </a:pPr>
            <a:r>
              <a:rPr lang="it-IT" sz="1100" b="0" i="0" u="none" strike="noStrike" baseline="0" dirty="0">
                <a:solidFill>
                  <a:srgbClr val="211D1E"/>
                </a:solidFill>
                <a:latin typeface="Arial" panose="020B0604020202020204" pitchFamily="34" charset="0"/>
                <a:cs typeface="Arial" panose="020B0604020202020204" pitchFamily="34" charset="0"/>
              </a:rPr>
              <a:t>tipo di produzione dell’azienda</a:t>
            </a:r>
            <a:endParaRPr lang="it-IT" sz="1100" dirty="0">
              <a:latin typeface="Arial" panose="020B0604020202020204" pitchFamily="34" charset="0"/>
              <a:cs typeface="Arial" panose="020B0604020202020204" pitchFamily="34" charset="0"/>
            </a:endParaRPr>
          </a:p>
        </p:txBody>
      </p:sp>
      <p:sp>
        <p:nvSpPr>
          <p:cNvPr id="22" name="Rettangolo con angoli arrotondati 21">
            <a:extLst>
              <a:ext uri="{FF2B5EF4-FFF2-40B4-BE49-F238E27FC236}">
                <a16:creationId xmlns:a16="http://schemas.microsoft.com/office/drawing/2014/main" xmlns="" id="{899BE2DD-2238-CBDF-7789-0BED675537EA}"/>
              </a:ext>
            </a:extLst>
          </p:cNvPr>
          <p:cNvSpPr/>
          <p:nvPr/>
        </p:nvSpPr>
        <p:spPr>
          <a:xfrm>
            <a:off x="2649772" y="1181258"/>
            <a:ext cx="3868807" cy="769439"/>
          </a:xfrm>
          <a:prstGeom prst="roundRect">
            <a:avLst/>
          </a:prstGeom>
          <a:noFill/>
          <a:ln w="19050">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it-IT" sz="1100" kern="100" dirty="0">
              <a:effectLst/>
              <a:latin typeface="Arial" panose="020B0604020202020204" pitchFamily="34" charset="0"/>
              <a:ea typeface="Calibri" panose="020F0502020204030204" pitchFamily="34" charset="0"/>
              <a:cs typeface="Arial" panose="020B0604020202020204" pitchFamily="34" charset="0"/>
            </a:endParaRPr>
          </a:p>
        </p:txBody>
      </p:sp>
      <p:sp>
        <p:nvSpPr>
          <p:cNvPr id="24" name="CasellaDiTesto 23">
            <a:extLst>
              <a:ext uri="{FF2B5EF4-FFF2-40B4-BE49-F238E27FC236}">
                <a16:creationId xmlns:a16="http://schemas.microsoft.com/office/drawing/2014/main" xmlns="" id="{DFEE8D66-15F6-4663-D2B3-B6B3F60C6E44}"/>
              </a:ext>
            </a:extLst>
          </p:cNvPr>
          <p:cNvSpPr txBox="1"/>
          <p:nvPr/>
        </p:nvSpPr>
        <p:spPr>
          <a:xfrm>
            <a:off x="2283476" y="2123044"/>
            <a:ext cx="4647410" cy="261610"/>
          </a:xfrm>
          <a:prstGeom prst="rect">
            <a:avLst/>
          </a:prstGeom>
          <a:noFill/>
        </p:spPr>
        <p:txBody>
          <a:bodyPr wrap="square">
            <a:spAutoFit/>
          </a:bodyPr>
          <a:lstStyle/>
          <a:p>
            <a:r>
              <a:rPr lang="it-IT" sz="1100" dirty="0">
                <a:solidFill>
                  <a:srgbClr val="211D1E"/>
                </a:solidFill>
                <a:latin typeface="Arial" panose="020B0604020202020204" pitchFamily="34" charset="0"/>
                <a:cs typeface="Arial" panose="020B0604020202020204" pitchFamily="34" charset="0"/>
              </a:rPr>
              <a:t>si interviene</a:t>
            </a:r>
            <a:r>
              <a:rPr lang="it-IT" sz="1100" b="0" i="0" u="none" strike="noStrike" baseline="0" dirty="0">
                <a:solidFill>
                  <a:srgbClr val="211D1E"/>
                </a:solidFill>
                <a:latin typeface="Arial" panose="020B0604020202020204" pitchFamily="34" charset="0"/>
                <a:cs typeface="Arial" panose="020B0604020202020204" pitchFamily="34" charset="0"/>
              </a:rPr>
              <a:t> in caso di malfunzionamento o di arresto del macchinario</a:t>
            </a:r>
            <a:endParaRPr lang="it-IT" sz="1100" dirty="0">
              <a:latin typeface="Arial" panose="020B0604020202020204" pitchFamily="34" charset="0"/>
              <a:cs typeface="Arial" panose="020B0604020202020204" pitchFamily="34" charset="0"/>
            </a:endParaRPr>
          </a:p>
        </p:txBody>
      </p:sp>
      <p:sp>
        <p:nvSpPr>
          <p:cNvPr id="25" name="Rettangolo con angoli arrotondati 24">
            <a:extLst>
              <a:ext uri="{FF2B5EF4-FFF2-40B4-BE49-F238E27FC236}">
                <a16:creationId xmlns:a16="http://schemas.microsoft.com/office/drawing/2014/main" xmlns="" id="{53A693F1-DA01-DE78-1977-A65F4871312A}"/>
              </a:ext>
            </a:extLst>
          </p:cNvPr>
          <p:cNvSpPr/>
          <p:nvPr/>
        </p:nvSpPr>
        <p:spPr>
          <a:xfrm>
            <a:off x="1096092" y="2119022"/>
            <a:ext cx="947194" cy="288000"/>
          </a:xfrm>
          <a:prstGeom prst="roundRect">
            <a:avLst/>
          </a:prstGeom>
          <a:noFill/>
          <a:ln w="19050">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it-IT" sz="1100" b="1" kern="0" dirty="0">
                <a:solidFill>
                  <a:srgbClr val="0070C0"/>
                </a:solidFill>
                <a:effectLst/>
                <a:latin typeface="Arial" panose="020B0604020202020204" pitchFamily="34" charset="0"/>
                <a:ea typeface="Times New Roman" panose="02020603050405020304" pitchFamily="18" charset="0"/>
                <a:cs typeface="Arial" panose="020B0604020202020204" pitchFamily="34" charset="0"/>
              </a:rPr>
              <a:t>correttiva</a:t>
            </a:r>
            <a:endParaRPr lang="it-IT" sz="1100" b="1" dirty="0">
              <a:solidFill>
                <a:srgbClr val="0070C0"/>
              </a:solidFill>
              <a:latin typeface="Arial" panose="020B0604020202020204" pitchFamily="34" charset="0"/>
              <a:ea typeface="Cambria" panose="02040503050406030204" pitchFamily="18" charset="0"/>
              <a:cs typeface="Arial" panose="020B0604020202020204" pitchFamily="34" charset="0"/>
            </a:endParaRPr>
          </a:p>
        </p:txBody>
      </p:sp>
      <p:sp>
        <p:nvSpPr>
          <p:cNvPr id="26" name="Rettangolo con angoli arrotondati 25">
            <a:extLst>
              <a:ext uri="{FF2B5EF4-FFF2-40B4-BE49-F238E27FC236}">
                <a16:creationId xmlns:a16="http://schemas.microsoft.com/office/drawing/2014/main" xmlns="" id="{928888A0-B0C8-63EE-1BF9-018E784C45D8}"/>
              </a:ext>
            </a:extLst>
          </p:cNvPr>
          <p:cNvSpPr/>
          <p:nvPr/>
        </p:nvSpPr>
        <p:spPr>
          <a:xfrm>
            <a:off x="1096092" y="2807012"/>
            <a:ext cx="947193" cy="288000"/>
          </a:xfrm>
          <a:prstGeom prst="roundRect">
            <a:avLst/>
          </a:prstGeom>
          <a:noFill/>
          <a:ln w="19050">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it-IT" sz="1100" b="1" kern="0" dirty="0">
                <a:solidFill>
                  <a:srgbClr val="0070C0"/>
                </a:solidFill>
                <a:effectLst/>
                <a:latin typeface="Arial" panose="020B0604020202020204" pitchFamily="34" charset="0"/>
                <a:ea typeface="Times New Roman" panose="02020603050405020304" pitchFamily="18" charset="0"/>
                <a:cs typeface="Arial" panose="020B0604020202020204" pitchFamily="34" charset="0"/>
              </a:rPr>
              <a:t>preventiva</a:t>
            </a:r>
            <a:endParaRPr lang="it-IT" sz="1100" b="1" dirty="0">
              <a:solidFill>
                <a:srgbClr val="0070C0"/>
              </a:solidFill>
              <a:latin typeface="Arial" panose="020B0604020202020204" pitchFamily="34" charset="0"/>
              <a:ea typeface="Cambria" panose="02040503050406030204" pitchFamily="18" charset="0"/>
              <a:cs typeface="Arial" panose="020B0604020202020204" pitchFamily="34" charset="0"/>
            </a:endParaRPr>
          </a:p>
        </p:txBody>
      </p:sp>
      <p:sp>
        <p:nvSpPr>
          <p:cNvPr id="27" name="Rettangolo con angoli arrotondati 26">
            <a:extLst>
              <a:ext uri="{FF2B5EF4-FFF2-40B4-BE49-F238E27FC236}">
                <a16:creationId xmlns:a16="http://schemas.microsoft.com/office/drawing/2014/main" xmlns="" id="{B4B7D4E1-E905-5B8E-E36C-2F145631A4BE}"/>
              </a:ext>
            </a:extLst>
          </p:cNvPr>
          <p:cNvSpPr/>
          <p:nvPr/>
        </p:nvSpPr>
        <p:spPr>
          <a:xfrm>
            <a:off x="1096091" y="5632800"/>
            <a:ext cx="947193" cy="288000"/>
          </a:xfrm>
          <a:prstGeom prst="roundRect">
            <a:avLst/>
          </a:prstGeom>
          <a:noFill/>
          <a:ln w="19050">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it-IT" sz="1100" b="1" kern="0" dirty="0">
                <a:solidFill>
                  <a:srgbClr val="0070C0"/>
                </a:solidFill>
                <a:effectLst/>
                <a:latin typeface="Arial" panose="020B0604020202020204" pitchFamily="34" charset="0"/>
                <a:ea typeface="Times New Roman" panose="02020603050405020304" pitchFamily="18" charset="0"/>
                <a:cs typeface="Arial" panose="020B0604020202020204" pitchFamily="34" charset="0"/>
              </a:rPr>
              <a:t>predittiva</a:t>
            </a:r>
            <a:endParaRPr lang="it-IT" sz="1100" b="1" dirty="0">
              <a:solidFill>
                <a:srgbClr val="0070C0"/>
              </a:solidFill>
              <a:latin typeface="Arial" panose="020B0604020202020204" pitchFamily="34" charset="0"/>
              <a:ea typeface="Cambria" panose="02040503050406030204" pitchFamily="18" charset="0"/>
              <a:cs typeface="Arial" panose="020B0604020202020204" pitchFamily="34" charset="0"/>
            </a:endParaRPr>
          </a:p>
        </p:txBody>
      </p:sp>
      <p:sp>
        <p:nvSpPr>
          <p:cNvPr id="29" name="CasellaDiTesto 28">
            <a:extLst>
              <a:ext uri="{FF2B5EF4-FFF2-40B4-BE49-F238E27FC236}">
                <a16:creationId xmlns:a16="http://schemas.microsoft.com/office/drawing/2014/main" xmlns="" id="{64767C40-61CB-19DE-3CC3-3FCB7AD23B13}"/>
              </a:ext>
            </a:extLst>
          </p:cNvPr>
          <p:cNvSpPr txBox="1"/>
          <p:nvPr/>
        </p:nvSpPr>
        <p:spPr>
          <a:xfrm>
            <a:off x="2247611" y="2735010"/>
            <a:ext cx="4270968" cy="430887"/>
          </a:xfrm>
          <a:prstGeom prst="rect">
            <a:avLst/>
          </a:prstGeom>
          <a:noFill/>
        </p:spPr>
        <p:txBody>
          <a:bodyPr wrap="square">
            <a:spAutoFit/>
          </a:bodyPr>
          <a:lstStyle/>
          <a:p>
            <a:r>
              <a:rPr lang="it-IT" sz="1100" b="0" i="0" u="none" strike="noStrike" baseline="0" dirty="0">
                <a:solidFill>
                  <a:srgbClr val="211D1E"/>
                </a:solidFill>
                <a:latin typeface="Arial" panose="020B0604020202020204" pitchFamily="34" charset="0"/>
                <a:cs typeface="Arial" panose="020B0604020202020204" pitchFamily="34" charset="0"/>
              </a:rPr>
              <a:t>si programma nel tempo una serie di interventi finalizzati al miglior funzionamento della macchina </a:t>
            </a:r>
            <a:endParaRPr lang="it-IT" sz="1100" dirty="0">
              <a:latin typeface="Arial" panose="020B0604020202020204" pitchFamily="34" charset="0"/>
              <a:cs typeface="Arial" panose="020B0604020202020204" pitchFamily="34" charset="0"/>
            </a:endParaRPr>
          </a:p>
        </p:txBody>
      </p:sp>
      <p:sp>
        <p:nvSpPr>
          <p:cNvPr id="31" name="CasellaDiTesto 30">
            <a:extLst>
              <a:ext uri="{FF2B5EF4-FFF2-40B4-BE49-F238E27FC236}">
                <a16:creationId xmlns:a16="http://schemas.microsoft.com/office/drawing/2014/main" xmlns="" id="{758DBBC7-B4D7-6819-591D-8AB59776A0FB}"/>
              </a:ext>
            </a:extLst>
          </p:cNvPr>
          <p:cNvSpPr txBox="1"/>
          <p:nvPr/>
        </p:nvSpPr>
        <p:spPr>
          <a:xfrm>
            <a:off x="1293735" y="4079597"/>
            <a:ext cx="2360394" cy="938719"/>
          </a:xfrm>
          <a:prstGeom prst="rect">
            <a:avLst/>
          </a:prstGeom>
          <a:noFill/>
        </p:spPr>
        <p:txBody>
          <a:bodyPr wrap="square">
            <a:spAutoFit/>
          </a:bodyPr>
          <a:lstStyle/>
          <a:p>
            <a:r>
              <a:rPr lang="it-IT" sz="1100" kern="100" dirty="0">
                <a:effectLst/>
                <a:latin typeface="Arial" panose="020B0604020202020204" pitchFamily="34" charset="0"/>
                <a:ea typeface="Calibri" panose="020F0502020204030204" pitchFamily="34" charset="0"/>
                <a:cs typeface="Arial" panose="020B0604020202020204" pitchFamily="34" charset="0"/>
              </a:rPr>
              <a:t>si individua una successione </a:t>
            </a:r>
          </a:p>
          <a:p>
            <a:r>
              <a:rPr lang="it-IT" sz="1100" kern="100" dirty="0">
                <a:effectLst/>
                <a:latin typeface="Arial" panose="020B0604020202020204" pitchFamily="34" charset="0"/>
                <a:ea typeface="Calibri" panose="020F0502020204030204" pitchFamily="34" charset="0"/>
                <a:cs typeface="Arial" panose="020B0604020202020204" pitchFamily="34" charset="0"/>
              </a:rPr>
              <a:t>di verifiche sui componenti, per valutarne lo stato o la sostituzione quando sono ancora funzionanti senza attenderne il guasto </a:t>
            </a:r>
          </a:p>
        </p:txBody>
      </p:sp>
      <p:sp>
        <p:nvSpPr>
          <p:cNvPr id="33" name="CasellaDiTesto 32">
            <a:extLst>
              <a:ext uri="{FF2B5EF4-FFF2-40B4-BE49-F238E27FC236}">
                <a16:creationId xmlns:a16="http://schemas.microsoft.com/office/drawing/2014/main" xmlns="" id="{5C23DC8D-609C-C72E-35E4-AA6C25349FDB}"/>
              </a:ext>
            </a:extLst>
          </p:cNvPr>
          <p:cNvSpPr txBox="1"/>
          <p:nvPr/>
        </p:nvSpPr>
        <p:spPr>
          <a:xfrm>
            <a:off x="5105492" y="4079007"/>
            <a:ext cx="2485519" cy="769441"/>
          </a:xfrm>
          <a:prstGeom prst="rect">
            <a:avLst/>
          </a:prstGeom>
          <a:noFill/>
        </p:spPr>
        <p:txBody>
          <a:bodyPr wrap="square">
            <a:spAutoFit/>
          </a:bodyPr>
          <a:lstStyle/>
          <a:p>
            <a:r>
              <a:rPr lang="it-IT" sz="1100" b="0" i="0" u="none" strike="noStrike" baseline="0" dirty="0">
                <a:solidFill>
                  <a:srgbClr val="211D1E"/>
                </a:solidFill>
                <a:latin typeface="Arial" panose="020B0604020202020204" pitchFamily="34" charset="0"/>
                <a:cs typeface="Arial" panose="020B0604020202020204" pitchFamily="34" charset="0"/>
              </a:rPr>
              <a:t>quando durante un controllo</a:t>
            </a:r>
            <a:br>
              <a:rPr lang="it-IT" sz="1100" b="0" i="0" u="none" strike="noStrike" baseline="0" dirty="0">
                <a:solidFill>
                  <a:srgbClr val="211D1E"/>
                </a:solidFill>
                <a:latin typeface="Arial" panose="020B0604020202020204" pitchFamily="34" charset="0"/>
                <a:cs typeface="Arial" panose="020B0604020202020204" pitchFamily="34" charset="0"/>
              </a:rPr>
            </a:br>
            <a:r>
              <a:rPr lang="it-IT" sz="1100" b="0" i="0" u="none" strike="noStrike" baseline="0" dirty="0">
                <a:solidFill>
                  <a:srgbClr val="211D1E"/>
                </a:solidFill>
                <a:latin typeface="Arial" panose="020B0604020202020204" pitchFamily="34" charset="0"/>
                <a:cs typeface="Arial" panose="020B0604020202020204" pitchFamily="34" charset="0"/>
              </a:rPr>
              <a:t>si riscontra una condizione che porta a eseguire un atto di manutenzione opportuno </a:t>
            </a:r>
            <a:endParaRPr lang="it-IT" sz="1100" dirty="0">
              <a:latin typeface="Arial" panose="020B0604020202020204" pitchFamily="34" charset="0"/>
              <a:cs typeface="Arial" panose="020B0604020202020204" pitchFamily="34" charset="0"/>
            </a:endParaRPr>
          </a:p>
        </p:txBody>
      </p:sp>
      <p:sp>
        <p:nvSpPr>
          <p:cNvPr id="34" name="Rettangolo con angoli arrotondati 33">
            <a:extLst>
              <a:ext uri="{FF2B5EF4-FFF2-40B4-BE49-F238E27FC236}">
                <a16:creationId xmlns:a16="http://schemas.microsoft.com/office/drawing/2014/main" xmlns="" id="{C64F98C8-2AF1-FA73-8B13-B9FABD7C7F88}"/>
              </a:ext>
            </a:extLst>
          </p:cNvPr>
          <p:cNvSpPr/>
          <p:nvPr/>
        </p:nvSpPr>
        <p:spPr>
          <a:xfrm>
            <a:off x="1946202" y="3600000"/>
            <a:ext cx="1035682" cy="288000"/>
          </a:xfrm>
          <a:prstGeom prst="roundRect">
            <a:avLst/>
          </a:prstGeom>
          <a:noFill/>
          <a:ln w="19050">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1100" kern="100" dirty="0">
                <a:solidFill>
                  <a:srgbClr val="0070C0"/>
                </a:solidFill>
                <a:effectLst/>
                <a:latin typeface="Arial" panose="020B0604020202020204" pitchFamily="34" charset="0"/>
                <a:ea typeface="Calibri" panose="020F0502020204030204" pitchFamily="34" charset="0"/>
                <a:cs typeface="Arial" panose="020B0604020202020204" pitchFamily="34" charset="0"/>
              </a:rPr>
              <a:t>ciclica</a:t>
            </a:r>
            <a:endParaRPr lang="it-IT" sz="1100" b="1" dirty="0">
              <a:solidFill>
                <a:srgbClr val="0070C0"/>
              </a:solidFill>
              <a:latin typeface="Arial" panose="020B0604020202020204" pitchFamily="34" charset="0"/>
              <a:ea typeface="Cambria" panose="02040503050406030204" pitchFamily="18" charset="0"/>
              <a:cs typeface="Arial" panose="020B0604020202020204" pitchFamily="34" charset="0"/>
            </a:endParaRPr>
          </a:p>
        </p:txBody>
      </p:sp>
      <p:sp>
        <p:nvSpPr>
          <p:cNvPr id="35" name="Rettangolo con angoli arrotondati 34">
            <a:extLst>
              <a:ext uri="{FF2B5EF4-FFF2-40B4-BE49-F238E27FC236}">
                <a16:creationId xmlns:a16="http://schemas.microsoft.com/office/drawing/2014/main" xmlns="" id="{5DD55243-720E-48D3-A29E-7B5074600097}"/>
              </a:ext>
            </a:extLst>
          </p:cNvPr>
          <p:cNvSpPr/>
          <p:nvPr/>
        </p:nvSpPr>
        <p:spPr>
          <a:xfrm>
            <a:off x="5823323" y="3598651"/>
            <a:ext cx="1035683" cy="288000"/>
          </a:xfrm>
          <a:prstGeom prst="roundRect">
            <a:avLst/>
          </a:prstGeom>
          <a:noFill/>
          <a:ln w="19050">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1100" i="1" kern="100" dirty="0">
                <a:solidFill>
                  <a:srgbClr val="0070C0"/>
                </a:solidFill>
                <a:effectLst/>
                <a:latin typeface="Arial" panose="020B0604020202020204" pitchFamily="34" charset="0"/>
                <a:ea typeface="Calibri" panose="020F0502020204030204" pitchFamily="34" charset="0"/>
                <a:cs typeface="Arial" panose="020B0604020202020204" pitchFamily="34" charset="0"/>
              </a:rPr>
              <a:t>on condition</a:t>
            </a:r>
            <a:endParaRPr lang="it-IT" sz="1100" b="1" i="1" dirty="0">
              <a:solidFill>
                <a:srgbClr val="0070C0"/>
              </a:solidFill>
              <a:latin typeface="Arial" panose="020B0604020202020204" pitchFamily="34" charset="0"/>
              <a:ea typeface="Cambria" panose="02040503050406030204" pitchFamily="18" charset="0"/>
              <a:cs typeface="Arial" panose="020B0604020202020204" pitchFamily="34" charset="0"/>
            </a:endParaRPr>
          </a:p>
        </p:txBody>
      </p:sp>
      <p:sp>
        <p:nvSpPr>
          <p:cNvPr id="36" name="Rettangolo con angoli arrotondati 35">
            <a:extLst>
              <a:ext uri="{FF2B5EF4-FFF2-40B4-BE49-F238E27FC236}">
                <a16:creationId xmlns:a16="http://schemas.microsoft.com/office/drawing/2014/main" xmlns="" id="{6F6E20C9-351E-2C26-A4BB-2BAA3B35CC67}"/>
              </a:ext>
            </a:extLst>
          </p:cNvPr>
          <p:cNvSpPr/>
          <p:nvPr/>
        </p:nvSpPr>
        <p:spPr>
          <a:xfrm>
            <a:off x="2243410" y="2109849"/>
            <a:ext cx="4534283" cy="288000"/>
          </a:xfrm>
          <a:prstGeom prst="roundRect">
            <a:avLst/>
          </a:prstGeom>
          <a:noFill/>
          <a:ln w="19050">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it-IT" sz="1100" kern="100" dirty="0">
              <a:effectLst/>
              <a:latin typeface="Arial" panose="020B0604020202020204" pitchFamily="34" charset="0"/>
              <a:ea typeface="Calibri" panose="020F0502020204030204" pitchFamily="34" charset="0"/>
              <a:cs typeface="Arial" panose="020B0604020202020204" pitchFamily="34" charset="0"/>
            </a:endParaRPr>
          </a:p>
        </p:txBody>
      </p:sp>
      <p:sp>
        <p:nvSpPr>
          <p:cNvPr id="38" name="Rettangolo con angoli arrotondati 37">
            <a:extLst>
              <a:ext uri="{FF2B5EF4-FFF2-40B4-BE49-F238E27FC236}">
                <a16:creationId xmlns:a16="http://schemas.microsoft.com/office/drawing/2014/main" xmlns="" id="{99C0052F-68A7-2E48-0E0A-0E84DA97A7BC}"/>
              </a:ext>
            </a:extLst>
          </p:cNvPr>
          <p:cNvSpPr/>
          <p:nvPr/>
        </p:nvSpPr>
        <p:spPr>
          <a:xfrm>
            <a:off x="1283846" y="4071600"/>
            <a:ext cx="2360394" cy="938718"/>
          </a:xfrm>
          <a:prstGeom prst="roundRect">
            <a:avLst/>
          </a:prstGeom>
          <a:noFill/>
          <a:ln w="19050">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it-IT" sz="1100" kern="100" dirty="0">
              <a:effectLst/>
              <a:latin typeface="Arial" panose="020B0604020202020204" pitchFamily="34" charset="0"/>
              <a:ea typeface="Calibri" panose="020F0502020204030204" pitchFamily="34" charset="0"/>
              <a:cs typeface="Arial" panose="020B0604020202020204" pitchFamily="34" charset="0"/>
            </a:endParaRPr>
          </a:p>
        </p:txBody>
      </p:sp>
      <p:sp>
        <p:nvSpPr>
          <p:cNvPr id="39" name="Rettangolo con angoli arrotondati 38">
            <a:extLst>
              <a:ext uri="{FF2B5EF4-FFF2-40B4-BE49-F238E27FC236}">
                <a16:creationId xmlns:a16="http://schemas.microsoft.com/office/drawing/2014/main" xmlns="" id="{7ABECD91-D4B4-49BA-7219-AB685CA1F80A}"/>
              </a:ext>
            </a:extLst>
          </p:cNvPr>
          <p:cNvSpPr/>
          <p:nvPr/>
        </p:nvSpPr>
        <p:spPr>
          <a:xfrm>
            <a:off x="5098403" y="4073133"/>
            <a:ext cx="2485519" cy="757883"/>
          </a:xfrm>
          <a:prstGeom prst="roundRect">
            <a:avLst/>
          </a:prstGeom>
          <a:noFill/>
          <a:ln w="19050">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it-IT" sz="1100" kern="100" dirty="0">
              <a:effectLst/>
              <a:latin typeface="Arial" panose="020B0604020202020204" pitchFamily="34" charset="0"/>
              <a:ea typeface="Calibri" panose="020F0502020204030204" pitchFamily="34" charset="0"/>
              <a:cs typeface="Arial" panose="020B0604020202020204" pitchFamily="34" charset="0"/>
            </a:endParaRPr>
          </a:p>
        </p:txBody>
      </p:sp>
      <p:sp>
        <p:nvSpPr>
          <p:cNvPr id="40" name="Rettangolo con angoli arrotondati 39">
            <a:extLst>
              <a:ext uri="{FF2B5EF4-FFF2-40B4-BE49-F238E27FC236}">
                <a16:creationId xmlns:a16="http://schemas.microsoft.com/office/drawing/2014/main" xmlns="" id="{18884CE5-90FC-8392-5ADF-CCEF6532785F}"/>
              </a:ext>
            </a:extLst>
          </p:cNvPr>
          <p:cNvSpPr/>
          <p:nvPr/>
        </p:nvSpPr>
        <p:spPr>
          <a:xfrm>
            <a:off x="2243410" y="2735010"/>
            <a:ext cx="4542691" cy="470036"/>
          </a:xfrm>
          <a:prstGeom prst="roundRect">
            <a:avLst/>
          </a:prstGeom>
          <a:noFill/>
          <a:ln w="19050">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it-IT" sz="1100" kern="100" dirty="0">
              <a:effectLst/>
              <a:latin typeface="Arial" panose="020B0604020202020204" pitchFamily="34" charset="0"/>
              <a:ea typeface="Calibri" panose="020F0502020204030204" pitchFamily="34" charset="0"/>
              <a:cs typeface="Arial" panose="020B0604020202020204" pitchFamily="34" charset="0"/>
            </a:endParaRPr>
          </a:p>
        </p:txBody>
      </p:sp>
      <p:sp>
        <p:nvSpPr>
          <p:cNvPr id="42" name="CasellaDiTesto 41">
            <a:extLst>
              <a:ext uri="{FF2B5EF4-FFF2-40B4-BE49-F238E27FC236}">
                <a16:creationId xmlns:a16="http://schemas.microsoft.com/office/drawing/2014/main" xmlns="" id="{7A727006-CD6F-242E-307C-4A28B6A91BF8}"/>
              </a:ext>
            </a:extLst>
          </p:cNvPr>
          <p:cNvSpPr txBox="1"/>
          <p:nvPr/>
        </p:nvSpPr>
        <p:spPr>
          <a:xfrm>
            <a:off x="2262454" y="5393141"/>
            <a:ext cx="3738188" cy="769441"/>
          </a:xfrm>
          <a:prstGeom prst="rect">
            <a:avLst/>
          </a:prstGeom>
          <a:noFill/>
        </p:spPr>
        <p:txBody>
          <a:bodyPr wrap="square">
            <a:spAutoFit/>
          </a:bodyPr>
          <a:lstStyle/>
          <a:p>
            <a:r>
              <a:rPr lang="it-IT" sz="1100" kern="100" dirty="0">
                <a:solidFill>
                  <a:srgbClr val="211D1E"/>
                </a:solidFill>
                <a:effectLst/>
                <a:latin typeface="Arial" panose="020B0604020202020204" pitchFamily="34" charset="0"/>
                <a:ea typeface="Calibri" panose="020F0502020204030204" pitchFamily="34" charset="0"/>
                <a:cs typeface="Arial" panose="020B0604020202020204" pitchFamily="34" charset="0"/>
              </a:rPr>
              <a:t>previsione del verificarsi di un guasto o di un’anomalia mediante il monitoraggio di alcuni parametri della macchina per elaborarli mediante modelli matematici, </a:t>
            </a:r>
          </a:p>
          <a:p>
            <a:r>
              <a:rPr lang="it-IT" sz="1100" kern="100" dirty="0">
                <a:solidFill>
                  <a:srgbClr val="211D1E"/>
                </a:solidFill>
                <a:effectLst/>
                <a:latin typeface="Arial" panose="020B0604020202020204" pitchFamily="34" charset="0"/>
                <a:ea typeface="Calibri" panose="020F0502020204030204" pitchFamily="34" charset="0"/>
                <a:cs typeface="Arial" panose="020B0604020202020204" pitchFamily="34" charset="0"/>
              </a:rPr>
              <a:t>in modo da riconoscere un sintomo di possibile guasto</a:t>
            </a:r>
            <a:endParaRPr lang="it-IT" sz="1100" kern="100" dirty="0">
              <a:effectLst/>
              <a:latin typeface="Arial" panose="020B0604020202020204" pitchFamily="34" charset="0"/>
              <a:ea typeface="Calibri" panose="020F0502020204030204" pitchFamily="34" charset="0"/>
              <a:cs typeface="Arial" panose="020B0604020202020204" pitchFamily="34" charset="0"/>
            </a:endParaRPr>
          </a:p>
        </p:txBody>
      </p:sp>
      <p:sp>
        <p:nvSpPr>
          <p:cNvPr id="43" name="Rettangolo con angoli arrotondati 42">
            <a:extLst>
              <a:ext uri="{FF2B5EF4-FFF2-40B4-BE49-F238E27FC236}">
                <a16:creationId xmlns:a16="http://schemas.microsoft.com/office/drawing/2014/main" xmlns="" id="{165F061D-AB43-3346-86CE-9B37559A1701}"/>
              </a:ext>
            </a:extLst>
          </p:cNvPr>
          <p:cNvSpPr/>
          <p:nvPr/>
        </p:nvSpPr>
        <p:spPr>
          <a:xfrm>
            <a:off x="2250240" y="5367102"/>
            <a:ext cx="3801543" cy="820758"/>
          </a:xfrm>
          <a:prstGeom prst="roundRect">
            <a:avLst/>
          </a:prstGeom>
          <a:noFill/>
          <a:ln w="19050">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it-IT" sz="1100" kern="100" dirty="0">
              <a:effectLst/>
              <a:latin typeface="Arial" panose="020B0604020202020204" pitchFamily="34" charset="0"/>
              <a:ea typeface="Calibri" panose="020F0502020204030204" pitchFamily="34" charset="0"/>
              <a:cs typeface="Arial" panose="020B0604020202020204" pitchFamily="34" charset="0"/>
            </a:endParaRPr>
          </a:p>
        </p:txBody>
      </p:sp>
      <p:pic>
        <p:nvPicPr>
          <p:cNvPr id="45" name="Immagine 44">
            <a:extLst>
              <a:ext uri="{FF2B5EF4-FFF2-40B4-BE49-F238E27FC236}">
                <a16:creationId xmlns:a16="http://schemas.microsoft.com/office/drawing/2014/main" xmlns="" id="{A4C87DCF-F52E-3120-D0EE-661EDA03CBE9}"/>
              </a:ext>
            </a:extLst>
          </p:cNvPr>
          <p:cNvPicPr>
            <a:picLocks noChangeAspect="1"/>
          </p:cNvPicPr>
          <p:nvPr/>
        </p:nvPicPr>
        <p:blipFill>
          <a:blip r:embed="rId3"/>
          <a:stretch>
            <a:fillRect/>
          </a:stretch>
        </p:blipFill>
        <p:spPr>
          <a:xfrm>
            <a:off x="7939242" y="2766176"/>
            <a:ext cx="3854819" cy="3842445"/>
          </a:xfrm>
          <a:prstGeom prst="rect">
            <a:avLst/>
          </a:prstGeom>
        </p:spPr>
      </p:pic>
      <p:cxnSp>
        <p:nvCxnSpPr>
          <p:cNvPr id="46" name="Connettore 2 45">
            <a:extLst>
              <a:ext uri="{FF2B5EF4-FFF2-40B4-BE49-F238E27FC236}">
                <a16:creationId xmlns:a16="http://schemas.microsoft.com/office/drawing/2014/main" xmlns="" id="{16EB2AFD-6E22-8795-EA2B-A350531FCD21}"/>
              </a:ext>
            </a:extLst>
          </p:cNvPr>
          <p:cNvCxnSpPr>
            <a:cxnSpLocks/>
            <a:stCxn id="19" idx="3"/>
            <a:endCxn id="22" idx="1"/>
          </p:cNvCxnSpPr>
          <p:nvPr/>
        </p:nvCxnSpPr>
        <p:spPr>
          <a:xfrm flipV="1">
            <a:off x="2464043" y="1565978"/>
            <a:ext cx="185729" cy="1222"/>
          </a:xfrm>
          <a:prstGeom prst="straightConnector1">
            <a:avLst/>
          </a:prstGeom>
          <a:ln w="2540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49" name="Rettangolo con angoli arrotondati 48">
            <a:extLst>
              <a:ext uri="{FF2B5EF4-FFF2-40B4-BE49-F238E27FC236}">
                <a16:creationId xmlns:a16="http://schemas.microsoft.com/office/drawing/2014/main" xmlns="" id="{999C06AF-3054-BEE7-4437-18BF591C482F}"/>
              </a:ext>
            </a:extLst>
          </p:cNvPr>
          <p:cNvSpPr/>
          <p:nvPr/>
        </p:nvSpPr>
        <p:spPr>
          <a:xfrm>
            <a:off x="8602426" y="2407022"/>
            <a:ext cx="2528449" cy="288000"/>
          </a:xfrm>
          <a:prstGeom prst="roundRect">
            <a:avLst/>
          </a:prstGeom>
          <a:noFill/>
          <a:ln w="19050">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it-IT" sz="1100" b="1" kern="0" dirty="0">
                <a:solidFill>
                  <a:srgbClr val="0070C0"/>
                </a:solidFill>
                <a:effectLst/>
                <a:latin typeface="Arial" panose="020B0604020202020204" pitchFamily="34" charset="0"/>
                <a:ea typeface="Times New Roman" panose="02020603050405020304" pitchFamily="18" charset="0"/>
                <a:cs typeface="Arial" panose="020B0604020202020204" pitchFamily="34" charset="0"/>
              </a:rPr>
              <a:t>scelta della strategia manutentiva</a:t>
            </a:r>
            <a:endParaRPr lang="it-IT" sz="1100" b="1" dirty="0">
              <a:solidFill>
                <a:srgbClr val="0070C0"/>
              </a:solidFill>
              <a:latin typeface="Arial" panose="020B0604020202020204" pitchFamily="34" charset="0"/>
              <a:ea typeface="Cambria" panose="02040503050406030204" pitchFamily="18" charset="0"/>
              <a:cs typeface="Arial" panose="020B0604020202020204" pitchFamily="34" charset="0"/>
            </a:endParaRPr>
          </a:p>
        </p:txBody>
      </p:sp>
      <p:cxnSp>
        <p:nvCxnSpPr>
          <p:cNvPr id="50" name="Connettore 2 49">
            <a:extLst>
              <a:ext uri="{FF2B5EF4-FFF2-40B4-BE49-F238E27FC236}">
                <a16:creationId xmlns:a16="http://schemas.microsoft.com/office/drawing/2014/main" xmlns="" id="{A4F44C31-EBA1-F269-D664-85F81B5ABF36}"/>
              </a:ext>
            </a:extLst>
          </p:cNvPr>
          <p:cNvCxnSpPr>
            <a:cxnSpLocks/>
            <a:stCxn id="40" idx="2"/>
          </p:cNvCxnSpPr>
          <p:nvPr/>
        </p:nvCxnSpPr>
        <p:spPr>
          <a:xfrm flipH="1">
            <a:off x="4511431" y="3205046"/>
            <a:ext cx="3325" cy="197299"/>
          </a:xfrm>
          <a:prstGeom prst="straightConnector1">
            <a:avLst/>
          </a:prstGeom>
          <a:ln w="2540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53" name="Connettore diritto 52">
            <a:extLst>
              <a:ext uri="{FF2B5EF4-FFF2-40B4-BE49-F238E27FC236}">
                <a16:creationId xmlns:a16="http://schemas.microsoft.com/office/drawing/2014/main" xmlns="" id="{BF0FAE73-B2BC-A03C-3190-DA222C1A4DA5}"/>
              </a:ext>
            </a:extLst>
          </p:cNvPr>
          <p:cNvCxnSpPr>
            <a:cxnSpLocks/>
          </p:cNvCxnSpPr>
          <p:nvPr/>
        </p:nvCxnSpPr>
        <p:spPr>
          <a:xfrm>
            <a:off x="2464043" y="3409646"/>
            <a:ext cx="3877121" cy="0"/>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0" name="Connettore 2 59">
            <a:extLst>
              <a:ext uri="{FF2B5EF4-FFF2-40B4-BE49-F238E27FC236}">
                <a16:creationId xmlns:a16="http://schemas.microsoft.com/office/drawing/2014/main" xmlns="" id="{BC4D07F4-CB35-D526-F552-F75DBC521019}"/>
              </a:ext>
            </a:extLst>
          </p:cNvPr>
          <p:cNvCxnSpPr>
            <a:cxnSpLocks/>
            <a:endCxn id="35" idx="0"/>
          </p:cNvCxnSpPr>
          <p:nvPr/>
        </p:nvCxnSpPr>
        <p:spPr>
          <a:xfrm>
            <a:off x="6341163" y="3401123"/>
            <a:ext cx="2" cy="197528"/>
          </a:xfrm>
          <a:prstGeom prst="straightConnector1">
            <a:avLst/>
          </a:prstGeom>
          <a:ln w="2540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63" name="Connettore 2 62">
            <a:extLst>
              <a:ext uri="{FF2B5EF4-FFF2-40B4-BE49-F238E27FC236}">
                <a16:creationId xmlns:a16="http://schemas.microsoft.com/office/drawing/2014/main" xmlns="" id="{0801E96E-1DA3-2A45-23F9-57A3FE082AD2}"/>
              </a:ext>
            </a:extLst>
          </p:cNvPr>
          <p:cNvCxnSpPr>
            <a:cxnSpLocks/>
            <a:endCxn id="34" idx="0"/>
          </p:cNvCxnSpPr>
          <p:nvPr/>
        </p:nvCxnSpPr>
        <p:spPr>
          <a:xfrm>
            <a:off x="2464043" y="3401123"/>
            <a:ext cx="0" cy="198877"/>
          </a:xfrm>
          <a:prstGeom prst="straightConnector1">
            <a:avLst/>
          </a:prstGeom>
          <a:ln w="2540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69" name="Connettore 2 68">
            <a:extLst>
              <a:ext uri="{FF2B5EF4-FFF2-40B4-BE49-F238E27FC236}">
                <a16:creationId xmlns:a16="http://schemas.microsoft.com/office/drawing/2014/main" xmlns="" id="{1C712950-986D-B2A4-F8B7-966B9D25C3E2}"/>
              </a:ext>
            </a:extLst>
          </p:cNvPr>
          <p:cNvCxnSpPr>
            <a:cxnSpLocks/>
            <a:stCxn id="35" idx="2"/>
          </p:cNvCxnSpPr>
          <p:nvPr/>
        </p:nvCxnSpPr>
        <p:spPr>
          <a:xfrm>
            <a:off x="6341165" y="3886651"/>
            <a:ext cx="0" cy="177090"/>
          </a:xfrm>
          <a:prstGeom prst="straightConnector1">
            <a:avLst/>
          </a:prstGeom>
          <a:ln w="2540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72" name="Connettore 2 71">
            <a:extLst>
              <a:ext uri="{FF2B5EF4-FFF2-40B4-BE49-F238E27FC236}">
                <a16:creationId xmlns:a16="http://schemas.microsoft.com/office/drawing/2014/main" xmlns="" id="{5E287131-8BAF-9BE4-3C73-EC7EE9169605}"/>
              </a:ext>
            </a:extLst>
          </p:cNvPr>
          <p:cNvCxnSpPr>
            <a:cxnSpLocks/>
            <a:stCxn id="34" idx="2"/>
            <a:endCxn id="38" idx="0"/>
          </p:cNvCxnSpPr>
          <p:nvPr/>
        </p:nvCxnSpPr>
        <p:spPr>
          <a:xfrm>
            <a:off x="2464043" y="3888000"/>
            <a:ext cx="0" cy="183600"/>
          </a:xfrm>
          <a:prstGeom prst="straightConnector1">
            <a:avLst/>
          </a:prstGeom>
          <a:ln w="2540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80" name="Connettore 2 79">
            <a:extLst>
              <a:ext uri="{FF2B5EF4-FFF2-40B4-BE49-F238E27FC236}">
                <a16:creationId xmlns:a16="http://schemas.microsoft.com/office/drawing/2014/main" xmlns="" id="{2C38CDF9-3834-3011-A7EA-904ED374EEC1}"/>
              </a:ext>
            </a:extLst>
          </p:cNvPr>
          <p:cNvCxnSpPr>
            <a:cxnSpLocks/>
            <a:stCxn id="27" idx="3"/>
            <a:endCxn id="43" idx="1"/>
          </p:cNvCxnSpPr>
          <p:nvPr/>
        </p:nvCxnSpPr>
        <p:spPr>
          <a:xfrm>
            <a:off x="2043284" y="5776800"/>
            <a:ext cx="206956" cy="681"/>
          </a:xfrm>
          <a:prstGeom prst="straightConnector1">
            <a:avLst/>
          </a:prstGeom>
          <a:ln w="2540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85" name="Rettangolo 84">
            <a:extLst>
              <a:ext uri="{FF2B5EF4-FFF2-40B4-BE49-F238E27FC236}">
                <a16:creationId xmlns:a16="http://schemas.microsoft.com/office/drawing/2014/main" xmlns="" id="{DAF327B5-B597-D417-BA02-E76564D8F67F}"/>
              </a:ext>
            </a:extLst>
          </p:cNvPr>
          <p:cNvSpPr/>
          <p:nvPr/>
        </p:nvSpPr>
        <p:spPr>
          <a:xfrm>
            <a:off x="7828768" y="2735010"/>
            <a:ext cx="4016555" cy="3916517"/>
          </a:xfrm>
          <a:prstGeom prst="rect">
            <a:avLst/>
          </a:prstGeom>
          <a:no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dirty="0"/>
          </a:p>
        </p:txBody>
      </p:sp>
      <p:cxnSp>
        <p:nvCxnSpPr>
          <p:cNvPr id="86" name="Connettore diritto 85">
            <a:extLst>
              <a:ext uri="{FF2B5EF4-FFF2-40B4-BE49-F238E27FC236}">
                <a16:creationId xmlns:a16="http://schemas.microsoft.com/office/drawing/2014/main" xmlns="" id="{A30BB52B-C938-9170-8246-1E79AE54AAFB}"/>
              </a:ext>
            </a:extLst>
          </p:cNvPr>
          <p:cNvCxnSpPr>
            <a:cxnSpLocks/>
          </p:cNvCxnSpPr>
          <p:nvPr/>
        </p:nvCxnSpPr>
        <p:spPr>
          <a:xfrm>
            <a:off x="874643" y="1711200"/>
            <a:ext cx="0" cy="4065600"/>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9" name="Connettore 2 88">
            <a:extLst>
              <a:ext uri="{FF2B5EF4-FFF2-40B4-BE49-F238E27FC236}">
                <a16:creationId xmlns:a16="http://schemas.microsoft.com/office/drawing/2014/main" xmlns="" id="{03168263-554E-2A8B-F146-CA85999597FC}"/>
              </a:ext>
            </a:extLst>
          </p:cNvPr>
          <p:cNvCxnSpPr>
            <a:cxnSpLocks/>
            <a:endCxn id="25" idx="1"/>
          </p:cNvCxnSpPr>
          <p:nvPr/>
        </p:nvCxnSpPr>
        <p:spPr>
          <a:xfrm>
            <a:off x="874643" y="2263022"/>
            <a:ext cx="221449" cy="0"/>
          </a:xfrm>
          <a:prstGeom prst="straightConnector1">
            <a:avLst/>
          </a:prstGeom>
          <a:ln w="2540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93" name="Connettore 2 92">
            <a:extLst>
              <a:ext uri="{FF2B5EF4-FFF2-40B4-BE49-F238E27FC236}">
                <a16:creationId xmlns:a16="http://schemas.microsoft.com/office/drawing/2014/main" xmlns="" id="{8AAAC078-E361-838A-EF43-8AAFCFB825B5}"/>
              </a:ext>
            </a:extLst>
          </p:cNvPr>
          <p:cNvCxnSpPr>
            <a:cxnSpLocks/>
            <a:endCxn id="26" idx="1"/>
          </p:cNvCxnSpPr>
          <p:nvPr/>
        </p:nvCxnSpPr>
        <p:spPr>
          <a:xfrm>
            <a:off x="874642" y="2951012"/>
            <a:ext cx="221450" cy="0"/>
          </a:xfrm>
          <a:prstGeom prst="straightConnector1">
            <a:avLst/>
          </a:prstGeom>
          <a:ln w="2540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96" name="Connettore 2 95">
            <a:extLst>
              <a:ext uri="{FF2B5EF4-FFF2-40B4-BE49-F238E27FC236}">
                <a16:creationId xmlns:a16="http://schemas.microsoft.com/office/drawing/2014/main" xmlns="" id="{3FB5902F-E73A-C94A-2487-621440EF93C0}"/>
              </a:ext>
            </a:extLst>
          </p:cNvPr>
          <p:cNvCxnSpPr>
            <a:cxnSpLocks/>
            <a:endCxn id="27" idx="1"/>
          </p:cNvCxnSpPr>
          <p:nvPr/>
        </p:nvCxnSpPr>
        <p:spPr>
          <a:xfrm>
            <a:off x="881606" y="5776800"/>
            <a:ext cx="214485" cy="0"/>
          </a:xfrm>
          <a:prstGeom prst="straightConnector1">
            <a:avLst/>
          </a:prstGeom>
          <a:ln w="2540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99" name="Connettore 2 98">
            <a:extLst>
              <a:ext uri="{FF2B5EF4-FFF2-40B4-BE49-F238E27FC236}">
                <a16:creationId xmlns:a16="http://schemas.microsoft.com/office/drawing/2014/main" xmlns="" id="{B1C62C1A-2934-3B86-5782-4A88D58B292C}"/>
              </a:ext>
            </a:extLst>
          </p:cNvPr>
          <p:cNvCxnSpPr>
            <a:cxnSpLocks/>
            <a:stCxn id="25" idx="3"/>
            <a:endCxn id="36" idx="1"/>
          </p:cNvCxnSpPr>
          <p:nvPr/>
        </p:nvCxnSpPr>
        <p:spPr>
          <a:xfrm flipV="1">
            <a:off x="2043286" y="2253849"/>
            <a:ext cx="200124" cy="9173"/>
          </a:xfrm>
          <a:prstGeom prst="straightConnector1">
            <a:avLst/>
          </a:prstGeom>
          <a:ln w="2540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102" name="Connettore 2 101">
            <a:extLst>
              <a:ext uri="{FF2B5EF4-FFF2-40B4-BE49-F238E27FC236}">
                <a16:creationId xmlns:a16="http://schemas.microsoft.com/office/drawing/2014/main" xmlns="" id="{9F0F5177-52BA-D296-26F9-F07B2F68B777}"/>
              </a:ext>
            </a:extLst>
          </p:cNvPr>
          <p:cNvCxnSpPr>
            <a:cxnSpLocks/>
            <a:stCxn id="26" idx="3"/>
            <a:endCxn id="29" idx="1"/>
          </p:cNvCxnSpPr>
          <p:nvPr/>
        </p:nvCxnSpPr>
        <p:spPr>
          <a:xfrm flipV="1">
            <a:off x="2043285" y="2950454"/>
            <a:ext cx="204326" cy="558"/>
          </a:xfrm>
          <a:prstGeom prst="straightConnector1">
            <a:avLst/>
          </a:prstGeom>
          <a:ln w="25400">
            <a:solidFill>
              <a:srgbClr val="0070C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93321049"/>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6783</TotalTime>
  <Words>537</Words>
  <Application>Microsoft Macintosh PowerPoint</Application>
  <PresentationFormat>Personalizzato</PresentationFormat>
  <Paragraphs>81</Paragraphs>
  <Slides>3</Slides>
  <Notes>1</Notes>
  <HiddenSlides>0</HiddenSlides>
  <MMClips>0</MMClips>
  <ScaleCrop>false</ScaleCrop>
  <HeadingPairs>
    <vt:vector size="6" baseType="variant">
      <vt:variant>
        <vt:lpstr>Tema</vt:lpstr>
      </vt:variant>
      <vt:variant>
        <vt:i4>1</vt:i4>
      </vt:variant>
      <vt:variant>
        <vt:lpstr>Server OLE incorporati</vt:lpstr>
      </vt:variant>
      <vt:variant>
        <vt:i4>1</vt:i4>
      </vt:variant>
      <vt:variant>
        <vt:lpstr>Titoli diapositive</vt:lpstr>
      </vt:variant>
      <vt:variant>
        <vt:i4>3</vt:i4>
      </vt:variant>
    </vt:vector>
  </HeadingPairs>
  <TitlesOfParts>
    <vt:vector size="5" baseType="lpstr">
      <vt:lpstr>Tema di Office</vt:lpstr>
      <vt:lpstr>Equation</vt:lpstr>
      <vt:lpstr>Presentazione di PowerPoint</vt:lpstr>
      <vt:lpstr>Presentazione di PowerPoint</vt:lpstr>
      <vt:lpstr>Presentazione di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Utente</dc:creator>
  <cp:lastModifiedBy>Spiraglio3</cp:lastModifiedBy>
  <cp:revision>312</cp:revision>
  <dcterms:created xsi:type="dcterms:W3CDTF">2018-02-23T18:35:34Z</dcterms:created>
  <dcterms:modified xsi:type="dcterms:W3CDTF">2024-05-23T08:15:45Z</dcterms:modified>
</cp:coreProperties>
</file>