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9951" autoAdjust="0"/>
    <p:restoredTop sz="99760" autoAdjust="0"/>
  </p:normalViewPr>
  <p:slideViewPr>
    <p:cSldViewPr snapToGrid="0">
      <p:cViewPr varScale="1">
        <p:scale>
          <a:sx n="150" d="100"/>
          <a:sy n="150" d="100"/>
        </p:scale>
        <p:origin x="-14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>
            <a:extLst>
              <a:ext uri="{FF2B5EF4-FFF2-40B4-BE49-F238E27FC236}">
                <a16:creationId xmlns="" xmlns:a16="http://schemas.microsoft.com/office/drawing/2014/main" id="{498C0FF4-F462-BBCF-88DC-9F0F4B5E5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772" y="3472508"/>
            <a:ext cx="3466196" cy="2235139"/>
          </a:xfrm>
          <a:prstGeom prst="rect">
            <a:avLst/>
          </a:prstGeom>
        </p:spPr>
      </p:pic>
      <p:sp>
        <p:nvSpPr>
          <p:cNvPr id="5" name="Rettangolo arrotondato 4"/>
          <p:cNvSpPr/>
          <p:nvPr/>
        </p:nvSpPr>
        <p:spPr>
          <a:xfrm>
            <a:off x="323344" y="549842"/>
            <a:ext cx="2330203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Macchine utensili CNC</a:t>
            </a:r>
          </a:p>
        </p:txBody>
      </p:sp>
      <p:sp>
        <p:nvSpPr>
          <p:cNvPr id="31" name="Casella di testo 89">
            <a:extLst>
              <a:ext uri="{FF2B5EF4-FFF2-40B4-BE49-F238E27FC236}">
                <a16:creationId xmlns="" xmlns:a16="http://schemas.microsoft.com/office/drawing/2014/main" id="{5D4CDE87-A1DD-41D4-972B-DA83C0744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217" y="9739003"/>
            <a:ext cx="498475" cy="2222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</a:t>
            </a:r>
            <a:r>
              <a:rPr kumimoji="0" lang="it-IT" altLang="it-IT" sz="1100" b="0" i="1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Mf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="" xmlns:a16="http://schemas.microsoft.com/office/drawing/2014/main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="" xmlns:a16="http://schemas.microsoft.com/office/drawing/2014/main" id="{A47E5237-9488-F8AC-F7F2-5281E913383B}"/>
              </a:ext>
            </a:extLst>
          </p:cNvPr>
          <p:cNvSpPr/>
          <p:nvPr/>
        </p:nvSpPr>
        <p:spPr>
          <a:xfrm>
            <a:off x="2829370" y="477804"/>
            <a:ext cx="7948042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it-IT" sz="1100" b="0" i="0" u="none" strike="noStrike" baseline="0" dirty="0">
                <a:solidFill>
                  <a:srgbClr val="75A6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struttura meccanica</a:t>
            </a: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simile a quella delle MU tradizionali; </a:t>
            </a:r>
          </a:p>
          <a:p>
            <a:pPr algn="just"/>
            <a:r>
              <a:rPr lang="it-IT" sz="1100" b="0" i="0" u="none" strike="noStrike" baseline="0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it-IT" sz="1100" b="0" i="0" u="none" strike="noStrike" baseline="0" dirty="0">
                <a:solidFill>
                  <a:srgbClr val="75A6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di controllo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elettronico, controlla tutti i movimenti 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azionamenti che si rendono necessari durante la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lavorazione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21" name="Connettore 2 220">
            <a:extLst>
              <a:ext uri="{FF2B5EF4-FFF2-40B4-BE49-F238E27FC236}">
                <a16:creationId xmlns="" xmlns:a16="http://schemas.microsoft.com/office/drawing/2014/main" id="{0120F53D-58DC-4BB6-D2EB-99520BC60ADE}"/>
              </a:ext>
            </a:extLst>
          </p:cNvPr>
          <p:cNvCxnSpPr>
            <a:cxnSpLocks/>
            <a:stCxn id="5" idx="3"/>
            <a:endCxn id="63" idx="1"/>
          </p:cNvCxnSpPr>
          <p:nvPr/>
        </p:nvCxnSpPr>
        <p:spPr>
          <a:xfrm flipV="1">
            <a:off x="2653547" y="693804"/>
            <a:ext cx="175823" cy="3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2 224">
            <a:extLst>
              <a:ext uri="{FF2B5EF4-FFF2-40B4-BE49-F238E27FC236}">
                <a16:creationId xmlns="" xmlns:a16="http://schemas.microsoft.com/office/drawing/2014/main" id="{4B7CDC28-E1A8-EEAD-37A0-E301A0CFE2A3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455578" y="3008435"/>
            <a:ext cx="31319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con angoli arrotondati 11">
            <a:extLst>
              <a:ext uri="{FF2B5EF4-FFF2-40B4-BE49-F238E27FC236}">
                <a16:creationId xmlns="" xmlns:a16="http://schemas.microsoft.com/office/drawing/2014/main" id="{9E8F7AEA-4F48-2801-581A-1526D5F966E2}"/>
              </a:ext>
            </a:extLst>
          </p:cNvPr>
          <p:cNvSpPr/>
          <p:nvPr/>
        </p:nvSpPr>
        <p:spPr>
          <a:xfrm>
            <a:off x="436478" y="2864435"/>
            <a:ext cx="101910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Tornio CNC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3CF71B6A-A33A-79A3-FF1E-8CACCB5EC68D}"/>
              </a:ext>
            </a:extLst>
          </p:cNvPr>
          <p:cNvSpPr txBox="1"/>
          <p:nvPr/>
        </p:nvSpPr>
        <p:spPr>
          <a:xfrm>
            <a:off x="1824373" y="2679102"/>
            <a:ext cx="6224849" cy="205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Unità di </a:t>
            </a: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Controllo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 Unità di elaborazione centrale (CPU)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it-IT" sz="11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bancale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carrelli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portautensili; </a:t>
            </a: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motori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elettrici per mandrino;</a:t>
            </a: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servomotori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per traslare slitte e tavole secondo le direzioni degli assi;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motori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lineari: per l’azionamento degli assi; </a:t>
            </a: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azionamenti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meccanismi che trasmettono il moto generato dai servomotori agli organi </a:t>
            </a: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moto traslatorio o </a:t>
            </a: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rotatorio;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funzioni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ausiliarie: rotazione della tavola portapezzo, refrigerazione, lubrificazione, </a:t>
            </a: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cambio 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pallet, apertura e chiusura dello schermo di sicurezz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1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="" xmlns:a16="http://schemas.microsoft.com/office/drawing/2014/main" id="{EA66321E-429E-A0DC-8907-A1CB081B13E9}"/>
              </a:ext>
            </a:extLst>
          </p:cNvPr>
          <p:cNvSpPr/>
          <p:nvPr/>
        </p:nvSpPr>
        <p:spPr>
          <a:xfrm>
            <a:off x="1761737" y="2625233"/>
            <a:ext cx="6150327" cy="21340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Connettore 2 25">
            <a:extLst>
              <a:ext uri="{FF2B5EF4-FFF2-40B4-BE49-F238E27FC236}">
                <a16:creationId xmlns="" xmlns:a16="http://schemas.microsoft.com/office/drawing/2014/main" id="{A7734730-BE76-AF26-D179-999CA26F42D5}"/>
              </a:ext>
            </a:extLst>
          </p:cNvPr>
          <p:cNvCxnSpPr>
            <a:cxnSpLocks/>
            <a:stCxn id="53" idx="3"/>
          </p:cNvCxnSpPr>
          <p:nvPr/>
        </p:nvCxnSpPr>
        <p:spPr>
          <a:xfrm>
            <a:off x="7746312" y="1755002"/>
            <a:ext cx="2671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con angoli arrotondati 29">
            <a:extLst>
              <a:ext uri="{FF2B5EF4-FFF2-40B4-BE49-F238E27FC236}">
                <a16:creationId xmlns="" xmlns:a16="http://schemas.microsoft.com/office/drawing/2014/main" id="{E1018C86-3083-9954-BC70-80185E47A971}"/>
              </a:ext>
            </a:extLst>
          </p:cNvPr>
          <p:cNvSpPr/>
          <p:nvPr/>
        </p:nvSpPr>
        <p:spPr>
          <a:xfrm>
            <a:off x="436476" y="1538445"/>
            <a:ext cx="113390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MU/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="" xmlns:a16="http://schemas.microsoft.com/office/drawing/2014/main" id="{A71A73C2-82B1-7513-65B1-A6ABD757BACA}"/>
              </a:ext>
            </a:extLst>
          </p:cNvPr>
          <p:cNvSpPr/>
          <p:nvPr/>
        </p:nvSpPr>
        <p:spPr>
          <a:xfrm>
            <a:off x="1792388" y="1376445"/>
            <a:ext cx="3970189" cy="61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rappresentano le direzioni di spostamento delle parti mobili della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</a:t>
            </a:r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sono 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iferimento per conoscere la posizione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dell’utensile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del pezzo durante la lavorazione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Connettore 2 32">
            <a:extLst>
              <a:ext uri="{FF2B5EF4-FFF2-40B4-BE49-F238E27FC236}">
                <a16:creationId xmlns="" xmlns:a16="http://schemas.microsoft.com/office/drawing/2014/main" id="{CBAADAB0-D037-8B3C-CB68-8FCB5615E272}"/>
              </a:ext>
            </a:extLst>
          </p:cNvPr>
          <p:cNvCxnSpPr>
            <a:cxnSpLocks/>
            <a:stCxn id="30" idx="3"/>
            <a:endCxn id="32" idx="1"/>
          </p:cNvCxnSpPr>
          <p:nvPr/>
        </p:nvCxnSpPr>
        <p:spPr>
          <a:xfrm>
            <a:off x="1570382" y="1682445"/>
            <a:ext cx="22200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Immagine 35">
            <a:extLst>
              <a:ext uri="{FF2B5EF4-FFF2-40B4-BE49-F238E27FC236}">
                <a16:creationId xmlns="" xmlns:a16="http://schemas.microsoft.com/office/drawing/2014/main" id="{1E251831-AFB7-6A49-B4EF-8F62C3BBCB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078680"/>
            <a:ext cx="1650312" cy="1444839"/>
          </a:xfrm>
          <a:prstGeom prst="rect">
            <a:avLst/>
          </a:prstGeom>
        </p:spPr>
      </p:pic>
      <p:sp>
        <p:nvSpPr>
          <p:cNvPr id="53" name="Rettangolo 52">
            <a:extLst>
              <a:ext uri="{FF2B5EF4-FFF2-40B4-BE49-F238E27FC236}">
                <a16:creationId xmlns="" xmlns:a16="http://schemas.microsoft.com/office/drawing/2014/main" id="{DA6425AD-9231-9208-ACB0-87B4937F5BBA}"/>
              </a:ext>
            </a:extLst>
          </p:cNvPr>
          <p:cNvSpPr/>
          <p:nvPr/>
        </p:nvSpPr>
        <p:spPr>
          <a:xfrm>
            <a:off x="5984583" y="982896"/>
            <a:ext cx="1761729" cy="15442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4" name="Rettangolo 53">
            <a:extLst>
              <a:ext uri="{FF2B5EF4-FFF2-40B4-BE49-F238E27FC236}">
                <a16:creationId xmlns="" xmlns:a16="http://schemas.microsoft.com/office/drawing/2014/main" id="{1C3D9361-ADDE-0376-6401-A92074164918}"/>
              </a:ext>
            </a:extLst>
          </p:cNvPr>
          <p:cNvSpPr/>
          <p:nvPr/>
        </p:nvSpPr>
        <p:spPr>
          <a:xfrm>
            <a:off x="8318656" y="3384397"/>
            <a:ext cx="3554427" cy="23232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5" name="Connettore 2 54">
            <a:extLst>
              <a:ext uri="{FF2B5EF4-FFF2-40B4-BE49-F238E27FC236}">
                <a16:creationId xmlns="" xmlns:a16="http://schemas.microsoft.com/office/drawing/2014/main" id="{D1B2546A-9F8A-9D8E-86F3-4928238081E7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5762578" y="1755002"/>
            <a:ext cx="22200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="" xmlns:a16="http://schemas.microsoft.com/office/drawing/2014/main" id="{866984F6-C461-D4BE-0D8C-ABC25CEB8BAC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7887492" y="4536644"/>
            <a:ext cx="431164" cy="93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tangolo con angoli arrotondati 65">
            <a:extLst>
              <a:ext uri="{FF2B5EF4-FFF2-40B4-BE49-F238E27FC236}">
                <a16:creationId xmlns="" xmlns:a16="http://schemas.microsoft.com/office/drawing/2014/main" id="{98906277-1D07-B4FA-ECE9-34FB17F397DA}"/>
              </a:ext>
            </a:extLst>
          </p:cNvPr>
          <p:cNvSpPr/>
          <p:nvPr/>
        </p:nvSpPr>
        <p:spPr>
          <a:xfrm>
            <a:off x="436476" y="5481555"/>
            <a:ext cx="1526450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Fresalesatrice CNC</a:t>
            </a:r>
          </a:p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(centro di lavoro)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" name="Immagine 91">
            <a:extLst>
              <a:ext uri="{FF2B5EF4-FFF2-40B4-BE49-F238E27FC236}">
                <a16:creationId xmlns="" xmlns:a16="http://schemas.microsoft.com/office/drawing/2014/main" id="{77F4D4BE-56D5-9E14-D90C-280B15E183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1281" y="4789817"/>
            <a:ext cx="5050083" cy="1580479"/>
          </a:xfrm>
          <a:prstGeom prst="rect">
            <a:avLst/>
          </a:prstGeom>
        </p:spPr>
      </p:pic>
      <p:sp>
        <p:nvSpPr>
          <p:cNvPr id="104" name="CasellaDiTesto 103">
            <a:extLst>
              <a:ext uri="{FF2B5EF4-FFF2-40B4-BE49-F238E27FC236}">
                <a16:creationId xmlns="" xmlns:a16="http://schemas.microsoft.com/office/drawing/2014/main" id="{02475E00-FE52-FADA-EB08-FF22FF5231AB}"/>
              </a:ext>
            </a:extLst>
          </p:cNvPr>
          <p:cNvSpPr txBox="1"/>
          <p:nvPr/>
        </p:nvSpPr>
        <p:spPr>
          <a:xfrm>
            <a:off x="2769806" y="6344510"/>
            <a:ext cx="47178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3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                                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5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 </a:t>
            </a:r>
            <a:r>
              <a:rPr lang="it-IT" sz="110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CasellaDiTesto 108">
            <a:extLst>
              <a:ext uri="{FF2B5EF4-FFF2-40B4-BE49-F238E27FC236}">
                <a16:creationId xmlns="" xmlns:a16="http://schemas.microsoft.com/office/drawing/2014/main" id="{A6B6DE2F-8853-0FC7-C299-39BFACC0A632}"/>
              </a:ext>
            </a:extLst>
          </p:cNvPr>
          <p:cNvSpPr txBox="1"/>
          <p:nvPr/>
        </p:nvSpPr>
        <p:spPr>
          <a:xfrm>
            <a:off x="8033276" y="1169110"/>
            <a:ext cx="402781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algn="just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nel tornio direzione di appostamento radiale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dell’utensile,    </a:t>
            </a:r>
            <a:endParaRPr lang="it-IT" sz="1100" dirty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algn="just"/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n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ella fresatrice è la direzione di spostamento della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tavola;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algn="just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perpendicolare al piano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XZ;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algn="just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asse di rotazione mandrino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rotazioni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/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A, B e C: intorno agli assi principali X, Y e Z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 secondari</a:t>
            </a:r>
            <a:r>
              <a:rPr lang="it-IT" sz="11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/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U, V e </a:t>
            </a:r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W: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paralleli a quelli principali, si usano per </a:t>
            </a:r>
            <a:endParaRPr lang="it-IT" sz="1100" kern="100" dirty="0" smtClean="0">
              <a:solidFill>
                <a:srgbClr val="211D1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/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programmazione in coordinate incrementali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ttangolo con angoli arrotondati 126">
            <a:extLst>
              <a:ext uri="{FF2B5EF4-FFF2-40B4-BE49-F238E27FC236}">
                <a16:creationId xmlns="" xmlns:a16="http://schemas.microsoft.com/office/drawing/2014/main" id="{0347E318-8B6A-F5F6-8520-353F91A0153A}"/>
              </a:ext>
            </a:extLst>
          </p:cNvPr>
          <p:cNvSpPr/>
          <p:nvPr/>
        </p:nvSpPr>
        <p:spPr>
          <a:xfrm>
            <a:off x="8013450" y="1109294"/>
            <a:ext cx="4070029" cy="189914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ttangolo 137">
            <a:extLst>
              <a:ext uri="{FF2B5EF4-FFF2-40B4-BE49-F238E27FC236}">
                <a16:creationId xmlns="" xmlns:a16="http://schemas.microsoft.com/office/drawing/2014/main" id="{31EB1724-07FF-C70C-3E52-EB9986390D05}"/>
              </a:ext>
            </a:extLst>
          </p:cNvPr>
          <p:cNvSpPr/>
          <p:nvPr/>
        </p:nvSpPr>
        <p:spPr>
          <a:xfrm>
            <a:off x="2377689" y="4828847"/>
            <a:ext cx="5050083" cy="185024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0" name="Connettore 2 139">
            <a:extLst>
              <a:ext uri="{FF2B5EF4-FFF2-40B4-BE49-F238E27FC236}">
                <a16:creationId xmlns="" xmlns:a16="http://schemas.microsoft.com/office/drawing/2014/main" id="{608C3AC3-9625-A985-3183-3234552F361F}"/>
              </a:ext>
            </a:extLst>
          </p:cNvPr>
          <p:cNvCxnSpPr>
            <a:cxnSpLocks/>
            <a:stCxn id="66" idx="3"/>
          </p:cNvCxnSpPr>
          <p:nvPr/>
        </p:nvCxnSpPr>
        <p:spPr>
          <a:xfrm>
            <a:off x="1962926" y="5697555"/>
            <a:ext cx="4466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4">
            <a:extLst>
              <a:ext uri="{FF2B5EF4-FFF2-40B4-BE49-F238E27FC236}">
                <a16:creationId xmlns="" xmlns:a16="http://schemas.microsoft.com/office/drawing/2014/main" id="{105A5F7F-E2A7-2DFA-93BB-228CC49F3E88}"/>
              </a:ext>
            </a:extLst>
          </p:cNvPr>
          <p:cNvSpPr/>
          <p:nvPr/>
        </p:nvSpPr>
        <p:spPr>
          <a:xfrm>
            <a:off x="323345" y="549842"/>
            <a:ext cx="1461068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Trasduttori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="" xmlns:a16="http://schemas.microsoft.com/office/drawing/2014/main" id="{AC9A530C-026D-2433-A47A-37182718713A}"/>
              </a:ext>
            </a:extLst>
          </p:cNvPr>
          <p:cNvSpPr/>
          <p:nvPr/>
        </p:nvSpPr>
        <p:spPr>
          <a:xfrm>
            <a:off x="2829369" y="477804"/>
            <a:ext cx="8600631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ispositivi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forniscono in uscita una grandezza elettrica di valore variabile in funzione del valore di una grandezza fisica in ingresso. Sono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componenti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fondamentali per il funzionamento automatico dei meccanismi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della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macchina utensile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CNC.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5" name="Connettore 2 4">
            <a:extLst>
              <a:ext uri="{FF2B5EF4-FFF2-40B4-BE49-F238E27FC236}">
                <a16:creationId xmlns="" xmlns:a16="http://schemas.microsoft.com/office/drawing/2014/main" id="{DF1D7387-FC17-1E70-0BDB-4AAE5C4848E5}"/>
              </a:ext>
            </a:extLst>
          </p:cNvPr>
          <p:cNvCxnSpPr>
            <a:cxnSpLocks/>
            <a:stCxn id="2" idx="3"/>
            <a:endCxn id="3" idx="1"/>
          </p:cNvCxnSpPr>
          <p:nvPr/>
        </p:nvCxnSpPr>
        <p:spPr>
          <a:xfrm flipV="1">
            <a:off x="1784413" y="693804"/>
            <a:ext cx="1044956" cy="3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77EFA2CE-AD87-01B0-7B9D-1205EB72EB09}"/>
              </a:ext>
            </a:extLst>
          </p:cNvPr>
          <p:cNvSpPr txBox="1"/>
          <p:nvPr/>
        </p:nvSpPr>
        <p:spPr>
          <a:xfrm>
            <a:off x="2011196" y="1275261"/>
            <a:ext cx="358026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primari (o diretti)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convertono direttamente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grandezza fisica in una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elettrica;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secondari</a:t>
            </a:r>
            <a:r>
              <a:rPr lang="it-IT" sz="11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indiretti)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grandezza fisica viene trasformata in un’altra grandezza fisica rilevabile 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trasduttore diretto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995A2FE-2AE4-3E2B-2B90-701E82EADECF}"/>
              </a:ext>
            </a:extLst>
          </p:cNvPr>
          <p:cNvSpPr txBox="1"/>
          <p:nvPr/>
        </p:nvSpPr>
        <p:spPr>
          <a:xfrm>
            <a:off x="5697187" y="1275261"/>
            <a:ext cx="358026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assoluti</a:t>
            </a:r>
            <a:r>
              <a:rPr lang="it-IT" sz="1100" kern="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l’indicazione fornita è un incremento rispetto alla precedente. Si perde in assenza di </a:t>
            </a:r>
            <a:r>
              <a:rPr lang="it-IT" sz="1100" kern="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alimentazione;</a:t>
            </a:r>
            <a:endParaRPr lang="it-IT" sz="1100" kern="100" dirty="0"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incrementali</a:t>
            </a:r>
            <a:r>
              <a:rPr lang="it-IT" sz="1100" kern="1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l’indicazione del trasduttore corrisponde al valore della grandezza fisica rispetto al riferimento </a:t>
            </a:r>
            <a:r>
              <a:rPr lang="it-IT" sz="1100" kern="10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mantiene anche in assenza di alimentazione 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="" xmlns:a16="http://schemas.microsoft.com/office/drawing/2014/main" id="{672EADB5-968D-2994-7378-6CE7C77AC3E6}"/>
              </a:ext>
            </a:extLst>
          </p:cNvPr>
          <p:cNvSpPr/>
          <p:nvPr/>
        </p:nvSpPr>
        <p:spPr>
          <a:xfrm>
            <a:off x="498623" y="972872"/>
            <a:ext cx="128579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caratteristiche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6105BD70-469B-C6E4-C1AB-CB9EF8233822}"/>
              </a:ext>
            </a:extLst>
          </p:cNvPr>
          <p:cNvSpPr txBox="1"/>
          <p:nvPr/>
        </p:nvSpPr>
        <p:spPr>
          <a:xfrm>
            <a:off x="9535416" y="1275261"/>
            <a:ext cx="199525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condizionamento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adeguamento del segnale dei trasduttori in base all’elettronica di controllo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 valori di riferimento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5CBAF087-A3DF-39B1-C6B5-0884AE416FA3}"/>
              </a:ext>
            </a:extLst>
          </p:cNvPr>
          <p:cNvSpPr txBox="1"/>
          <p:nvPr/>
        </p:nvSpPr>
        <p:spPr>
          <a:xfrm>
            <a:off x="3420155" y="2398278"/>
            <a:ext cx="7938856" cy="884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istemi di tastatura 3D digitali</a:t>
            </a:r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per allineamento, misurazione e controllo dei pezzi e misurazione e controllo degli utensili;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olantini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elettronici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per il posizionamento degli assi con comandi da tastiera;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llineamento dei pezzi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per aggiornare il programma sulla posizione del pezzo dopo che è stato messo in morsa;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ilevazione dell’origine del pezzo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sz="11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determinazione dell’origine del pezzo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pezzo)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="" xmlns:a16="http://schemas.microsoft.com/office/drawing/2014/main" id="{B5222675-CF8F-ABC6-93F8-0C899EFD2026}"/>
              </a:ext>
            </a:extLst>
          </p:cNvPr>
          <p:cNvSpPr/>
          <p:nvPr/>
        </p:nvSpPr>
        <p:spPr>
          <a:xfrm>
            <a:off x="523835" y="2780237"/>
            <a:ext cx="2810351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ccessori delle macchine utensili CNC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Rettangolo arrotondato 4">
            <a:extLst>
              <a:ext uri="{FF2B5EF4-FFF2-40B4-BE49-F238E27FC236}">
                <a16:creationId xmlns="" xmlns:a16="http://schemas.microsoft.com/office/drawing/2014/main" id="{FCC155CD-3EE1-FFB0-930A-ECC5A89F0FC1}"/>
              </a:ext>
            </a:extLst>
          </p:cNvPr>
          <p:cNvSpPr/>
          <p:nvPr/>
        </p:nvSpPr>
        <p:spPr>
          <a:xfrm>
            <a:off x="348557" y="2310878"/>
            <a:ext cx="1461068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Sistemi CNC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3035770F-0C84-D678-E88C-0C687FC4022C}"/>
              </a:ext>
            </a:extLst>
          </p:cNvPr>
          <p:cNvSpPr txBox="1"/>
          <p:nvPr/>
        </p:nvSpPr>
        <p:spPr>
          <a:xfrm>
            <a:off x="348557" y="4226666"/>
            <a:ext cx="1687851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5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DISPOSITIVI DI INPUT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tastiera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dischi magnetici/ottici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 USB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 Ethernet/LAN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5B3C2F4A-1DB7-BE76-5D03-36BFA4443AF4}"/>
              </a:ext>
            </a:extLst>
          </p:cNvPr>
          <p:cNvSpPr txBox="1"/>
          <p:nvPr/>
        </p:nvSpPr>
        <p:spPr>
          <a:xfrm>
            <a:off x="2187091" y="4235077"/>
            <a:ext cx="1862656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 CONTROLLO</a:t>
            </a:r>
          </a:p>
          <a:p>
            <a:pPr algn="ctr"/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 </a:t>
            </a:r>
            <a:r>
              <a:rPr lang="it-IT" sz="105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Controllo: </a:t>
            </a:r>
            <a:endParaRPr lang="it-IT" sz="105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CPU </a:t>
            </a:r>
          </a:p>
          <a:p>
            <a:pPr algn="ctr"/>
            <a:r>
              <a:rPr lang="it-IT" sz="105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Memorie: </a:t>
            </a: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 ROM </a:t>
            </a:r>
          </a:p>
          <a:p>
            <a:pPr algn="ctr"/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PLC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="" xmlns:a16="http://schemas.microsoft.com/office/drawing/2014/main" id="{7DA43661-D478-22D9-0F14-022DC97DC041}"/>
              </a:ext>
            </a:extLst>
          </p:cNvPr>
          <p:cNvSpPr txBox="1"/>
          <p:nvPr/>
        </p:nvSpPr>
        <p:spPr>
          <a:xfrm>
            <a:off x="4190491" y="4116846"/>
            <a:ext cx="1770362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5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DISPOSITIVI DI OUTPUT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stampante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dischi magnetici/ottici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 USB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 Ethernet/LAN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Tabella 25">
            <a:extLst>
              <a:ext uri="{FF2B5EF4-FFF2-40B4-BE49-F238E27FC236}">
                <a16:creationId xmlns="" xmlns:a16="http://schemas.microsoft.com/office/drawing/2014/main" id="{1B0886E7-4E32-2606-1E91-EB11F6DEF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10971"/>
              </p:ext>
            </p:extLst>
          </p:nvPr>
        </p:nvGraphicFramePr>
        <p:xfrm>
          <a:off x="610477" y="5420281"/>
          <a:ext cx="5015883" cy="891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758">
                  <a:extLst>
                    <a:ext uri="{9D8B030D-6E8A-4147-A177-3AD203B41FA5}">
                      <a16:colId xmlns="" xmlns:a16="http://schemas.microsoft.com/office/drawing/2014/main" val="3232146083"/>
                    </a:ext>
                  </a:extLst>
                </a:gridCol>
                <a:gridCol w="1864311">
                  <a:extLst>
                    <a:ext uri="{9D8B030D-6E8A-4147-A177-3AD203B41FA5}">
                      <a16:colId xmlns="" xmlns:a16="http://schemas.microsoft.com/office/drawing/2014/main" val="1043554635"/>
                    </a:ext>
                  </a:extLst>
                </a:gridCol>
                <a:gridCol w="1464814">
                  <a:extLst>
                    <a:ext uri="{9D8B030D-6E8A-4147-A177-3AD203B41FA5}">
                      <a16:colId xmlns="" xmlns:a16="http://schemas.microsoft.com/office/drawing/2014/main" val="593764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050" b="1" i="0" u="none" strike="noStrike" baseline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MACCHINA UTENSILE </a:t>
                      </a:r>
                      <a:endParaRPr lang="it-IT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1" i="0" u="none" strike="noStrike" baseline="0" dirty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Collegamenti </a:t>
                      </a:r>
                      <a:r>
                        <a:rPr lang="it-IT" sz="1050" b="1" i="0" u="none" strike="noStrike" baseline="0" dirty="0" smtClean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controllabili </a:t>
                      </a:r>
                      <a:endParaRPr lang="it-IT" sz="1050" b="1" i="0" u="none" strike="noStrike" baseline="0" dirty="0">
                        <a:solidFill>
                          <a:srgbClr val="221E1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i="0" u="none" strike="noStrike" baseline="0" dirty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 </a:t>
                      </a:r>
                    </a:p>
                    <a:p>
                      <a:pPr marL="88900" indent="-88900"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i="0" u="none" strike="noStrike" baseline="0" dirty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mandrino </a:t>
                      </a:r>
                    </a:p>
                    <a:p>
                      <a:pPr marL="88900" indent="-88900"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i="0" u="none" strike="noStrike" baseline="0" dirty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 utensili </a:t>
                      </a:r>
                    </a:p>
                    <a:p>
                      <a:pPr marL="88900" indent="-88900"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i="0" u="none" strike="noStrike" baseline="0" dirty="0" smtClean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refrigerazione</a:t>
                      </a:r>
                      <a:endParaRPr lang="it-IT" sz="1050" b="0" i="0" u="none" strike="noStrike" baseline="0" dirty="0">
                        <a:solidFill>
                          <a:srgbClr val="221E1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 indent="-88900">
                        <a:buFont typeface="Arial" panose="020B0604020202020204" pitchFamily="34" charset="0"/>
                        <a:buChar char="•"/>
                      </a:pPr>
                      <a:r>
                        <a:rPr lang="it-IT" sz="1050" b="0" i="0" u="none" strike="noStrike" baseline="0" dirty="0" smtClean="0">
                          <a:solidFill>
                            <a:srgbClr val="221E1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schermo</a:t>
                      </a:r>
                      <a:endParaRPr lang="it-IT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02498417"/>
                  </a:ext>
                </a:extLst>
              </a:tr>
            </a:tbl>
          </a:graphicData>
        </a:graphic>
      </p:graphicFrame>
      <p:sp>
        <p:nvSpPr>
          <p:cNvPr id="27" name="Rettangolo 26">
            <a:extLst>
              <a:ext uri="{FF2B5EF4-FFF2-40B4-BE49-F238E27FC236}">
                <a16:creationId xmlns="" xmlns:a16="http://schemas.microsoft.com/office/drawing/2014/main" id="{E4B0FE7E-70BA-4164-CE88-6849CF041DDA}"/>
              </a:ext>
            </a:extLst>
          </p:cNvPr>
          <p:cNvSpPr/>
          <p:nvPr/>
        </p:nvSpPr>
        <p:spPr>
          <a:xfrm>
            <a:off x="4200430" y="4132913"/>
            <a:ext cx="1687851" cy="10618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8" name="Rettangolo 27">
            <a:extLst>
              <a:ext uri="{FF2B5EF4-FFF2-40B4-BE49-F238E27FC236}">
                <a16:creationId xmlns="" xmlns:a16="http://schemas.microsoft.com/office/drawing/2014/main" id="{4D0EED35-5E41-60AA-E30E-39311B49F05A}"/>
              </a:ext>
            </a:extLst>
          </p:cNvPr>
          <p:cNvSpPr/>
          <p:nvPr/>
        </p:nvSpPr>
        <p:spPr>
          <a:xfrm>
            <a:off x="348557" y="4132915"/>
            <a:ext cx="1687851" cy="10618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9" name="Rettangolo 28">
            <a:extLst>
              <a:ext uri="{FF2B5EF4-FFF2-40B4-BE49-F238E27FC236}">
                <a16:creationId xmlns="" xmlns:a16="http://schemas.microsoft.com/office/drawing/2014/main" id="{99D36698-3071-6DBB-379E-FA0247252118}"/>
              </a:ext>
            </a:extLst>
          </p:cNvPr>
          <p:cNvSpPr/>
          <p:nvPr/>
        </p:nvSpPr>
        <p:spPr>
          <a:xfrm>
            <a:off x="2274494" y="4132914"/>
            <a:ext cx="1687851" cy="10618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0" name="Connettore 2 29">
            <a:extLst>
              <a:ext uri="{FF2B5EF4-FFF2-40B4-BE49-F238E27FC236}">
                <a16:creationId xmlns="" xmlns:a16="http://schemas.microsoft.com/office/drawing/2014/main" id="{5A9F7C60-4E87-B670-9115-7B865C585C21}"/>
              </a:ext>
            </a:extLst>
          </p:cNvPr>
          <p:cNvCxnSpPr>
            <a:cxnSpLocks/>
            <a:stCxn id="28" idx="3"/>
            <a:endCxn id="29" idx="1"/>
          </p:cNvCxnSpPr>
          <p:nvPr/>
        </p:nvCxnSpPr>
        <p:spPr>
          <a:xfrm flipV="1">
            <a:off x="2036408" y="4663829"/>
            <a:ext cx="238086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="" xmlns:a16="http://schemas.microsoft.com/office/drawing/2014/main" id="{4B9E9246-3DAD-1A57-EA6E-86CF750496B6}"/>
              </a:ext>
            </a:extLst>
          </p:cNvPr>
          <p:cNvCxnSpPr>
            <a:cxnSpLocks/>
            <a:stCxn id="29" idx="3"/>
            <a:endCxn id="27" idx="1"/>
          </p:cNvCxnSpPr>
          <p:nvPr/>
        </p:nvCxnSpPr>
        <p:spPr>
          <a:xfrm flipV="1">
            <a:off x="3962345" y="4663828"/>
            <a:ext cx="238085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="" xmlns:a16="http://schemas.microsoft.com/office/drawing/2014/main" id="{23D102D2-E7E6-2BF8-2794-EBE2A9738534}"/>
              </a:ext>
            </a:extLst>
          </p:cNvPr>
          <p:cNvCxnSpPr>
            <a:cxnSpLocks/>
            <a:stCxn id="29" idx="2"/>
            <a:endCxn id="26" idx="0"/>
          </p:cNvCxnSpPr>
          <p:nvPr/>
        </p:nvCxnSpPr>
        <p:spPr>
          <a:xfrm flipH="1">
            <a:off x="3118418" y="5194743"/>
            <a:ext cx="2" cy="22553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tangolo con angoli arrotondati 40">
            <a:extLst>
              <a:ext uri="{FF2B5EF4-FFF2-40B4-BE49-F238E27FC236}">
                <a16:creationId xmlns="" xmlns:a16="http://schemas.microsoft.com/office/drawing/2014/main" id="{3E310F8B-A1AF-765C-3CE1-43918BFABD9E}"/>
              </a:ext>
            </a:extLst>
          </p:cNvPr>
          <p:cNvSpPr/>
          <p:nvPr/>
        </p:nvSpPr>
        <p:spPr>
          <a:xfrm>
            <a:off x="523835" y="3600000"/>
            <a:ext cx="233074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Struttura dell’unità di controllo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="" xmlns:a16="http://schemas.microsoft.com/office/drawing/2014/main" id="{4EFE5047-0BBD-32BE-2408-835A20BC352E}"/>
              </a:ext>
            </a:extLst>
          </p:cNvPr>
          <p:cNvSpPr txBox="1"/>
          <p:nvPr/>
        </p:nvSpPr>
        <p:spPr>
          <a:xfrm>
            <a:off x="6506832" y="4036537"/>
            <a:ext cx="462499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descrizione minuziosa e precisa, espressa in forma tabellare con adeguata codifica, di tutte le sequenze operative a cui va sottoposto </a:t>
            </a:r>
            <a:endParaRPr lang="it-IT" sz="1100" b="0" i="0" u="none" strike="noStrike" baseline="0" dirty="0" smtClean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pezzo durante l’intera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lavorazione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ttangolo con angoli arrotondati 43">
            <a:extLst>
              <a:ext uri="{FF2B5EF4-FFF2-40B4-BE49-F238E27FC236}">
                <a16:creationId xmlns="" xmlns:a16="http://schemas.microsoft.com/office/drawing/2014/main" id="{86672D62-C30B-8664-36D2-8CD48FBA900E}"/>
              </a:ext>
            </a:extLst>
          </p:cNvPr>
          <p:cNvSpPr/>
          <p:nvPr/>
        </p:nvSpPr>
        <p:spPr>
          <a:xfrm>
            <a:off x="6506832" y="3599845"/>
            <a:ext cx="186265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(software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t-IT" sz="1100" b="0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="" xmlns:a16="http://schemas.microsoft.com/office/drawing/2014/main" id="{1EF5890D-D00E-C304-EA90-F7F85AD41C69}"/>
              </a:ext>
            </a:extLst>
          </p:cNvPr>
          <p:cNvSpPr/>
          <p:nvPr/>
        </p:nvSpPr>
        <p:spPr>
          <a:xfrm>
            <a:off x="6506832" y="4921248"/>
            <a:ext cx="186265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Linguaggi del CNC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="" xmlns:a16="http://schemas.microsoft.com/office/drawing/2014/main" id="{5BD84A43-7DD7-55DF-5B0A-E57F6C3AEFAF}"/>
              </a:ext>
            </a:extLst>
          </p:cNvPr>
          <p:cNvSpPr txBox="1"/>
          <p:nvPr/>
        </p:nvSpPr>
        <p:spPr>
          <a:xfrm>
            <a:off x="6510454" y="5299030"/>
            <a:ext cx="48515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10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CNC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costituito da una sequenza di blocchi numerati formati da parole di programma e codici che rappresentano i dati necessari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l’esecuzione delle operazioni con un linguaggio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opportuno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1100" b="0" i="0" u="none" strike="noStrike" baseline="0" dirty="0" smtClean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Attualmente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è raggiunto un certo grado di unificazione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l’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1113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="" xmlns:a16="http://schemas.microsoft.com/office/drawing/2014/main" id="{63B4D0FC-2364-BBD6-0A13-38FF67AF6DD7}"/>
              </a:ext>
            </a:extLst>
          </p:cNvPr>
          <p:cNvSpPr/>
          <p:nvPr/>
        </p:nvSpPr>
        <p:spPr>
          <a:xfrm>
            <a:off x="2011196" y="1275005"/>
            <a:ext cx="3490477" cy="9828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="" xmlns:a16="http://schemas.microsoft.com/office/drawing/2014/main" id="{8A5064E6-1E72-3F4F-16F4-D867171A007A}"/>
              </a:ext>
            </a:extLst>
          </p:cNvPr>
          <p:cNvSpPr/>
          <p:nvPr/>
        </p:nvSpPr>
        <p:spPr>
          <a:xfrm>
            <a:off x="5703244" y="1275261"/>
            <a:ext cx="3574466" cy="9828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Rettangolo con angoli arrotondati 51">
            <a:extLst>
              <a:ext uri="{FF2B5EF4-FFF2-40B4-BE49-F238E27FC236}">
                <a16:creationId xmlns="" xmlns:a16="http://schemas.microsoft.com/office/drawing/2014/main" id="{833BA058-04B5-EB3B-73EF-047021A11729}"/>
              </a:ext>
            </a:extLst>
          </p:cNvPr>
          <p:cNvSpPr/>
          <p:nvPr/>
        </p:nvSpPr>
        <p:spPr>
          <a:xfrm>
            <a:off x="9498511" y="1275261"/>
            <a:ext cx="1965356" cy="98356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3" name="Rettangolo con angoli arrotondati 52">
            <a:extLst>
              <a:ext uri="{FF2B5EF4-FFF2-40B4-BE49-F238E27FC236}">
                <a16:creationId xmlns="" xmlns:a16="http://schemas.microsoft.com/office/drawing/2014/main" id="{F9FA110B-4105-CC1E-9BCD-19A04B61E4AC}"/>
              </a:ext>
            </a:extLst>
          </p:cNvPr>
          <p:cNvSpPr/>
          <p:nvPr/>
        </p:nvSpPr>
        <p:spPr>
          <a:xfrm>
            <a:off x="3420154" y="2359968"/>
            <a:ext cx="7992997" cy="9828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5" name="Connettore diritto 54">
            <a:extLst>
              <a:ext uri="{FF2B5EF4-FFF2-40B4-BE49-F238E27FC236}">
                <a16:creationId xmlns="" xmlns:a16="http://schemas.microsoft.com/office/drawing/2014/main" id="{A80F8AFC-D886-F7FC-CD7C-513F21038052}"/>
              </a:ext>
            </a:extLst>
          </p:cNvPr>
          <p:cNvCxnSpPr>
            <a:cxnSpLocks/>
          </p:cNvCxnSpPr>
          <p:nvPr/>
        </p:nvCxnSpPr>
        <p:spPr>
          <a:xfrm flipV="1">
            <a:off x="1784413" y="1092200"/>
            <a:ext cx="8680387" cy="1620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="" xmlns:a16="http://schemas.microsoft.com/office/drawing/2014/main" id="{B35F7440-224F-A15F-176A-8D81B70E2BA0}"/>
              </a:ext>
            </a:extLst>
          </p:cNvPr>
          <p:cNvCxnSpPr>
            <a:cxnSpLocks/>
            <a:endCxn id="50" idx="0"/>
          </p:cNvCxnSpPr>
          <p:nvPr/>
        </p:nvCxnSpPr>
        <p:spPr>
          <a:xfrm>
            <a:off x="3756434" y="1116872"/>
            <a:ext cx="1" cy="15813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="" xmlns:a16="http://schemas.microsoft.com/office/drawing/2014/main" id="{B6861CE1-B3EC-65F4-4584-F9F17FB9417A}"/>
              </a:ext>
            </a:extLst>
          </p:cNvPr>
          <p:cNvCxnSpPr>
            <a:cxnSpLocks/>
            <a:endCxn id="51" idx="0"/>
          </p:cNvCxnSpPr>
          <p:nvPr/>
        </p:nvCxnSpPr>
        <p:spPr>
          <a:xfrm flipH="1">
            <a:off x="7490477" y="1099496"/>
            <a:ext cx="1802" cy="1757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>
            <a:extLst>
              <a:ext uri="{FF2B5EF4-FFF2-40B4-BE49-F238E27FC236}">
                <a16:creationId xmlns="" xmlns:a16="http://schemas.microsoft.com/office/drawing/2014/main" id="{A002627A-D42D-FEE6-E8D6-6D2244BED14D}"/>
              </a:ext>
            </a:extLst>
          </p:cNvPr>
          <p:cNvCxnSpPr>
            <a:cxnSpLocks/>
          </p:cNvCxnSpPr>
          <p:nvPr/>
        </p:nvCxnSpPr>
        <p:spPr>
          <a:xfrm flipH="1">
            <a:off x="10464255" y="1092200"/>
            <a:ext cx="544" cy="18306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ttangolo con angoli arrotondati 66">
            <a:extLst>
              <a:ext uri="{FF2B5EF4-FFF2-40B4-BE49-F238E27FC236}">
                <a16:creationId xmlns="" xmlns:a16="http://schemas.microsoft.com/office/drawing/2014/main" id="{D061D100-0FA1-6AD4-7176-12EFC83202B9}"/>
              </a:ext>
            </a:extLst>
          </p:cNvPr>
          <p:cNvSpPr/>
          <p:nvPr/>
        </p:nvSpPr>
        <p:spPr>
          <a:xfrm>
            <a:off x="6506832" y="3955039"/>
            <a:ext cx="4880750" cy="76944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8" name="Rettangolo con angoli arrotondati 67">
            <a:extLst>
              <a:ext uri="{FF2B5EF4-FFF2-40B4-BE49-F238E27FC236}">
                <a16:creationId xmlns="" xmlns:a16="http://schemas.microsoft.com/office/drawing/2014/main" id="{E6B76F94-4EC9-7E3B-8A5C-E5628AF5EED2}"/>
              </a:ext>
            </a:extLst>
          </p:cNvPr>
          <p:cNvSpPr/>
          <p:nvPr/>
        </p:nvSpPr>
        <p:spPr>
          <a:xfrm>
            <a:off x="6501136" y="5259944"/>
            <a:ext cx="4937587" cy="85973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9" name="Connettore 2 68">
            <a:extLst>
              <a:ext uri="{FF2B5EF4-FFF2-40B4-BE49-F238E27FC236}">
                <a16:creationId xmlns="" xmlns:a16="http://schemas.microsoft.com/office/drawing/2014/main" id="{E230F505-2F35-AF5B-880F-AD1492EB246E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1689208" y="3888000"/>
            <a:ext cx="0" cy="1485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308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6385</TotalTime>
  <Words>495</Words>
  <Application>Microsoft Macintosh PowerPoint</Application>
  <PresentationFormat>Personalizzato</PresentationFormat>
  <Paragraphs>73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301</cp:revision>
  <dcterms:created xsi:type="dcterms:W3CDTF">2018-02-23T18:35:34Z</dcterms:created>
  <dcterms:modified xsi:type="dcterms:W3CDTF">2024-05-20T15:17:56Z</dcterms:modified>
</cp:coreProperties>
</file>