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1" autoAdjust="0"/>
    <p:restoredTop sz="98563" autoAdjust="0"/>
  </p:normalViewPr>
  <p:slideViewPr>
    <p:cSldViewPr snapToGrid="0">
      <p:cViewPr>
        <p:scale>
          <a:sx n="152" d="100"/>
          <a:sy n="152" d="100"/>
        </p:scale>
        <p:origin x="-80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29717" y="706281"/>
            <a:ext cx="2330203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Intelligenza artificiale (IA)</a:t>
            </a:r>
            <a:endParaRPr lang="it-IT" sz="1400" b="1" kern="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 2">
            <a:extLst>
              <a:ext uri="{FF2B5EF4-FFF2-40B4-BE49-F238E27FC236}">
                <a16:creationId xmlns="" xmlns:a16="http://schemas.microsoft.com/office/drawing/2014/main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="" xmlns:a16="http://schemas.microsoft.com/office/drawing/2014/main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="" xmlns:a16="http://schemas.microsoft.com/office/drawing/2014/main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858" y="3181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78" name="Rectangle 20">
            <a:extLst>
              <a:ext uri="{FF2B5EF4-FFF2-40B4-BE49-F238E27FC236}">
                <a16:creationId xmlns="" xmlns:a16="http://schemas.microsoft.com/office/drawing/2014/main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="" xmlns:a16="http://schemas.microsoft.com/office/drawing/2014/main" id="{A47E5237-9488-F8AC-F7F2-5281E913383B}"/>
              </a:ext>
            </a:extLst>
          </p:cNvPr>
          <p:cNvSpPr/>
          <p:nvPr/>
        </p:nvSpPr>
        <p:spPr>
          <a:xfrm>
            <a:off x="2963178" y="537459"/>
            <a:ext cx="4200102" cy="61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</a:t>
            </a:r>
            <a:r>
              <a:rPr lang="it-IT" sz="1100" b="0" i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nsieme </a:t>
            </a:r>
            <a:r>
              <a:rPr lang="it-IT" sz="1100" b="0" i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 tecnologie che permettono </a:t>
            </a:r>
            <a:r>
              <a:rPr lang="it-IT" sz="1100" b="0" i="0" dirty="0">
                <a:solidFill>
                  <a:srgbClr val="0070C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lle macchine di imparare dalle proprie esperienze, adattarsi a nuovi input ed eseguire compiti con una logica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umana.</a:t>
            </a:r>
            <a:endParaRPr lang="it-IT" sz="1100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21" name="Connettore 2 220">
            <a:extLst>
              <a:ext uri="{FF2B5EF4-FFF2-40B4-BE49-F238E27FC236}">
                <a16:creationId xmlns="" xmlns:a16="http://schemas.microsoft.com/office/drawing/2014/main" id="{0120F53D-58DC-4BB6-D2EB-99520BC60ADE}"/>
              </a:ext>
            </a:extLst>
          </p:cNvPr>
          <p:cNvCxnSpPr>
            <a:cxnSpLocks/>
            <a:stCxn id="5" idx="3"/>
            <a:endCxn id="63" idx="1"/>
          </p:cNvCxnSpPr>
          <p:nvPr/>
        </p:nvCxnSpPr>
        <p:spPr>
          <a:xfrm flipV="1">
            <a:off x="2659920" y="843459"/>
            <a:ext cx="303258" cy="682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2 224">
            <a:extLst>
              <a:ext uri="{FF2B5EF4-FFF2-40B4-BE49-F238E27FC236}">
                <a16:creationId xmlns="" xmlns:a16="http://schemas.microsoft.com/office/drawing/2014/main" id="{4B7CDC28-E1A8-EEAD-37A0-E301A0CFE2A3}"/>
              </a:ext>
            </a:extLst>
          </p:cNvPr>
          <p:cNvCxnSpPr>
            <a:cxnSpLocks/>
            <a:stCxn id="63" idx="3"/>
            <a:endCxn id="28" idx="1"/>
          </p:cNvCxnSpPr>
          <p:nvPr/>
        </p:nvCxnSpPr>
        <p:spPr>
          <a:xfrm>
            <a:off x="7163280" y="843459"/>
            <a:ext cx="30325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con angoli arrotondati 27">
            <a:extLst>
              <a:ext uri="{FF2B5EF4-FFF2-40B4-BE49-F238E27FC236}">
                <a16:creationId xmlns="" xmlns:a16="http://schemas.microsoft.com/office/drawing/2014/main" id="{DEA06BFD-8A70-F126-78B1-1FC337865117}"/>
              </a:ext>
            </a:extLst>
          </p:cNvPr>
          <p:cNvSpPr/>
          <p:nvPr/>
        </p:nvSpPr>
        <p:spPr>
          <a:xfrm>
            <a:off x="7466538" y="537459"/>
            <a:ext cx="4416947" cy="61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ediante queste tecnologie le macchine vengono addestrate </a:t>
            </a:r>
            <a:endParaRPr lang="it-IT" sz="1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svolgere attività specifiche tramite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l’elaborazione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 grandi quantità </a:t>
            </a:r>
            <a:endParaRPr lang="it-IT" sz="1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dati e il riconoscimento dei modelli presenti nei dati stessi</a:t>
            </a:r>
            <a:endParaRPr lang="it-IT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="" xmlns:a16="http://schemas.microsoft.com/office/drawing/2014/main" id="{DFEE1587-448C-2CF9-3D92-57A068075F71}"/>
              </a:ext>
            </a:extLst>
          </p:cNvPr>
          <p:cNvSpPr/>
          <p:nvPr/>
        </p:nvSpPr>
        <p:spPr>
          <a:xfrm>
            <a:off x="334199" y="2256543"/>
            <a:ext cx="192087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i="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Strumenti base dell’IA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9" name="Rettangolo con angoli arrotondati 38">
            <a:extLst>
              <a:ext uri="{FF2B5EF4-FFF2-40B4-BE49-F238E27FC236}">
                <a16:creationId xmlns="" xmlns:a16="http://schemas.microsoft.com/office/drawing/2014/main" id="{757088D3-1D51-2CAB-51F0-4034A0DECA7E}"/>
              </a:ext>
            </a:extLst>
          </p:cNvPr>
          <p:cNvSpPr/>
          <p:nvPr/>
        </p:nvSpPr>
        <p:spPr>
          <a:xfrm>
            <a:off x="2564978" y="2680971"/>
            <a:ext cx="3667835" cy="62791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capacità dei sistemi di imparare dai dati, identificare i modelli e prendere decisioni con minimo intervento umano</a:t>
            </a:r>
            <a:endParaRPr lang="it-IT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ttangolo con angoli arrotondati 39">
            <a:extLst>
              <a:ext uri="{FF2B5EF4-FFF2-40B4-BE49-F238E27FC236}">
                <a16:creationId xmlns="" xmlns:a16="http://schemas.microsoft.com/office/drawing/2014/main" id="{B7FC4CF8-46B6-4797-5B79-51A231EE8917}"/>
              </a:ext>
            </a:extLst>
          </p:cNvPr>
          <p:cNvSpPr/>
          <p:nvPr/>
        </p:nvSpPr>
        <p:spPr>
          <a:xfrm>
            <a:off x="601558" y="2847694"/>
            <a:ext cx="1750748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Machine Learning</a:t>
            </a:r>
          </a:p>
        </p:txBody>
      </p:sp>
      <p:sp>
        <p:nvSpPr>
          <p:cNvPr id="43" name="Rettangolo con angoli arrotondati 42">
            <a:extLst>
              <a:ext uri="{FF2B5EF4-FFF2-40B4-BE49-F238E27FC236}">
                <a16:creationId xmlns="" xmlns:a16="http://schemas.microsoft.com/office/drawing/2014/main" id="{F0F7F614-0ED3-B7A6-E793-392D890CF00B}"/>
              </a:ext>
            </a:extLst>
          </p:cNvPr>
          <p:cNvSpPr/>
          <p:nvPr/>
        </p:nvSpPr>
        <p:spPr>
          <a:xfrm>
            <a:off x="581579" y="3577877"/>
            <a:ext cx="1785795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NLP (</a:t>
            </a:r>
            <a:r>
              <a:rPr lang="it-IT" sz="11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 Language Processing</a:t>
            </a: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4" name="Rettangolo con angoli arrotondati 43">
            <a:extLst>
              <a:ext uri="{FF2B5EF4-FFF2-40B4-BE49-F238E27FC236}">
                <a16:creationId xmlns="" xmlns:a16="http://schemas.microsoft.com/office/drawing/2014/main" id="{DE98C6AD-E687-B99C-3135-E2D196CFAF9F}"/>
              </a:ext>
            </a:extLst>
          </p:cNvPr>
          <p:cNvSpPr/>
          <p:nvPr/>
        </p:nvSpPr>
        <p:spPr>
          <a:xfrm>
            <a:off x="2563169" y="3471166"/>
            <a:ext cx="3627870" cy="61199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elaborazione del linguaggio naturale: aiuta i computer </a:t>
            </a:r>
            <a:endParaRPr lang="it-IT" sz="11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 </a:t>
            </a:r>
            <a:r>
              <a:rPr lang="it-IT" sz="1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comprendere, interpretare e utilizzare il linguaggio umano</a:t>
            </a:r>
            <a:endParaRPr lang="it-IT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ttangolo con angoli arrotondati 44">
            <a:extLst>
              <a:ext uri="{FF2B5EF4-FFF2-40B4-BE49-F238E27FC236}">
                <a16:creationId xmlns="" xmlns:a16="http://schemas.microsoft.com/office/drawing/2014/main" id="{19BB79DE-97B4-D9C4-14B1-B7265AAAA2EF}"/>
              </a:ext>
            </a:extLst>
          </p:cNvPr>
          <p:cNvSpPr/>
          <p:nvPr/>
        </p:nvSpPr>
        <p:spPr>
          <a:xfrm>
            <a:off x="585344" y="4597445"/>
            <a:ext cx="1785795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eep </a:t>
            </a:r>
            <a:r>
              <a:rPr lang="it-IT" sz="1100" b="1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Learning</a:t>
            </a:r>
            <a:endParaRPr lang="it-IT" sz="11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" name="Rettangolo con angoli arrotondati 46">
            <a:extLst>
              <a:ext uri="{FF2B5EF4-FFF2-40B4-BE49-F238E27FC236}">
                <a16:creationId xmlns="" xmlns:a16="http://schemas.microsoft.com/office/drawing/2014/main" id="{DD335DE4-44F1-8751-5A37-E8CCE93D5FAE}"/>
              </a:ext>
            </a:extLst>
          </p:cNvPr>
          <p:cNvSpPr/>
          <p:nvPr/>
        </p:nvSpPr>
        <p:spPr>
          <a:xfrm>
            <a:off x="2566934" y="4203881"/>
            <a:ext cx="3624104" cy="84300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tecnica di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Machine </a:t>
            </a:r>
            <a:r>
              <a:rPr lang="it-IT" sz="11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earning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che addestra </a:t>
            </a:r>
            <a:endParaRPr lang="it-IT" sz="1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il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computer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operare in modo simile a quello umano,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compiti come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riconoscere il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parlato, identificare immagini o fare previsioni</a:t>
            </a:r>
            <a:endParaRPr lang="it-IT" sz="11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8" name="Rettangolo con angoli arrotondati 47">
            <a:extLst>
              <a:ext uri="{FF2B5EF4-FFF2-40B4-BE49-F238E27FC236}">
                <a16:creationId xmlns="" xmlns:a16="http://schemas.microsoft.com/office/drawing/2014/main" id="{E79E54E4-0C4F-FCCC-ABCD-AC72D8633998}"/>
              </a:ext>
            </a:extLst>
          </p:cNvPr>
          <p:cNvSpPr/>
          <p:nvPr/>
        </p:nvSpPr>
        <p:spPr>
          <a:xfrm>
            <a:off x="581579" y="5296447"/>
            <a:ext cx="181896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Computer Vision</a:t>
            </a:r>
          </a:p>
        </p:txBody>
      </p:sp>
      <p:sp>
        <p:nvSpPr>
          <p:cNvPr id="49" name="Rettangolo con angoli arrotondati 48">
            <a:extLst>
              <a:ext uri="{FF2B5EF4-FFF2-40B4-BE49-F238E27FC236}">
                <a16:creationId xmlns="" xmlns:a16="http://schemas.microsoft.com/office/drawing/2014/main" id="{F91B397C-22DA-0F8C-64D4-37BF76B1EC34}"/>
              </a:ext>
            </a:extLst>
          </p:cNvPr>
          <p:cNvSpPr/>
          <p:nvPr/>
        </p:nvSpPr>
        <p:spPr>
          <a:xfrm>
            <a:off x="2554194" y="5207735"/>
            <a:ext cx="3636844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addestra i computer a interpretare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comprendere </a:t>
            </a: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it-IT" sz="1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il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mondo visivo</a:t>
            </a:r>
            <a:endParaRPr lang="it-IT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ttangolo con angoli arrotondati 49">
            <a:extLst>
              <a:ext uri="{FF2B5EF4-FFF2-40B4-BE49-F238E27FC236}">
                <a16:creationId xmlns="" xmlns:a16="http://schemas.microsoft.com/office/drawing/2014/main" id="{406FA2E2-D746-A212-26E9-5159542C2F49}"/>
              </a:ext>
            </a:extLst>
          </p:cNvPr>
          <p:cNvSpPr/>
          <p:nvPr/>
        </p:nvSpPr>
        <p:spPr>
          <a:xfrm>
            <a:off x="588159" y="5903829"/>
            <a:ext cx="1818960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API (</a:t>
            </a:r>
            <a:r>
              <a:rPr lang="it-IT" sz="11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Application Programming Interfaces</a:t>
            </a:r>
            <a:r>
              <a:rPr lang="it-IT" sz="11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1" name="Rettangolo con angoli arrotondati 50">
            <a:extLst>
              <a:ext uri="{FF2B5EF4-FFF2-40B4-BE49-F238E27FC236}">
                <a16:creationId xmlns="" xmlns:a16="http://schemas.microsoft.com/office/drawing/2014/main" id="{A546510D-348C-1997-5C27-723A30E6AD01}"/>
              </a:ext>
            </a:extLst>
          </p:cNvPr>
          <p:cNvSpPr/>
          <p:nvPr/>
        </p:nvSpPr>
        <p:spPr>
          <a:xfrm>
            <a:off x="2566933" y="5852731"/>
            <a:ext cx="3607395" cy="49766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interfacce che permettono alle applicazioni </a:t>
            </a:r>
            <a:r>
              <a:rPr lang="it-IT" sz="1100" b="0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 </a:t>
            </a:r>
            <a:r>
              <a:rPr lang="it-IT" sz="11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interagire con altre applicazioni come </a:t>
            </a:r>
            <a:r>
              <a:rPr lang="it-IT" sz="1100" b="0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l’IOT </a:t>
            </a:r>
            <a:r>
              <a:rPr lang="it-IT" sz="1100" b="0" i="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it-IT" sz="11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Internet of Things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6" name="Rettangolo con angoli arrotondati 75">
            <a:extLst>
              <a:ext uri="{FF2B5EF4-FFF2-40B4-BE49-F238E27FC236}">
                <a16:creationId xmlns="" xmlns:a16="http://schemas.microsoft.com/office/drawing/2014/main" id="{1B31393C-F87B-8C27-A172-EB96BF71D918}"/>
              </a:ext>
            </a:extLst>
          </p:cNvPr>
          <p:cNvSpPr/>
          <p:nvPr/>
        </p:nvSpPr>
        <p:spPr>
          <a:xfrm>
            <a:off x="334200" y="1538883"/>
            <a:ext cx="192087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</a:t>
            </a:r>
            <a:r>
              <a:rPr lang="it-IT" sz="11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eti neurali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0" name="Rettangolo con angoli arrotondati 79">
            <a:extLst>
              <a:ext uri="{FF2B5EF4-FFF2-40B4-BE49-F238E27FC236}">
                <a16:creationId xmlns="" xmlns:a16="http://schemas.microsoft.com/office/drawing/2014/main" id="{12B8F60B-3A8E-9C2F-38EB-D47A5A9561D3}"/>
              </a:ext>
            </a:extLst>
          </p:cNvPr>
          <p:cNvSpPr/>
          <p:nvPr/>
        </p:nvSpPr>
        <p:spPr>
          <a:xfrm>
            <a:off x="7895454" y="2717202"/>
            <a:ext cx="2215628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Processo di apprendimento automatico</a:t>
            </a:r>
          </a:p>
        </p:txBody>
      </p:sp>
      <p:sp>
        <p:nvSpPr>
          <p:cNvPr id="82" name="Rettangolo con angoli arrotondati 81">
            <a:extLst>
              <a:ext uri="{FF2B5EF4-FFF2-40B4-BE49-F238E27FC236}">
                <a16:creationId xmlns="" xmlns:a16="http://schemas.microsoft.com/office/drawing/2014/main" id="{A59E431B-E75B-3570-4233-D8E028DD89B4}"/>
              </a:ext>
            </a:extLst>
          </p:cNvPr>
          <p:cNvSpPr/>
          <p:nvPr/>
        </p:nvSpPr>
        <p:spPr>
          <a:xfrm>
            <a:off x="7163280" y="3269403"/>
            <a:ext cx="2538438" cy="776221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05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 </a:t>
            </a:r>
            <a:r>
              <a:rPr lang="it-IT" sz="1050" b="1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– Raccolta </a:t>
            </a:r>
            <a:r>
              <a:rPr lang="it-IT" sz="105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 preparazione dei </a:t>
            </a:r>
            <a:r>
              <a:rPr lang="it-IT" sz="1050" b="1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dati</a:t>
            </a:r>
            <a:endParaRPr lang="it-IT" sz="105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0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</a:t>
            </a:r>
            <a:r>
              <a:rPr lang="it-IT" sz="10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raccolgono i dati rappresentativi del problema che si intende risolvere con l’IA e si rendono omogenei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3" name="Rettangolo con angoli arrotondati 82">
            <a:extLst>
              <a:ext uri="{FF2B5EF4-FFF2-40B4-BE49-F238E27FC236}">
                <a16:creationId xmlns="" xmlns:a16="http://schemas.microsoft.com/office/drawing/2014/main" id="{1CF79901-C9CE-B496-31F6-BACF30B732A4}"/>
              </a:ext>
            </a:extLst>
          </p:cNvPr>
          <p:cNvSpPr/>
          <p:nvPr/>
        </p:nvSpPr>
        <p:spPr>
          <a:xfrm>
            <a:off x="7163280" y="4289556"/>
            <a:ext cx="1608690" cy="25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>
              <a:spcAft>
                <a:spcPts val="600"/>
              </a:spcAft>
            </a:pPr>
            <a:r>
              <a:rPr lang="it-IT" sz="1050" b="1" kern="100" dirty="0">
                <a:solidFill>
                  <a:srgbClr val="0070C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it-IT" sz="105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– </a:t>
            </a:r>
            <a:r>
              <a:rPr lang="it-IT" sz="1050" b="1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Divisione </a:t>
            </a:r>
            <a:r>
              <a:rPr lang="it-IT" sz="105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dei </a:t>
            </a:r>
            <a:r>
              <a:rPr lang="it-IT" sz="1050" b="1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dati</a:t>
            </a:r>
            <a:endParaRPr lang="it-IT" sz="105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5" name="Rettangolo con angoli arrotondati 84">
            <a:extLst>
              <a:ext uri="{FF2B5EF4-FFF2-40B4-BE49-F238E27FC236}">
                <a16:creationId xmlns="" xmlns:a16="http://schemas.microsoft.com/office/drawing/2014/main" id="{8E44AE73-AC8F-5068-2D54-58BD10C50910}"/>
              </a:ext>
            </a:extLst>
          </p:cNvPr>
          <p:cNvSpPr/>
          <p:nvPr/>
        </p:nvSpPr>
        <p:spPr>
          <a:xfrm>
            <a:off x="10229972" y="4688984"/>
            <a:ext cx="1644894" cy="61184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05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test set</a:t>
            </a:r>
          </a:p>
          <a:p>
            <a:r>
              <a:rPr lang="it-IT" sz="10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 valutare le prestazioni su nuovi dati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6" name="Rettangolo con angoli arrotondati 85">
            <a:extLst>
              <a:ext uri="{FF2B5EF4-FFF2-40B4-BE49-F238E27FC236}">
                <a16:creationId xmlns="" xmlns:a16="http://schemas.microsoft.com/office/drawing/2014/main" id="{9B55ABFF-C57A-E93F-9EA8-4EA8278197EA}"/>
              </a:ext>
            </a:extLst>
          </p:cNvPr>
          <p:cNvSpPr/>
          <p:nvPr/>
        </p:nvSpPr>
        <p:spPr>
          <a:xfrm>
            <a:off x="6457358" y="4793493"/>
            <a:ext cx="1850701" cy="112671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05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 </a:t>
            </a:r>
            <a:r>
              <a:rPr lang="it-IT" sz="1050" b="1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– Selezione </a:t>
            </a:r>
            <a:r>
              <a:rPr lang="it-IT" sz="1050" b="1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del </a:t>
            </a:r>
            <a:r>
              <a:rPr lang="it-IT" sz="1050" b="1" kern="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modello</a:t>
            </a:r>
            <a:endParaRPr lang="it-IT" sz="105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0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</a:t>
            </a:r>
            <a:r>
              <a:rPr lang="it-IT" sz="10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sceglie il tipo di modello di </a:t>
            </a:r>
            <a:r>
              <a:rPr lang="it-IT" sz="10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Machine </a:t>
            </a:r>
            <a:r>
              <a:rPr lang="it-IT" sz="105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</a:t>
            </a:r>
            <a:r>
              <a:rPr lang="it-IT" sz="10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earning </a:t>
            </a:r>
          </a:p>
          <a:p>
            <a:r>
              <a:rPr lang="it-IT" sz="10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 </a:t>
            </a:r>
            <a:r>
              <a:rPr lang="it-IT" sz="10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utilizzare in base </a:t>
            </a:r>
            <a:endParaRPr lang="it-IT" sz="105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0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 </a:t>
            </a:r>
            <a:r>
              <a:rPr lang="it-IT" sz="10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problema (per esempio, reti neurali</a:t>
            </a:r>
            <a:r>
              <a:rPr lang="it-IT" sz="105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87" name="Connettore 2 86">
            <a:extLst>
              <a:ext uri="{FF2B5EF4-FFF2-40B4-BE49-F238E27FC236}">
                <a16:creationId xmlns="" xmlns:a16="http://schemas.microsoft.com/office/drawing/2014/main" id="{BA81F763-A135-FF19-363D-94B64765A9A9}"/>
              </a:ext>
            </a:extLst>
          </p:cNvPr>
          <p:cNvCxnSpPr>
            <a:cxnSpLocks/>
            <a:stCxn id="82" idx="2"/>
          </p:cNvCxnSpPr>
          <p:nvPr/>
        </p:nvCxnSpPr>
        <p:spPr>
          <a:xfrm>
            <a:off x="8432499" y="4045624"/>
            <a:ext cx="0" cy="22066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ttangolo con angoli arrotondati 87">
            <a:extLst>
              <a:ext uri="{FF2B5EF4-FFF2-40B4-BE49-F238E27FC236}">
                <a16:creationId xmlns="" xmlns:a16="http://schemas.microsoft.com/office/drawing/2014/main" id="{2AD6715D-6BA5-6C0A-BE75-D07600DC487A}"/>
              </a:ext>
            </a:extLst>
          </p:cNvPr>
          <p:cNvSpPr/>
          <p:nvPr/>
        </p:nvSpPr>
        <p:spPr>
          <a:xfrm>
            <a:off x="8537164" y="4686698"/>
            <a:ext cx="1608684" cy="43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05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training set </a:t>
            </a:r>
          </a:p>
          <a:p>
            <a:r>
              <a:rPr lang="it-IT" sz="105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 insegnare al modello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9" name="Rettangolo con angoli arrotondati 88">
            <a:extLst>
              <a:ext uri="{FF2B5EF4-FFF2-40B4-BE49-F238E27FC236}">
                <a16:creationId xmlns="" xmlns:a16="http://schemas.microsoft.com/office/drawing/2014/main" id="{E695C65D-A35A-D8A5-63E3-626BBB1CEEB9}"/>
              </a:ext>
            </a:extLst>
          </p:cNvPr>
          <p:cNvSpPr/>
          <p:nvPr/>
        </p:nvSpPr>
        <p:spPr>
          <a:xfrm>
            <a:off x="8470351" y="5290912"/>
            <a:ext cx="1728440" cy="25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050" kern="1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lang="it-IT" sz="105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ddestramento del </a:t>
            </a:r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modello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0" name="Rettangolo con angoli arrotondati 89">
            <a:extLst>
              <a:ext uri="{FF2B5EF4-FFF2-40B4-BE49-F238E27FC236}">
                <a16:creationId xmlns="" xmlns:a16="http://schemas.microsoft.com/office/drawing/2014/main" id="{F21F0F87-7E76-617D-F707-328CDE305582}"/>
              </a:ext>
            </a:extLst>
          </p:cNvPr>
          <p:cNvSpPr/>
          <p:nvPr/>
        </p:nvSpPr>
        <p:spPr>
          <a:xfrm>
            <a:off x="8472648" y="5668850"/>
            <a:ext cx="1740614" cy="25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05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validazione del </a:t>
            </a:r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modello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93" name="Rettangolo con angoli arrotondati 92">
            <a:extLst>
              <a:ext uri="{FF2B5EF4-FFF2-40B4-BE49-F238E27FC236}">
                <a16:creationId xmlns="" xmlns:a16="http://schemas.microsoft.com/office/drawing/2014/main" id="{B686EE85-F600-D4C6-2780-3D0D2F469A86}"/>
              </a:ext>
            </a:extLst>
          </p:cNvPr>
          <p:cNvSpPr/>
          <p:nvPr/>
        </p:nvSpPr>
        <p:spPr>
          <a:xfrm>
            <a:off x="10465904" y="5660845"/>
            <a:ext cx="1191913" cy="25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05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test del </a:t>
            </a:r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modello</a:t>
            </a:r>
            <a:endParaRPr lang="it-IT" sz="105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94" name="Connettore diritto 93">
            <a:extLst>
              <a:ext uri="{FF2B5EF4-FFF2-40B4-BE49-F238E27FC236}">
                <a16:creationId xmlns="" xmlns:a16="http://schemas.microsoft.com/office/drawing/2014/main" id="{C53C39AB-2554-D4CD-0BC6-A256B11C5E64}"/>
              </a:ext>
            </a:extLst>
          </p:cNvPr>
          <p:cNvCxnSpPr>
            <a:cxnSpLocks/>
            <a:stCxn id="83" idx="3"/>
          </p:cNvCxnSpPr>
          <p:nvPr/>
        </p:nvCxnSpPr>
        <p:spPr>
          <a:xfrm>
            <a:off x="8771970" y="4415556"/>
            <a:ext cx="228044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2 94">
            <a:extLst>
              <a:ext uri="{FF2B5EF4-FFF2-40B4-BE49-F238E27FC236}">
                <a16:creationId xmlns="" xmlns:a16="http://schemas.microsoft.com/office/drawing/2014/main" id="{89721112-6B32-17D8-BD58-5D93336D7392}"/>
              </a:ext>
            </a:extLst>
          </p:cNvPr>
          <p:cNvCxnSpPr>
            <a:cxnSpLocks/>
          </p:cNvCxnSpPr>
          <p:nvPr/>
        </p:nvCxnSpPr>
        <p:spPr>
          <a:xfrm>
            <a:off x="7693211" y="4541556"/>
            <a:ext cx="0" cy="25200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2 95">
            <a:extLst>
              <a:ext uri="{FF2B5EF4-FFF2-40B4-BE49-F238E27FC236}">
                <a16:creationId xmlns="" xmlns:a16="http://schemas.microsoft.com/office/drawing/2014/main" id="{D50D4D49-05D4-0560-1921-399CF6104C2B}"/>
              </a:ext>
            </a:extLst>
          </p:cNvPr>
          <p:cNvCxnSpPr>
            <a:cxnSpLocks/>
            <a:endCxn id="88" idx="0"/>
          </p:cNvCxnSpPr>
          <p:nvPr/>
        </p:nvCxnSpPr>
        <p:spPr>
          <a:xfrm>
            <a:off x="9338267" y="4409453"/>
            <a:ext cx="3239" cy="27724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2 96">
            <a:extLst>
              <a:ext uri="{FF2B5EF4-FFF2-40B4-BE49-F238E27FC236}">
                <a16:creationId xmlns="" xmlns:a16="http://schemas.microsoft.com/office/drawing/2014/main" id="{99D3B44E-A1B6-2369-144E-859A3C93B705}"/>
              </a:ext>
            </a:extLst>
          </p:cNvPr>
          <p:cNvCxnSpPr>
            <a:cxnSpLocks/>
            <a:endCxn id="85" idx="0"/>
          </p:cNvCxnSpPr>
          <p:nvPr/>
        </p:nvCxnSpPr>
        <p:spPr>
          <a:xfrm>
            <a:off x="11052419" y="4409453"/>
            <a:ext cx="0" cy="27953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="" xmlns:a16="http://schemas.microsoft.com/office/drawing/2014/main" id="{4EFD6050-5C1C-AAA5-F7F9-08D4BE92F3FA}"/>
              </a:ext>
            </a:extLst>
          </p:cNvPr>
          <p:cNvCxnSpPr>
            <a:cxnSpLocks/>
            <a:stCxn id="88" idx="2"/>
            <a:endCxn id="89" idx="0"/>
          </p:cNvCxnSpPr>
          <p:nvPr/>
        </p:nvCxnSpPr>
        <p:spPr>
          <a:xfrm flipH="1">
            <a:off x="9334571" y="5118698"/>
            <a:ext cx="6935" cy="1722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2 98">
            <a:extLst>
              <a:ext uri="{FF2B5EF4-FFF2-40B4-BE49-F238E27FC236}">
                <a16:creationId xmlns="" xmlns:a16="http://schemas.microsoft.com/office/drawing/2014/main" id="{3ECF3020-D29E-93D8-6BC7-3F2D1227F5AB}"/>
              </a:ext>
            </a:extLst>
          </p:cNvPr>
          <p:cNvCxnSpPr>
            <a:cxnSpLocks/>
            <a:endCxn id="89" idx="1"/>
          </p:cNvCxnSpPr>
          <p:nvPr/>
        </p:nvCxnSpPr>
        <p:spPr>
          <a:xfrm>
            <a:off x="8293429" y="5416912"/>
            <a:ext cx="176922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>
            <a:extLst>
              <a:ext uri="{FF2B5EF4-FFF2-40B4-BE49-F238E27FC236}">
                <a16:creationId xmlns="" xmlns:a16="http://schemas.microsoft.com/office/drawing/2014/main" id="{B3126B57-884B-B536-C855-FFA89331F2EE}"/>
              </a:ext>
            </a:extLst>
          </p:cNvPr>
          <p:cNvCxnSpPr>
            <a:cxnSpLocks/>
            <a:stCxn id="85" idx="2"/>
            <a:endCxn id="93" idx="0"/>
          </p:cNvCxnSpPr>
          <p:nvPr/>
        </p:nvCxnSpPr>
        <p:spPr>
          <a:xfrm>
            <a:off x="11052419" y="5300831"/>
            <a:ext cx="9442" cy="360014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2 101">
            <a:extLst>
              <a:ext uri="{FF2B5EF4-FFF2-40B4-BE49-F238E27FC236}">
                <a16:creationId xmlns="" xmlns:a16="http://schemas.microsoft.com/office/drawing/2014/main" id="{CB6122BE-1E3C-CD4C-2AEB-3A8D3F704320}"/>
              </a:ext>
            </a:extLst>
          </p:cNvPr>
          <p:cNvCxnSpPr>
            <a:cxnSpLocks/>
            <a:stCxn id="90" idx="3"/>
            <a:endCxn id="93" idx="1"/>
          </p:cNvCxnSpPr>
          <p:nvPr/>
        </p:nvCxnSpPr>
        <p:spPr>
          <a:xfrm flipV="1">
            <a:off x="10213262" y="5786845"/>
            <a:ext cx="252642" cy="800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2 102">
            <a:extLst>
              <a:ext uri="{FF2B5EF4-FFF2-40B4-BE49-F238E27FC236}">
                <a16:creationId xmlns="" xmlns:a16="http://schemas.microsoft.com/office/drawing/2014/main" id="{D255D411-48CD-08D0-D764-FC9F0B5B8D26}"/>
              </a:ext>
            </a:extLst>
          </p:cNvPr>
          <p:cNvCxnSpPr>
            <a:cxnSpLocks/>
            <a:stCxn id="89" idx="2"/>
            <a:endCxn id="90" idx="0"/>
          </p:cNvCxnSpPr>
          <p:nvPr/>
        </p:nvCxnSpPr>
        <p:spPr>
          <a:xfrm>
            <a:off x="9334571" y="5542912"/>
            <a:ext cx="8384" cy="125938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ttangolo con angoli arrotondati 104">
            <a:extLst>
              <a:ext uri="{FF2B5EF4-FFF2-40B4-BE49-F238E27FC236}">
                <a16:creationId xmlns="" xmlns:a16="http://schemas.microsoft.com/office/drawing/2014/main" id="{732F5016-C46F-CBD5-9D33-4739A351E03A}"/>
              </a:ext>
            </a:extLst>
          </p:cNvPr>
          <p:cNvSpPr/>
          <p:nvPr/>
        </p:nvSpPr>
        <p:spPr>
          <a:xfrm>
            <a:off x="7059955" y="6028294"/>
            <a:ext cx="4628659" cy="252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ottimizzazione </a:t>
            </a:r>
            <a:r>
              <a:rPr lang="it-IT" sz="105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del </a:t>
            </a:r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modello</a:t>
            </a:r>
            <a:r>
              <a:rPr lang="it-IT" sz="105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utilizzo </a:t>
            </a:r>
            <a:r>
              <a:rPr lang="it-IT" sz="105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del </a:t>
            </a:r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modello</a:t>
            </a:r>
            <a:r>
              <a:rPr lang="it-IT" sz="105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; </a:t>
            </a:r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aggiornamento </a:t>
            </a:r>
            <a:r>
              <a:rPr lang="it-IT" sz="105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del </a:t>
            </a:r>
            <a:r>
              <a:rPr lang="it-IT" sz="105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modello </a:t>
            </a:r>
            <a:endParaRPr lang="it-IT" sz="105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06" name="Connettore 2 105">
            <a:extLst>
              <a:ext uri="{FF2B5EF4-FFF2-40B4-BE49-F238E27FC236}">
                <a16:creationId xmlns="" xmlns:a16="http://schemas.microsoft.com/office/drawing/2014/main" id="{999B9387-357A-7024-B6BD-57612669DE03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11061861" y="5912845"/>
            <a:ext cx="11622" cy="115449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2 107">
            <a:extLst>
              <a:ext uri="{FF2B5EF4-FFF2-40B4-BE49-F238E27FC236}">
                <a16:creationId xmlns="" xmlns:a16="http://schemas.microsoft.com/office/drawing/2014/main" id="{E702072C-7123-FE99-87B7-3CFF7754E1D3}"/>
              </a:ext>
            </a:extLst>
          </p:cNvPr>
          <p:cNvCxnSpPr>
            <a:cxnSpLocks/>
            <a:stCxn id="40" idx="3"/>
            <a:endCxn id="39" idx="1"/>
          </p:cNvCxnSpPr>
          <p:nvPr/>
        </p:nvCxnSpPr>
        <p:spPr>
          <a:xfrm>
            <a:off x="2352306" y="2991694"/>
            <a:ext cx="212672" cy="323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2 119">
            <a:extLst>
              <a:ext uri="{FF2B5EF4-FFF2-40B4-BE49-F238E27FC236}">
                <a16:creationId xmlns="" xmlns:a16="http://schemas.microsoft.com/office/drawing/2014/main" id="{95574A85-CA45-703E-09C2-DE76A46FC615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2367374" y="3793877"/>
            <a:ext cx="195794" cy="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2 127">
            <a:extLst>
              <a:ext uri="{FF2B5EF4-FFF2-40B4-BE49-F238E27FC236}">
                <a16:creationId xmlns="" xmlns:a16="http://schemas.microsoft.com/office/drawing/2014/main" id="{CF8BBF38-5E27-E22F-6363-A950A8045D24}"/>
              </a:ext>
            </a:extLst>
          </p:cNvPr>
          <p:cNvCxnSpPr>
            <a:cxnSpLocks/>
            <a:stCxn id="45" idx="3"/>
          </p:cNvCxnSpPr>
          <p:nvPr/>
        </p:nvCxnSpPr>
        <p:spPr>
          <a:xfrm>
            <a:off x="2371139" y="4741445"/>
            <a:ext cx="195795" cy="92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2 132">
            <a:extLst>
              <a:ext uri="{FF2B5EF4-FFF2-40B4-BE49-F238E27FC236}">
                <a16:creationId xmlns="" xmlns:a16="http://schemas.microsoft.com/office/drawing/2014/main" id="{3910B9F6-ED57-670C-55D1-D3DC5439B96A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2400539" y="5440447"/>
            <a:ext cx="15365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2 138">
            <a:extLst>
              <a:ext uri="{FF2B5EF4-FFF2-40B4-BE49-F238E27FC236}">
                <a16:creationId xmlns="" xmlns:a16="http://schemas.microsoft.com/office/drawing/2014/main" id="{2F3E7B98-ED73-B796-3828-D6A3E34C5040}"/>
              </a:ext>
            </a:extLst>
          </p:cNvPr>
          <p:cNvCxnSpPr>
            <a:cxnSpLocks/>
            <a:stCxn id="50" idx="3"/>
          </p:cNvCxnSpPr>
          <p:nvPr/>
        </p:nvCxnSpPr>
        <p:spPr>
          <a:xfrm flipV="1">
            <a:off x="2407119" y="6118274"/>
            <a:ext cx="159814" cy="155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ttangolo 148">
            <a:extLst>
              <a:ext uri="{FF2B5EF4-FFF2-40B4-BE49-F238E27FC236}">
                <a16:creationId xmlns="" xmlns:a16="http://schemas.microsoft.com/office/drawing/2014/main" id="{E47EA88F-C744-1ADC-6CC0-D5A33B3321AD}"/>
              </a:ext>
            </a:extLst>
          </p:cNvPr>
          <p:cNvSpPr/>
          <p:nvPr/>
        </p:nvSpPr>
        <p:spPr>
          <a:xfrm>
            <a:off x="6351104" y="3191194"/>
            <a:ext cx="5705061" cy="317083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5" name="Rettangolo con angoli arrotondati 154">
            <a:extLst>
              <a:ext uri="{FF2B5EF4-FFF2-40B4-BE49-F238E27FC236}">
                <a16:creationId xmlns="" xmlns:a16="http://schemas.microsoft.com/office/drawing/2014/main" id="{51981458-4060-5297-45B5-8C9BDC478913}"/>
              </a:ext>
            </a:extLst>
          </p:cNvPr>
          <p:cNvSpPr/>
          <p:nvPr/>
        </p:nvSpPr>
        <p:spPr>
          <a:xfrm>
            <a:off x="2584568" y="1300281"/>
            <a:ext cx="9298917" cy="777523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endParaRPr lang="it-IT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CasellaDiTesto 159">
            <a:extLst>
              <a:ext uri="{FF2B5EF4-FFF2-40B4-BE49-F238E27FC236}">
                <a16:creationId xmlns="" xmlns:a16="http://schemas.microsoft.com/office/drawing/2014/main" id="{49530968-E782-6421-497C-AD8C6C7F120E}"/>
              </a:ext>
            </a:extLst>
          </p:cNvPr>
          <p:cNvSpPr txBox="1"/>
          <p:nvPr/>
        </p:nvSpPr>
        <p:spPr>
          <a:xfrm>
            <a:off x="2584568" y="1299645"/>
            <a:ext cx="93431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modelli di calcolo con struttura simile alla rete di neuroni del cervello</a:t>
            </a:r>
            <a:r>
              <a:rPr lang="it-IT" sz="1100" kern="100" dirty="0">
                <a:solidFill>
                  <a:srgbClr val="21212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alla base dei sistemi </a:t>
            </a:r>
            <a:r>
              <a:rPr lang="it-IT" sz="1100" kern="1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</a:t>
            </a:r>
            <a:r>
              <a:rPr lang="it-IT" sz="1100" kern="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it-IT" sz="11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1212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it-IT" sz="1100" kern="1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rete neurale può apprendere dai dati ed essere addestrata a riconoscere strutture, classificare dati e prevedere eventi;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1212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100" kern="1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 comportamento è definito dal modo in cui sono collegati i singoli elementi e dalla “forza” (</a:t>
            </a:r>
            <a:r>
              <a:rPr lang="it-IT" sz="1100" i="1" kern="1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pesi</a:t>
            </a:r>
            <a:r>
              <a:rPr lang="it-IT" sz="1100" kern="1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delle connessioni; </a:t>
            </a:r>
            <a:endParaRPr lang="it-IT" sz="11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100" dirty="0">
                <a:solidFill>
                  <a:srgbClr val="21212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it-IT" sz="1100" kern="1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pesi vengono fissati durante l’addestramento in base a una specifica regola, affinché la rete neurale esegua correttamente </a:t>
            </a:r>
            <a:r>
              <a:rPr lang="it-IT" sz="1100" kern="100" dirty="0" smtClean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l’attività </a:t>
            </a:r>
            <a:r>
              <a:rPr lang="it-IT" sz="1100" kern="100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desiderata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1" name="Connettore 2 160">
            <a:extLst>
              <a:ext uri="{FF2B5EF4-FFF2-40B4-BE49-F238E27FC236}">
                <a16:creationId xmlns="" xmlns:a16="http://schemas.microsoft.com/office/drawing/2014/main" id="{1448FA94-E4BE-EB7D-3FE9-DB6D17808A16}"/>
              </a:ext>
            </a:extLst>
          </p:cNvPr>
          <p:cNvCxnSpPr>
            <a:cxnSpLocks/>
            <a:stCxn id="76" idx="3"/>
            <a:endCxn id="160" idx="1"/>
          </p:cNvCxnSpPr>
          <p:nvPr/>
        </p:nvCxnSpPr>
        <p:spPr>
          <a:xfrm>
            <a:off x="2255076" y="1682883"/>
            <a:ext cx="329492" cy="148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="" xmlns:a16="http://schemas.microsoft.com/office/drawing/2014/main" id="{2B73E279-E7C3-B408-E421-A4A6BA671A03}"/>
              </a:ext>
            </a:extLst>
          </p:cNvPr>
          <p:cNvCxnSpPr>
            <a:cxnSpLocks/>
          </p:cNvCxnSpPr>
          <p:nvPr/>
        </p:nvCxnSpPr>
        <p:spPr>
          <a:xfrm flipH="1">
            <a:off x="459524" y="2544543"/>
            <a:ext cx="7615" cy="358859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2 193">
            <a:extLst>
              <a:ext uri="{FF2B5EF4-FFF2-40B4-BE49-F238E27FC236}">
                <a16:creationId xmlns="" xmlns:a16="http://schemas.microsoft.com/office/drawing/2014/main" id="{8A53B826-6775-4809-5776-DC1E92B64DDF}"/>
              </a:ext>
            </a:extLst>
          </p:cNvPr>
          <p:cNvCxnSpPr>
            <a:cxnSpLocks/>
          </p:cNvCxnSpPr>
          <p:nvPr/>
        </p:nvCxnSpPr>
        <p:spPr>
          <a:xfrm>
            <a:off x="467139" y="3008406"/>
            <a:ext cx="12820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2 197">
            <a:extLst>
              <a:ext uri="{FF2B5EF4-FFF2-40B4-BE49-F238E27FC236}">
                <a16:creationId xmlns="" xmlns:a16="http://schemas.microsoft.com/office/drawing/2014/main" id="{D6B4106F-71C2-A04B-AB08-051B84A70887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467139" y="3793877"/>
            <a:ext cx="11444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2 200">
            <a:extLst>
              <a:ext uri="{FF2B5EF4-FFF2-40B4-BE49-F238E27FC236}">
                <a16:creationId xmlns="" xmlns:a16="http://schemas.microsoft.com/office/drawing/2014/main" id="{D919FD8B-AA43-5F23-DD59-A749D482B2FE}"/>
              </a:ext>
            </a:extLst>
          </p:cNvPr>
          <p:cNvCxnSpPr>
            <a:cxnSpLocks/>
            <a:endCxn id="45" idx="1"/>
          </p:cNvCxnSpPr>
          <p:nvPr/>
        </p:nvCxnSpPr>
        <p:spPr>
          <a:xfrm>
            <a:off x="467139" y="4741445"/>
            <a:ext cx="118205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2 204">
            <a:extLst>
              <a:ext uri="{FF2B5EF4-FFF2-40B4-BE49-F238E27FC236}">
                <a16:creationId xmlns="" xmlns:a16="http://schemas.microsoft.com/office/drawing/2014/main" id="{B46C3D32-4D58-7FBC-A386-B99166457156}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469701" y="5440447"/>
            <a:ext cx="11187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2 207">
            <a:extLst>
              <a:ext uri="{FF2B5EF4-FFF2-40B4-BE49-F238E27FC236}">
                <a16:creationId xmlns="" xmlns:a16="http://schemas.microsoft.com/office/drawing/2014/main" id="{F5C99F5D-D954-F301-83F1-7C8B92F7A077}"/>
              </a:ext>
            </a:extLst>
          </p:cNvPr>
          <p:cNvCxnSpPr>
            <a:cxnSpLocks/>
            <a:endCxn id="50" idx="1"/>
          </p:cNvCxnSpPr>
          <p:nvPr/>
        </p:nvCxnSpPr>
        <p:spPr>
          <a:xfrm>
            <a:off x="478422" y="6119829"/>
            <a:ext cx="10973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2 90">
            <a:extLst>
              <a:ext uri="{FF2B5EF4-FFF2-40B4-BE49-F238E27FC236}">
                <a16:creationId xmlns="" xmlns:a16="http://schemas.microsoft.com/office/drawing/2014/main" id="{E702072C-7123-FE99-87B7-3CFF7754E1D3}"/>
              </a:ext>
            </a:extLst>
          </p:cNvPr>
          <p:cNvCxnSpPr>
            <a:cxnSpLocks/>
          </p:cNvCxnSpPr>
          <p:nvPr/>
        </p:nvCxnSpPr>
        <p:spPr>
          <a:xfrm>
            <a:off x="6249523" y="2932876"/>
            <a:ext cx="1627498" cy="32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ttangolo con angoli arrotondati 110">
            <a:extLst>
              <a:ext uri="{FF2B5EF4-FFF2-40B4-BE49-F238E27FC236}">
                <a16:creationId xmlns="" xmlns:a16="http://schemas.microsoft.com/office/drawing/2014/main" id="{9DE40170-981B-B9E8-33CA-5583504F5453}"/>
              </a:ext>
            </a:extLst>
          </p:cNvPr>
          <p:cNvSpPr/>
          <p:nvPr/>
        </p:nvSpPr>
        <p:spPr>
          <a:xfrm>
            <a:off x="558851" y="5871007"/>
            <a:ext cx="867198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chatbot</a:t>
            </a:r>
          </a:p>
        </p:txBody>
      </p:sp>
      <p:sp>
        <p:nvSpPr>
          <p:cNvPr id="114" name="Rettangolo con angoli arrotondati 113">
            <a:extLst>
              <a:ext uri="{FF2B5EF4-FFF2-40B4-BE49-F238E27FC236}">
                <a16:creationId xmlns="" xmlns:a16="http://schemas.microsoft.com/office/drawing/2014/main" id="{B4DFC090-E253-1E2F-CB4F-F7A0D2D72CEE}"/>
              </a:ext>
            </a:extLst>
          </p:cNvPr>
          <p:cNvSpPr/>
          <p:nvPr/>
        </p:nvSpPr>
        <p:spPr>
          <a:xfrm>
            <a:off x="558851" y="528122"/>
            <a:ext cx="131937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IA e sicurezza</a:t>
            </a:r>
          </a:p>
        </p:txBody>
      </p:sp>
      <p:sp>
        <p:nvSpPr>
          <p:cNvPr id="115" name="Rettangolo con angoli arrotondati 114">
            <a:extLst>
              <a:ext uri="{FF2B5EF4-FFF2-40B4-BE49-F238E27FC236}">
                <a16:creationId xmlns="" xmlns:a16="http://schemas.microsoft.com/office/drawing/2014/main" id="{E917B657-7B2D-A4B8-8C36-BEBA7423595B}"/>
              </a:ext>
            </a:extLst>
          </p:cNvPr>
          <p:cNvSpPr/>
          <p:nvPr/>
        </p:nvSpPr>
        <p:spPr>
          <a:xfrm>
            <a:off x="2524162" y="855506"/>
            <a:ext cx="154881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Bias algoritmico</a:t>
            </a:r>
            <a:endParaRPr lang="it-IT" sz="12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8" name="Rettangolo con angoli arrotondati 117">
            <a:extLst>
              <a:ext uri="{FF2B5EF4-FFF2-40B4-BE49-F238E27FC236}">
                <a16:creationId xmlns="" xmlns:a16="http://schemas.microsoft.com/office/drawing/2014/main" id="{3A359E32-85D6-5F2B-2C85-77DCE2985160}"/>
              </a:ext>
            </a:extLst>
          </p:cNvPr>
          <p:cNvSpPr/>
          <p:nvPr/>
        </p:nvSpPr>
        <p:spPr>
          <a:xfrm>
            <a:off x="5554810" y="855506"/>
            <a:ext cx="154881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Privacy e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sicurezza 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21" name="Rettangolo con angoli arrotondati 120">
            <a:extLst>
              <a:ext uri="{FF2B5EF4-FFF2-40B4-BE49-F238E27FC236}">
                <a16:creationId xmlns="" xmlns:a16="http://schemas.microsoft.com/office/drawing/2014/main" id="{E77580DC-F4FD-706F-79DE-0C7DC4DC16CE}"/>
              </a:ext>
            </a:extLst>
          </p:cNvPr>
          <p:cNvSpPr/>
          <p:nvPr/>
        </p:nvSpPr>
        <p:spPr>
          <a:xfrm>
            <a:off x="8785344" y="835951"/>
            <a:ext cx="154881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</a:t>
            </a:r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rasparenza</a:t>
            </a:r>
          </a:p>
        </p:txBody>
      </p:sp>
      <p:sp>
        <p:nvSpPr>
          <p:cNvPr id="122" name="Rettangolo con angoli arrotondati 121">
            <a:extLst>
              <a:ext uri="{FF2B5EF4-FFF2-40B4-BE49-F238E27FC236}">
                <a16:creationId xmlns="" xmlns:a16="http://schemas.microsoft.com/office/drawing/2014/main" id="{40332893-E299-8779-4654-E71D13355FFD}"/>
              </a:ext>
            </a:extLst>
          </p:cNvPr>
          <p:cNvSpPr/>
          <p:nvPr/>
        </p:nvSpPr>
        <p:spPr>
          <a:xfrm>
            <a:off x="558851" y="2477747"/>
            <a:ext cx="1319375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</a:t>
            </a:r>
            <a:r>
              <a:rPr lang="it-IT" sz="11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uestioni sociali</a:t>
            </a:r>
          </a:p>
        </p:txBody>
      </p:sp>
      <p:sp>
        <p:nvSpPr>
          <p:cNvPr id="125" name="Rettangolo con angoli arrotondati 124">
            <a:extLst>
              <a:ext uri="{FF2B5EF4-FFF2-40B4-BE49-F238E27FC236}">
                <a16:creationId xmlns="" xmlns:a16="http://schemas.microsoft.com/office/drawing/2014/main" id="{8610D49F-A850-5283-582C-9B7D7A618C22}"/>
              </a:ext>
            </a:extLst>
          </p:cNvPr>
          <p:cNvSpPr/>
          <p:nvPr/>
        </p:nvSpPr>
        <p:spPr>
          <a:xfrm>
            <a:off x="2501144" y="2803139"/>
            <a:ext cx="154881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Responsabilità</a:t>
            </a:r>
          </a:p>
        </p:txBody>
      </p:sp>
      <p:sp>
        <p:nvSpPr>
          <p:cNvPr id="128" name="Rettangolo con angoli arrotondati 127">
            <a:extLst>
              <a:ext uri="{FF2B5EF4-FFF2-40B4-BE49-F238E27FC236}">
                <a16:creationId xmlns="" xmlns:a16="http://schemas.microsoft.com/office/drawing/2014/main" id="{677E451F-E9BD-DA8E-147C-F935BD2C57E1}"/>
              </a:ext>
            </a:extLst>
          </p:cNvPr>
          <p:cNvSpPr/>
          <p:nvPr/>
        </p:nvSpPr>
        <p:spPr>
          <a:xfrm>
            <a:off x="5559981" y="2802664"/>
            <a:ext cx="154881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Impatto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ambientale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31" name="Rettangolo con angoli arrotondati 130">
            <a:extLst>
              <a:ext uri="{FF2B5EF4-FFF2-40B4-BE49-F238E27FC236}">
                <a16:creationId xmlns="" xmlns:a16="http://schemas.microsoft.com/office/drawing/2014/main" id="{0E0E40D9-13D7-F6AC-AD8C-0C51B27C4173}"/>
              </a:ext>
            </a:extLst>
          </p:cNvPr>
          <p:cNvSpPr/>
          <p:nvPr/>
        </p:nvSpPr>
        <p:spPr>
          <a:xfrm>
            <a:off x="8770236" y="2802664"/>
            <a:ext cx="1816350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Impatto </a:t>
            </a:r>
            <a:r>
              <a:rPr lang="it-IT" sz="11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sull’occupazione</a:t>
            </a:r>
            <a:endParaRPr lang="it-IT" sz="11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34" name="Rettangolo con angoli arrotondati 133">
            <a:extLst>
              <a:ext uri="{FF2B5EF4-FFF2-40B4-BE49-F238E27FC236}">
                <a16:creationId xmlns="" xmlns:a16="http://schemas.microsoft.com/office/drawing/2014/main" id="{9B8D019E-3528-3BD8-3B68-F8591C7EF231}"/>
              </a:ext>
            </a:extLst>
          </p:cNvPr>
          <p:cNvSpPr/>
          <p:nvPr/>
        </p:nvSpPr>
        <p:spPr>
          <a:xfrm>
            <a:off x="2501144" y="4314002"/>
            <a:ext cx="154881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Potere decisionale</a:t>
            </a:r>
          </a:p>
        </p:txBody>
      </p:sp>
      <p:sp>
        <p:nvSpPr>
          <p:cNvPr id="137" name="Rettangolo con angoli arrotondati 136">
            <a:extLst>
              <a:ext uri="{FF2B5EF4-FFF2-40B4-BE49-F238E27FC236}">
                <a16:creationId xmlns="" xmlns:a16="http://schemas.microsoft.com/office/drawing/2014/main" id="{4A4CB905-6245-B6FF-4E81-A63692AD8E82}"/>
              </a:ext>
            </a:extLst>
          </p:cNvPr>
          <p:cNvSpPr/>
          <p:nvPr/>
        </p:nvSpPr>
        <p:spPr>
          <a:xfrm>
            <a:off x="5553218" y="4315500"/>
            <a:ext cx="154881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kern="100" dirty="0">
                <a:solidFill>
                  <a:srgbClr val="0070C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Normativa</a:t>
            </a:r>
            <a:endParaRPr lang="it-IT" sz="1100" kern="100" dirty="0">
              <a:solidFill>
                <a:srgbClr val="0070C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0" name="Rettangolo con angoli arrotondati 139">
            <a:extLst>
              <a:ext uri="{FF2B5EF4-FFF2-40B4-BE49-F238E27FC236}">
                <a16:creationId xmlns="" xmlns:a16="http://schemas.microsoft.com/office/drawing/2014/main" id="{991266AD-BD78-4604-4B09-926B59DE4E68}"/>
              </a:ext>
            </a:extLst>
          </p:cNvPr>
          <p:cNvSpPr/>
          <p:nvPr/>
        </p:nvSpPr>
        <p:spPr>
          <a:xfrm>
            <a:off x="8904005" y="4315500"/>
            <a:ext cx="1548813" cy="2880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algn="ctr"/>
            <a:r>
              <a:rPr lang="it-IT" sz="1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Manipolazione</a:t>
            </a:r>
            <a:endParaRPr lang="it-IT" sz="1100" kern="100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41" name="Connettore 2 140">
            <a:extLst>
              <a:ext uri="{FF2B5EF4-FFF2-40B4-BE49-F238E27FC236}">
                <a16:creationId xmlns="" xmlns:a16="http://schemas.microsoft.com/office/drawing/2014/main" id="{28708045-BB1F-24BE-66DE-BBF623D26085}"/>
              </a:ext>
            </a:extLst>
          </p:cNvPr>
          <p:cNvCxnSpPr>
            <a:cxnSpLocks/>
            <a:endCxn id="115" idx="0"/>
          </p:cNvCxnSpPr>
          <p:nvPr/>
        </p:nvCxnSpPr>
        <p:spPr>
          <a:xfrm>
            <a:off x="3298569" y="672122"/>
            <a:ext cx="0" cy="1833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2 144">
            <a:extLst>
              <a:ext uri="{FF2B5EF4-FFF2-40B4-BE49-F238E27FC236}">
                <a16:creationId xmlns="" xmlns:a16="http://schemas.microsoft.com/office/drawing/2014/main" id="{78A135E2-7068-3421-1AE9-DF6DBEA56D5A}"/>
              </a:ext>
            </a:extLst>
          </p:cNvPr>
          <p:cNvCxnSpPr>
            <a:cxnSpLocks/>
            <a:endCxn id="118" idx="0"/>
          </p:cNvCxnSpPr>
          <p:nvPr/>
        </p:nvCxnSpPr>
        <p:spPr>
          <a:xfrm flipH="1">
            <a:off x="6329217" y="686501"/>
            <a:ext cx="6763" cy="16900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2 147">
            <a:extLst>
              <a:ext uri="{FF2B5EF4-FFF2-40B4-BE49-F238E27FC236}">
                <a16:creationId xmlns="" xmlns:a16="http://schemas.microsoft.com/office/drawing/2014/main" id="{A5E1F390-85B2-C82C-853E-7D68601D0295}"/>
              </a:ext>
            </a:extLst>
          </p:cNvPr>
          <p:cNvCxnSpPr>
            <a:cxnSpLocks/>
            <a:endCxn id="121" idx="0"/>
          </p:cNvCxnSpPr>
          <p:nvPr/>
        </p:nvCxnSpPr>
        <p:spPr>
          <a:xfrm>
            <a:off x="9559751" y="679869"/>
            <a:ext cx="0" cy="15608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="" xmlns:a16="http://schemas.microsoft.com/office/drawing/2014/main" id="{94CE404E-2739-90EC-A397-CB5448540E18}"/>
              </a:ext>
            </a:extLst>
          </p:cNvPr>
          <p:cNvCxnSpPr>
            <a:cxnSpLocks/>
            <a:stCxn id="114" idx="3"/>
          </p:cNvCxnSpPr>
          <p:nvPr/>
        </p:nvCxnSpPr>
        <p:spPr>
          <a:xfrm>
            <a:off x="1878226" y="672122"/>
            <a:ext cx="7681525" cy="1437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ttangolo con angoli arrotondati 153">
            <a:extLst>
              <a:ext uri="{FF2B5EF4-FFF2-40B4-BE49-F238E27FC236}">
                <a16:creationId xmlns="" xmlns:a16="http://schemas.microsoft.com/office/drawing/2014/main" id="{84729426-8080-4C41-EEE9-908AC13F01EB}"/>
              </a:ext>
            </a:extLst>
          </p:cNvPr>
          <p:cNvSpPr/>
          <p:nvPr/>
        </p:nvSpPr>
        <p:spPr>
          <a:xfrm>
            <a:off x="7629789" y="1196759"/>
            <a:ext cx="3891723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modelli di intelligenza artificiale basati su reti neurali complesse possono essere difficili da interpretare. </a:t>
            </a:r>
            <a:endParaRPr lang="it-IT" sz="1100" kern="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Gli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utenti potrebbero non capire come vengono prese </a:t>
            </a:r>
            <a:endParaRPr lang="it-IT" sz="1100" kern="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le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decisioni o come funziona il processo decisionale dell’IA</a:t>
            </a:r>
          </a:p>
        </p:txBody>
      </p:sp>
      <p:sp>
        <p:nvSpPr>
          <p:cNvPr id="155" name="Rettangolo con angoli arrotondati 154">
            <a:extLst>
              <a:ext uri="{FF2B5EF4-FFF2-40B4-BE49-F238E27FC236}">
                <a16:creationId xmlns="" xmlns:a16="http://schemas.microsoft.com/office/drawing/2014/main" id="{BA28FF2D-00F3-9C33-B1D2-B0256EDC037F}"/>
              </a:ext>
            </a:extLst>
          </p:cNvPr>
          <p:cNvSpPr/>
          <p:nvPr/>
        </p:nvSpPr>
        <p:spPr>
          <a:xfrm>
            <a:off x="5318703" y="1206120"/>
            <a:ext cx="2017845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 raccolta e </a:t>
            </a: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l’analisi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di grandi quantità di dati personali determina preoccupazioni sulla privacy</a:t>
            </a:r>
          </a:p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58" name="Rettangolo con angoli arrotondati 157">
            <a:extLst>
              <a:ext uri="{FF2B5EF4-FFF2-40B4-BE49-F238E27FC236}">
                <a16:creationId xmlns="" xmlns:a16="http://schemas.microsoft.com/office/drawing/2014/main" id="{90FA3A10-3AA5-51C3-67BD-6383E22E5CB2}"/>
              </a:ext>
            </a:extLst>
          </p:cNvPr>
          <p:cNvSpPr/>
          <p:nvPr/>
        </p:nvSpPr>
        <p:spPr>
          <a:xfrm>
            <a:off x="1725100" y="1217511"/>
            <a:ext cx="3099841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interpretazioni distorte causate da errori nel processo di apprendimento.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L’IA può arrivare </a:t>
            </a:r>
            <a:endParaRPr lang="it-IT" sz="1100" kern="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decisioni discriminatorie in settori come </a:t>
            </a: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l’occupazione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il credito o il sistema legale</a:t>
            </a:r>
          </a:p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3" name="Rettangolo con angoli arrotondati 162">
            <a:extLst>
              <a:ext uri="{FF2B5EF4-FFF2-40B4-BE49-F238E27FC236}">
                <a16:creationId xmlns="" xmlns:a16="http://schemas.microsoft.com/office/drawing/2014/main" id="{75C41290-E7C2-9540-C6FC-0D3AA8C22895}"/>
              </a:ext>
            </a:extLst>
          </p:cNvPr>
          <p:cNvSpPr/>
          <p:nvPr/>
        </p:nvSpPr>
        <p:spPr>
          <a:xfrm>
            <a:off x="4737232" y="3181139"/>
            <a:ext cx="3099841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kern="1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l’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addestramento di modelli di </a:t>
            </a: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IA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avanzati richiede risorse informatiche che producono grande consumo energetico dei data center </a:t>
            </a:r>
            <a:endParaRPr lang="it-IT" sz="1100" kern="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conseguente inquinamento</a:t>
            </a:r>
            <a:endParaRPr lang="it-IT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4" name="Rettangolo con angoli arrotondati 163">
            <a:extLst>
              <a:ext uri="{FF2B5EF4-FFF2-40B4-BE49-F238E27FC236}">
                <a16:creationId xmlns="" xmlns:a16="http://schemas.microsoft.com/office/drawing/2014/main" id="{55E36059-D67E-78CC-1378-D014894DDE5E}"/>
              </a:ext>
            </a:extLst>
          </p:cNvPr>
          <p:cNvSpPr/>
          <p:nvPr/>
        </p:nvSpPr>
        <p:spPr>
          <a:xfrm>
            <a:off x="2148141" y="3182226"/>
            <a:ext cx="2308889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è difficile attribuire la responsabilità di una decisione errata o dannosa di </a:t>
            </a: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una IA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che agisce in modo autonomo</a:t>
            </a:r>
          </a:p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5" name="Rettangolo con angoli arrotondati 164">
            <a:extLst>
              <a:ext uri="{FF2B5EF4-FFF2-40B4-BE49-F238E27FC236}">
                <a16:creationId xmlns="" xmlns:a16="http://schemas.microsoft.com/office/drawing/2014/main" id="{F3274E52-8884-0370-B26A-4F2D9396909C}"/>
              </a:ext>
            </a:extLst>
          </p:cNvPr>
          <p:cNvSpPr/>
          <p:nvPr/>
        </p:nvSpPr>
        <p:spPr>
          <a:xfrm>
            <a:off x="8128489" y="3181139"/>
            <a:ext cx="3099841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kern="1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lcuni tipi di lavoro verranno eliminati e si creeranno altre opportunità. Si originano problemi di sicurezza economica, formazione dei lavoratori e </a:t>
            </a:r>
            <a:r>
              <a:rPr lang="it-IT" sz="1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accesso alle nuove professioni</a:t>
            </a:r>
            <a:endParaRPr lang="it-IT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6" name="Rettangolo con angoli arrotondati 165">
            <a:extLst>
              <a:ext uri="{FF2B5EF4-FFF2-40B4-BE49-F238E27FC236}">
                <a16:creationId xmlns="" xmlns:a16="http://schemas.microsoft.com/office/drawing/2014/main" id="{B812DE78-1DC0-1329-BFA6-FA45F6F6FEC4}"/>
              </a:ext>
            </a:extLst>
          </p:cNvPr>
          <p:cNvSpPr/>
          <p:nvPr/>
        </p:nvSpPr>
        <p:spPr>
          <a:xfrm>
            <a:off x="2318755" y="4722675"/>
            <a:ext cx="1967661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l’autonomia concessa agli </a:t>
            </a: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algoritmi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può avere impatti significativi sulla vita umana</a:t>
            </a:r>
          </a:p>
        </p:txBody>
      </p:sp>
      <p:sp>
        <p:nvSpPr>
          <p:cNvPr id="167" name="Rettangolo con angoli arrotondati 166">
            <a:extLst>
              <a:ext uri="{FF2B5EF4-FFF2-40B4-BE49-F238E27FC236}">
                <a16:creationId xmlns="" xmlns:a16="http://schemas.microsoft.com/office/drawing/2014/main" id="{D7E76A7A-1AA6-8217-B472-383BFA89CB54}"/>
              </a:ext>
            </a:extLst>
          </p:cNvPr>
          <p:cNvSpPr/>
          <p:nvPr/>
        </p:nvSpPr>
        <p:spPr>
          <a:xfrm>
            <a:off x="5093272" y="4709628"/>
            <a:ext cx="2387762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problemi legati alla conformità </a:t>
            </a:r>
            <a:endParaRPr lang="it-IT" sz="1100" kern="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alla responsabilità legale </a:t>
            </a:r>
            <a:endParaRPr lang="it-IT" sz="1100" kern="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perché l’</a:t>
            </a: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IA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deve rispettare le leggi </a:t>
            </a:r>
            <a:endParaRPr lang="it-IT" sz="1100" kern="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le normative locali e globali </a:t>
            </a:r>
          </a:p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8" name="Rettangolo con angoli arrotondati 167">
            <a:extLst>
              <a:ext uri="{FF2B5EF4-FFF2-40B4-BE49-F238E27FC236}">
                <a16:creationId xmlns="" xmlns:a16="http://schemas.microsoft.com/office/drawing/2014/main" id="{6E6BF9C5-2BBC-3275-D677-39847837A6DE}"/>
              </a:ext>
            </a:extLst>
          </p:cNvPr>
          <p:cNvSpPr/>
          <p:nvPr/>
        </p:nvSpPr>
        <p:spPr>
          <a:xfrm>
            <a:off x="8441104" y="4722675"/>
            <a:ext cx="2503915" cy="780684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elevato rischio di manipolare </a:t>
            </a:r>
            <a:endParaRPr lang="it-IT" sz="1100" kern="1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generare informazioni in modo fraudolento, diffondendo notizie false o </a:t>
            </a:r>
            <a:r>
              <a:rPr lang="it-IT" sz="1100" kern="1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generando </a:t>
            </a:r>
            <a:r>
              <a:rPr lang="it-IT" sz="11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contenuti dannosi</a:t>
            </a:r>
          </a:p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69" name="Rettangolo con angoli arrotondati 168">
            <a:extLst>
              <a:ext uri="{FF2B5EF4-FFF2-40B4-BE49-F238E27FC236}">
                <a16:creationId xmlns="" xmlns:a16="http://schemas.microsoft.com/office/drawing/2014/main" id="{C82AAEBF-73DC-B4A4-6878-D424B07EB721}"/>
              </a:ext>
            </a:extLst>
          </p:cNvPr>
          <p:cNvSpPr/>
          <p:nvPr/>
        </p:nvSpPr>
        <p:spPr>
          <a:xfrm>
            <a:off x="1798063" y="5702590"/>
            <a:ext cx="9573061" cy="627288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marL="90488" indent="-90488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che simulano ed elaborano il linguaggio umano (scritto o parlato); 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consentono di interagire con i dispositivi digitali in modo simile a una persona </a:t>
            </a:r>
            <a:r>
              <a:rPr lang="it-IT" sz="1100" b="0" i="0" u="none" strike="noStrike" baseline="0" dirty="0" smtClean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reale;</a:t>
            </a:r>
            <a:endParaRPr lang="it-IT" sz="1100" b="0" i="0" u="none" strike="noStrike" baseline="0" dirty="0">
              <a:solidFill>
                <a:srgbClr val="221E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it-IT" sz="1100" b="0" i="0" u="none" strike="noStrike" baseline="0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assistenti digitali che apprendono e si evolvono per fornire livelli crescenti di personalizzazione quando raccolgono ed elaborano le informazioni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100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70" name="Connettore 2 169">
            <a:extLst>
              <a:ext uri="{FF2B5EF4-FFF2-40B4-BE49-F238E27FC236}">
                <a16:creationId xmlns="" xmlns:a16="http://schemas.microsoft.com/office/drawing/2014/main" id="{7A8FA155-D7CF-CDE1-D422-A35BF2CB104D}"/>
              </a:ext>
            </a:extLst>
          </p:cNvPr>
          <p:cNvCxnSpPr>
            <a:cxnSpLocks/>
          </p:cNvCxnSpPr>
          <p:nvPr/>
        </p:nvCxnSpPr>
        <p:spPr>
          <a:xfrm>
            <a:off x="3298569" y="2612008"/>
            <a:ext cx="0" cy="1833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2 170">
            <a:extLst>
              <a:ext uri="{FF2B5EF4-FFF2-40B4-BE49-F238E27FC236}">
                <a16:creationId xmlns="" xmlns:a16="http://schemas.microsoft.com/office/drawing/2014/main" id="{F0161F4E-F4AC-A878-8CA6-310253A03672}"/>
              </a:ext>
            </a:extLst>
          </p:cNvPr>
          <p:cNvCxnSpPr>
            <a:cxnSpLocks/>
          </p:cNvCxnSpPr>
          <p:nvPr/>
        </p:nvCxnSpPr>
        <p:spPr>
          <a:xfrm flipH="1">
            <a:off x="6320862" y="2626387"/>
            <a:ext cx="6763" cy="16900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2 171">
            <a:extLst>
              <a:ext uri="{FF2B5EF4-FFF2-40B4-BE49-F238E27FC236}">
                <a16:creationId xmlns="" xmlns:a16="http://schemas.microsoft.com/office/drawing/2014/main" id="{4CE16200-0831-3383-9377-7F80F1A0D78A}"/>
              </a:ext>
            </a:extLst>
          </p:cNvPr>
          <p:cNvCxnSpPr>
            <a:cxnSpLocks/>
          </p:cNvCxnSpPr>
          <p:nvPr/>
        </p:nvCxnSpPr>
        <p:spPr>
          <a:xfrm>
            <a:off x="9559751" y="2619755"/>
            <a:ext cx="0" cy="15608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="" xmlns:a16="http://schemas.microsoft.com/office/drawing/2014/main" id="{42714B7F-1EA6-6B40-E8E0-4222CE083989}"/>
              </a:ext>
            </a:extLst>
          </p:cNvPr>
          <p:cNvCxnSpPr>
            <a:cxnSpLocks/>
          </p:cNvCxnSpPr>
          <p:nvPr/>
        </p:nvCxnSpPr>
        <p:spPr>
          <a:xfrm>
            <a:off x="1878226" y="2612008"/>
            <a:ext cx="7681525" cy="1437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2 173">
            <a:extLst>
              <a:ext uri="{FF2B5EF4-FFF2-40B4-BE49-F238E27FC236}">
                <a16:creationId xmlns="" xmlns:a16="http://schemas.microsoft.com/office/drawing/2014/main" id="{F46F0F94-B2B3-A62D-8CF9-40F3B147BB48}"/>
              </a:ext>
            </a:extLst>
          </p:cNvPr>
          <p:cNvCxnSpPr>
            <a:cxnSpLocks/>
          </p:cNvCxnSpPr>
          <p:nvPr/>
        </p:nvCxnSpPr>
        <p:spPr>
          <a:xfrm>
            <a:off x="3298569" y="4121216"/>
            <a:ext cx="0" cy="183384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2 174">
            <a:extLst>
              <a:ext uri="{FF2B5EF4-FFF2-40B4-BE49-F238E27FC236}">
                <a16:creationId xmlns="" xmlns:a16="http://schemas.microsoft.com/office/drawing/2014/main" id="{29DF0D87-F5F6-ADD5-8916-FD29DFA59A8D}"/>
              </a:ext>
            </a:extLst>
          </p:cNvPr>
          <p:cNvCxnSpPr>
            <a:cxnSpLocks/>
            <a:endCxn id="137" idx="0"/>
          </p:cNvCxnSpPr>
          <p:nvPr/>
        </p:nvCxnSpPr>
        <p:spPr>
          <a:xfrm flipH="1">
            <a:off x="6327625" y="4135595"/>
            <a:ext cx="2" cy="17990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2 175">
            <a:extLst>
              <a:ext uri="{FF2B5EF4-FFF2-40B4-BE49-F238E27FC236}">
                <a16:creationId xmlns="" xmlns:a16="http://schemas.microsoft.com/office/drawing/2014/main" id="{4591803F-D1DE-958C-3EDC-CFCD2D2EF575}"/>
              </a:ext>
            </a:extLst>
          </p:cNvPr>
          <p:cNvCxnSpPr>
            <a:cxnSpLocks/>
          </p:cNvCxnSpPr>
          <p:nvPr/>
        </p:nvCxnSpPr>
        <p:spPr>
          <a:xfrm>
            <a:off x="9559751" y="4128963"/>
            <a:ext cx="0" cy="15608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="" xmlns:a16="http://schemas.microsoft.com/office/drawing/2014/main" id="{1A29A8D9-DE11-71CB-FCF0-D64ADA642686}"/>
              </a:ext>
            </a:extLst>
          </p:cNvPr>
          <p:cNvCxnSpPr>
            <a:cxnSpLocks/>
          </p:cNvCxnSpPr>
          <p:nvPr/>
        </p:nvCxnSpPr>
        <p:spPr>
          <a:xfrm>
            <a:off x="2019719" y="4121216"/>
            <a:ext cx="7540032" cy="1437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="" xmlns:a16="http://schemas.microsoft.com/office/drawing/2014/main" id="{14265E5C-5213-9763-1726-DBE28FD5F6E4}"/>
              </a:ext>
            </a:extLst>
          </p:cNvPr>
          <p:cNvCxnSpPr>
            <a:cxnSpLocks/>
          </p:cNvCxnSpPr>
          <p:nvPr/>
        </p:nvCxnSpPr>
        <p:spPr>
          <a:xfrm flipV="1">
            <a:off x="2019719" y="2612008"/>
            <a:ext cx="0" cy="150763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2 185">
            <a:extLst>
              <a:ext uri="{FF2B5EF4-FFF2-40B4-BE49-F238E27FC236}">
                <a16:creationId xmlns="" xmlns:a16="http://schemas.microsoft.com/office/drawing/2014/main" id="{F5F9A734-3F7C-D731-A97E-C7558352D694}"/>
              </a:ext>
            </a:extLst>
          </p:cNvPr>
          <p:cNvCxnSpPr>
            <a:cxnSpLocks/>
            <a:stCxn id="111" idx="3"/>
            <a:endCxn id="169" idx="1"/>
          </p:cNvCxnSpPr>
          <p:nvPr/>
        </p:nvCxnSpPr>
        <p:spPr>
          <a:xfrm>
            <a:off x="1426049" y="6015007"/>
            <a:ext cx="372014" cy="122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07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6176</TotalTime>
  <Words>595</Words>
  <Application>Microsoft Macintosh PowerPoint</Application>
  <PresentationFormat>Personalizzato</PresentationFormat>
  <Paragraphs>72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301</cp:revision>
  <dcterms:created xsi:type="dcterms:W3CDTF">2018-02-23T18:35:34Z</dcterms:created>
  <dcterms:modified xsi:type="dcterms:W3CDTF">2024-05-20T15:17:33Z</dcterms:modified>
</cp:coreProperties>
</file>