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1" autoAdjust="0"/>
    <p:restoredTop sz="99880" autoAdjust="0"/>
  </p:normalViewPr>
  <p:slideViewPr>
    <p:cSldViewPr snapToGrid="0">
      <p:cViewPr>
        <p:scale>
          <a:sx n="143" d="100"/>
          <a:sy n="143" d="100"/>
        </p:scale>
        <p:origin x="-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Immagine 184">
            <a:extLst>
              <a:ext uri="{FF2B5EF4-FFF2-40B4-BE49-F238E27FC236}">
                <a16:creationId xmlns:a16="http://schemas.microsoft.com/office/drawing/2014/main" xmlns="" id="{DF2C7F6B-0356-2E26-D4C2-A65FA155A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561" y="5268679"/>
            <a:ext cx="1227166" cy="1127964"/>
          </a:xfrm>
          <a:prstGeom prst="rect">
            <a:avLst/>
          </a:prstGeom>
        </p:spPr>
      </p:pic>
      <p:sp>
        <p:nvSpPr>
          <p:cNvPr id="5" name="Rettangolo arrotondato 4"/>
          <p:cNvSpPr/>
          <p:nvPr/>
        </p:nvSpPr>
        <p:spPr>
          <a:xfrm>
            <a:off x="590550" y="752162"/>
            <a:ext cx="1115199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Robotica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xmlns="" id="{98E2E2CD-9C45-AFC8-185D-DD55EF9D7552}"/>
              </a:ext>
            </a:extLst>
          </p:cNvPr>
          <p:cNvCxnSpPr>
            <a:cxnSpLocks/>
            <a:stCxn id="5" idx="3"/>
            <a:endCxn id="17" idx="1"/>
          </p:cNvCxnSpPr>
          <p:nvPr/>
        </p:nvCxnSpPr>
        <p:spPr>
          <a:xfrm>
            <a:off x="1705749" y="896162"/>
            <a:ext cx="2197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2">
            <a:extLst>
              <a:ext uri="{FF2B5EF4-FFF2-40B4-BE49-F238E27FC236}">
                <a16:creationId xmlns:a16="http://schemas.microsoft.com/office/drawing/2014/main" xmlns="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947" y="3324683"/>
            <a:ext cx="236844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unità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centrale o unità di governo; </a:t>
            </a:r>
            <a:endParaRPr lang="it-IT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attuatori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oleodinamici e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pneumatici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2718216" y="541439"/>
            <a:ext cx="3398314" cy="72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anipolatori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applicazioni industriali, capaci </a:t>
            </a:r>
            <a:endParaRPr lang="it-IT" sz="1100" b="0" i="0" u="none" strike="noStrike" baseline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compiere movimenti in diverse direzioni, </a:t>
            </a:r>
            <a:endParaRPr lang="it-IT" sz="1100" b="0" i="0" u="none" strike="noStrike" baseline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modo autonomo, programmabile, fisso o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mobile.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21" name="Connettore 2 220">
            <a:extLst>
              <a:ext uri="{FF2B5EF4-FFF2-40B4-BE49-F238E27FC236}">
                <a16:creationId xmlns:a16="http://schemas.microsoft.com/office/drawing/2014/main" xmlns="" id="{0120F53D-58DC-4BB6-D2EB-99520BC60ADE}"/>
              </a:ext>
            </a:extLst>
          </p:cNvPr>
          <p:cNvCxnSpPr>
            <a:cxnSpLocks/>
            <a:stCxn id="17" idx="3"/>
            <a:endCxn id="63" idx="1"/>
          </p:cNvCxnSpPr>
          <p:nvPr/>
        </p:nvCxnSpPr>
        <p:spPr>
          <a:xfrm>
            <a:off x="2531973" y="896162"/>
            <a:ext cx="186243" cy="52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2 224">
            <a:extLst>
              <a:ext uri="{FF2B5EF4-FFF2-40B4-BE49-F238E27FC236}">
                <a16:creationId xmlns:a16="http://schemas.microsoft.com/office/drawing/2014/main" xmlns="" id="{4B7CDC28-E1A8-EEAD-37A0-E301A0CFE2A3}"/>
              </a:ext>
            </a:extLst>
          </p:cNvPr>
          <p:cNvCxnSpPr>
            <a:cxnSpLocks/>
            <a:stCxn id="63" idx="3"/>
            <a:endCxn id="28" idx="1"/>
          </p:cNvCxnSpPr>
          <p:nvPr/>
        </p:nvCxnSpPr>
        <p:spPr>
          <a:xfrm flipV="1">
            <a:off x="6116530" y="896162"/>
            <a:ext cx="186243" cy="52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id="{ED7430AE-415C-0057-BF92-9A7147027D9A}"/>
              </a:ext>
            </a:extLst>
          </p:cNvPr>
          <p:cNvSpPr/>
          <p:nvPr/>
        </p:nvSpPr>
        <p:spPr>
          <a:xfrm>
            <a:off x="1925454" y="752162"/>
            <a:ext cx="60651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xmlns="" id="{DEA06BFD-8A70-F126-78B1-1FC337865117}"/>
              </a:ext>
            </a:extLst>
          </p:cNvPr>
          <p:cNvSpPr/>
          <p:nvPr/>
        </p:nvSpPr>
        <p:spPr>
          <a:xfrm>
            <a:off x="6302773" y="473418"/>
            <a:ext cx="5613733" cy="84548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telecomando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azionati con telecomando;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sequenziali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compiono una sequenza di movimenti specifici;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sequenza variabile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programmati per movimenti, traiettorie e operazioni;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adattativi intelligenti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rilevano autonomamente gli eventi ed eseguono azioni impreviste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Immagine 72">
            <a:extLst>
              <a:ext uri="{FF2B5EF4-FFF2-40B4-BE49-F238E27FC236}">
                <a16:creationId xmlns:a16="http://schemas.microsoft.com/office/drawing/2014/main" xmlns="" id="{7A599034-419B-33E0-BAAE-EB849C543C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8594" y="1693610"/>
            <a:ext cx="1083424" cy="935123"/>
          </a:xfrm>
          <a:prstGeom prst="rect">
            <a:avLst/>
          </a:prstGeom>
        </p:spPr>
      </p:pic>
      <p:pic>
        <p:nvPicPr>
          <p:cNvPr id="75" name="Immagine 74">
            <a:extLst>
              <a:ext uri="{FF2B5EF4-FFF2-40B4-BE49-F238E27FC236}">
                <a16:creationId xmlns:a16="http://schemas.microsoft.com/office/drawing/2014/main" xmlns="" id="{959A5296-5734-C7A0-E027-28622AC2E6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0642" y="1555441"/>
            <a:ext cx="1261667" cy="1163356"/>
          </a:xfrm>
          <a:prstGeom prst="rect">
            <a:avLst/>
          </a:prstGeom>
        </p:spPr>
      </p:pic>
      <p:pic>
        <p:nvPicPr>
          <p:cNvPr id="79" name="Immagine 78">
            <a:extLst>
              <a:ext uri="{FF2B5EF4-FFF2-40B4-BE49-F238E27FC236}">
                <a16:creationId xmlns:a16="http://schemas.microsoft.com/office/drawing/2014/main" xmlns="" id="{ACCE667A-27C9-0E7D-CB92-B96C23388C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0031" y="1559984"/>
            <a:ext cx="1175645" cy="1024080"/>
          </a:xfrm>
          <a:prstGeom prst="rect">
            <a:avLst/>
          </a:prstGeom>
        </p:spPr>
      </p:pic>
      <p:pic>
        <p:nvPicPr>
          <p:cNvPr id="81" name="Immagine 80">
            <a:extLst>
              <a:ext uri="{FF2B5EF4-FFF2-40B4-BE49-F238E27FC236}">
                <a16:creationId xmlns:a16="http://schemas.microsoft.com/office/drawing/2014/main" xmlns="" id="{66BF6A67-E9F2-275A-D8A7-2BE3B6A3D3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74624" y="1561067"/>
            <a:ext cx="1216608" cy="1065044"/>
          </a:xfrm>
          <a:prstGeom prst="rect">
            <a:avLst/>
          </a:prstGeom>
        </p:spPr>
      </p:pic>
      <p:pic>
        <p:nvPicPr>
          <p:cNvPr id="84" name="Immagine 83">
            <a:extLst>
              <a:ext uri="{FF2B5EF4-FFF2-40B4-BE49-F238E27FC236}">
                <a16:creationId xmlns:a16="http://schemas.microsoft.com/office/drawing/2014/main" xmlns="" id="{D5D0F482-A8B4-46D4-8E32-E167F9E70B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31229" y="1506222"/>
            <a:ext cx="1187933" cy="1138778"/>
          </a:xfrm>
          <a:prstGeom prst="rect">
            <a:avLst/>
          </a:prstGeom>
        </p:spPr>
      </p:pic>
      <p:pic>
        <p:nvPicPr>
          <p:cNvPr id="91" name="Immagine 90">
            <a:extLst>
              <a:ext uri="{FF2B5EF4-FFF2-40B4-BE49-F238E27FC236}">
                <a16:creationId xmlns:a16="http://schemas.microsoft.com/office/drawing/2014/main" xmlns="" id="{B7D43F5B-E4D6-B984-7BCF-F8907CF5F6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06492" y="1613661"/>
            <a:ext cx="1245282" cy="946250"/>
          </a:xfrm>
          <a:prstGeom prst="rect">
            <a:avLst/>
          </a:prstGeom>
        </p:spPr>
      </p:pic>
      <p:sp>
        <p:nvSpPr>
          <p:cNvPr id="92" name="Rettangolo con angoli arrotondati 91">
            <a:extLst>
              <a:ext uri="{FF2B5EF4-FFF2-40B4-BE49-F238E27FC236}">
                <a16:creationId xmlns:a16="http://schemas.microsoft.com/office/drawing/2014/main" xmlns="" id="{BDA78918-837E-44E3-A9EC-EBF9469D339C}"/>
              </a:ext>
            </a:extLst>
          </p:cNvPr>
          <p:cNvSpPr/>
          <p:nvPr/>
        </p:nvSpPr>
        <p:spPr>
          <a:xfrm>
            <a:off x="600672" y="2111267"/>
            <a:ext cx="152032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 manipolatori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xmlns="" id="{7C5AC963-D8FA-C3AC-2419-5640402A552A}"/>
              </a:ext>
            </a:extLst>
          </p:cNvPr>
          <p:cNvSpPr txBox="1"/>
          <p:nvPr/>
        </p:nvSpPr>
        <p:spPr>
          <a:xfrm>
            <a:off x="2718216" y="2644957"/>
            <a:ext cx="857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cartesiano</a:t>
            </a:r>
            <a:r>
              <a:rPr lang="it-IT" sz="1800" b="0" i="0" u="none" strike="noStrike" baseline="0" dirty="0">
                <a:solidFill>
                  <a:srgbClr val="221E1F"/>
                </a:solidFill>
                <a:latin typeface="TBCWM V+ Frutiger LT Std"/>
              </a:rPr>
              <a:t> </a:t>
            </a:r>
            <a:endParaRPr lang="it-IT" dirty="0"/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xmlns="" id="{37572F03-8799-D80B-5D23-8B02B7216F2E}"/>
              </a:ext>
            </a:extLst>
          </p:cNvPr>
          <p:cNvSpPr txBox="1"/>
          <p:nvPr/>
        </p:nvSpPr>
        <p:spPr>
          <a:xfrm>
            <a:off x="4417373" y="2735802"/>
            <a:ext cx="114548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portale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xmlns="" id="{CA2930AC-EEA3-CAEE-8704-5A09B69D04CA}"/>
              </a:ext>
            </a:extLst>
          </p:cNvPr>
          <p:cNvSpPr txBox="1"/>
          <p:nvPr/>
        </p:nvSpPr>
        <p:spPr>
          <a:xfrm>
            <a:off x="6088192" y="2604229"/>
            <a:ext cx="857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cilindrico</a:t>
            </a:r>
            <a:r>
              <a:rPr lang="it-IT" sz="1800" b="0" i="0" u="none" strike="noStrike" baseline="0" dirty="0">
                <a:solidFill>
                  <a:srgbClr val="221E1F"/>
                </a:solidFill>
                <a:latin typeface="TBCWM V+ Frutiger LT Std"/>
              </a:rPr>
              <a:t> </a:t>
            </a:r>
            <a:endParaRPr lang="it-IT" dirty="0"/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xmlns="" id="{F3176367-6085-3966-E724-94671FBE3ECC}"/>
              </a:ext>
            </a:extLst>
          </p:cNvPr>
          <p:cNvSpPr txBox="1"/>
          <p:nvPr/>
        </p:nvSpPr>
        <p:spPr>
          <a:xfrm>
            <a:off x="7633982" y="2604229"/>
            <a:ext cx="857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sferico</a:t>
            </a:r>
            <a:r>
              <a:rPr lang="it-IT" sz="1800" b="0" i="0" u="none" strike="noStrike" baseline="0" dirty="0">
                <a:solidFill>
                  <a:srgbClr val="221E1F"/>
                </a:solidFill>
                <a:latin typeface="TBCWM V+ Frutiger LT Std"/>
              </a:rPr>
              <a:t> </a:t>
            </a:r>
            <a:endParaRPr lang="it-IT" dirty="0"/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xmlns="" id="{050229CF-DFA5-BF26-F76D-D78F3B047570}"/>
              </a:ext>
            </a:extLst>
          </p:cNvPr>
          <p:cNvSpPr txBox="1"/>
          <p:nvPr/>
        </p:nvSpPr>
        <p:spPr>
          <a:xfrm>
            <a:off x="8957594" y="2610108"/>
            <a:ext cx="1035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antropomorfo</a:t>
            </a:r>
            <a:r>
              <a:rPr lang="it-IT" sz="1800" b="0" i="0" u="none" strike="noStrike" baseline="0" dirty="0">
                <a:solidFill>
                  <a:srgbClr val="221E1F"/>
                </a:solidFill>
                <a:latin typeface="TBCWM V+ Frutiger LT Std"/>
              </a:rPr>
              <a:t> </a:t>
            </a:r>
            <a:endParaRPr lang="it-IT" dirty="0"/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xmlns="" id="{CD3B09DF-4CBE-8AAA-89A7-5FD622502B39}"/>
              </a:ext>
            </a:extLst>
          </p:cNvPr>
          <p:cNvSpPr txBox="1"/>
          <p:nvPr/>
        </p:nvSpPr>
        <p:spPr>
          <a:xfrm>
            <a:off x="10689318" y="2605583"/>
            <a:ext cx="857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SCARA</a:t>
            </a:r>
            <a:r>
              <a:rPr lang="it-IT" sz="1800" b="0" i="0" u="none" strike="noStrike" baseline="0" dirty="0">
                <a:solidFill>
                  <a:srgbClr val="221E1F"/>
                </a:solidFill>
                <a:latin typeface="TBCWM V+ Frutiger LT Std"/>
              </a:rPr>
              <a:t> </a:t>
            </a:r>
            <a:endParaRPr lang="it-IT" dirty="0"/>
          </a:p>
        </p:txBody>
      </p:sp>
      <p:sp>
        <p:nvSpPr>
          <p:cNvPr id="113" name="Rettangolo 112">
            <a:extLst>
              <a:ext uri="{FF2B5EF4-FFF2-40B4-BE49-F238E27FC236}">
                <a16:creationId xmlns:a16="http://schemas.microsoft.com/office/drawing/2014/main" xmlns="" id="{A3F18F3E-0706-62C9-F290-4163966BA5FD}"/>
              </a:ext>
            </a:extLst>
          </p:cNvPr>
          <p:cNvSpPr/>
          <p:nvPr/>
        </p:nvSpPr>
        <p:spPr>
          <a:xfrm>
            <a:off x="2415209" y="1444055"/>
            <a:ext cx="9485924" cy="16224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xmlns="" id="{78A35928-36EE-6A7E-1210-B6F01D1128E5}"/>
              </a:ext>
            </a:extLst>
          </p:cNvPr>
          <p:cNvCxnSpPr/>
          <p:nvPr/>
        </p:nvCxnSpPr>
        <p:spPr>
          <a:xfrm>
            <a:off x="3866322" y="1444055"/>
            <a:ext cx="0" cy="16224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xmlns="" id="{F53D68A4-E669-6FDC-331F-A68FD530EE65}"/>
              </a:ext>
            </a:extLst>
          </p:cNvPr>
          <p:cNvCxnSpPr/>
          <p:nvPr/>
        </p:nvCxnSpPr>
        <p:spPr>
          <a:xfrm>
            <a:off x="5576110" y="1444055"/>
            <a:ext cx="0" cy="16224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xmlns="" id="{74F0F030-BEEA-32EB-E303-0F2EDD1F9A81}"/>
              </a:ext>
            </a:extLst>
          </p:cNvPr>
          <p:cNvCxnSpPr/>
          <p:nvPr/>
        </p:nvCxnSpPr>
        <p:spPr>
          <a:xfrm>
            <a:off x="7139609" y="1444055"/>
            <a:ext cx="0" cy="16224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xmlns="" id="{8634327F-41E1-E9A6-E006-EE2B778A10E1}"/>
              </a:ext>
            </a:extLst>
          </p:cNvPr>
          <p:cNvCxnSpPr/>
          <p:nvPr/>
        </p:nvCxnSpPr>
        <p:spPr>
          <a:xfrm>
            <a:off x="8630478" y="1444055"/>
            <a:ext cx="0" cy="16224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xmlns="" id="{520F60B3-3DA1-7DF0-AAD8-FE43A4FD75DA}"/>
              </a:ext>
            </a:extLst>
          </p:cNvPr>
          <p:cNvCxnSpPr/>
          <p:nvPr/>
        </p:nvCxnSpPr>
        <p:spPr>
          <a:xfrm>
            <a:off x="10202335" y="1444055"/>
            <a:ext cx="0" cy="16224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ttangolo 120">
            <a:extLst>
              <a:ext uri="{FF2B5EF4-FFF2-40B4-BE49-F238E27FC236}">
                <a16:creationId xmlns:a16="http://schemas.microsoft.com/office/drawing/2014/main" xmlns="" id="{C19F23D9-6609-8E14-A982-277D144D906A}"/>
              </a:ext>
            </a:extLst>
          </p:cNvPr>
          <p:cNvSpPr/>
          <p:nvPr/>
        </p:nvSpPr>
        <p:spPr>
          <a:xfrm>
            <a:off x="8436578" y="2281119"/>
            <a:ext cx="132594" cy="156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2" name="Rettangolo 121">
            <a:extLst>
              <a:ext uri="{FF2B5EF4-FFF2-40B4-BE49-F238E27FC236}">
                <a16:creationId xmlns:a16="http://schemas.microsoft.com/office/drawing/2014/main" xmlns="" id="{52229DD5-018B-BD4D-3FD5-6009190AAE7E}"/>
              </a:ext>
            </a:extLst>
          </p:cNvPr>
          <p:cNvSpPr/>
          <p:nvPr/>
        </p:nvSpPr>
        <p:spPr>
          <a:xfrm>
            <a:off x="8674405" y="2008752"/>
            <a:ext cx="132594" cy="156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4" name="Rettangolo arrotondato 4">
            <a:extLst>
              <a:ext uri="{FF2B5EF4-FFF2-40B4-BE49-F238E27FC236}">
                <a16:creationId xmlns:a16="http://schemas.microsoft.com/office/drawing/2014/main" xmlns="" id="{E239D190-EC44-8FBF-02E0-D21D950A63A8}"/>
              </a:ext>
            </a:extLst>
          </p:cNvPr>
          <p:cNvSpPr/>
          <p:nvPr/>
        </p:nvSpPr>
        <p:spPr>
          <a:xfrm>
            <a:off x="481172" y="4218023"/>
            <a:ext cx="191019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Meccanica quantistica</a:t>
            </a:r>
          </a:p>
        </p:txBody>
      </p:sp>
      <p:sp>
        <p:nvSpPr>
          <p:cNvPr id="127" name="Rettangolo con angoli arrotondati 126">
            <a:extLst>
              <a:ext uri="{FF2B5EF4-FFF2-40B4-BE49-F238E27FC236}">
                <a16:creationId xmlns:a16="http://schemas.microsoft.com/office/drawing/2014/main" xmlns="" id="{32ACC688-F49A-4360-B333-E26C5E0546A2}"/>
              </a:ext>
            </a:extLst>
          </p:cNvPr>
          <p:cNvSpPr/>
          <p:nvPr/>
        </p:nvSpPr>
        <p:spPr>
          <a:xfrm>
            <a:off x="610680" y="3482888"/>
            <a:ext cx="83771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struttura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ettangolo con angoli arrotondati 130">
            <a:extLst>
              <a:ext uri="{FF2B5EF4-FFF2-40B4-BE49-F238E27FC236}">
                <a16:creationId xmlns:a16="http://schemas.microsoft.com/office/drawing/2014/main" xmlns="" id="{CEC1A1B7-C6B9-2147-2178-6A8C667476DE}"/>
              </a:ext>
            </a:extLst>
          </p:cNvPr>
          <p:cNvSpPr/>
          <p:nvPr/>
        </p:nvSpPr>
        <p:spPr>
          <a:xfrm>
            <a:off x="6389969" y="3507778"/>
            <a:ext cx="133978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programmazione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ttangolo con angoli arrotondati 131">
            <a:extLst>
              <a:ext uri="{FF2B5EF4-FFF2-40B4-BE49-F238E27FC236}">
                <a16:creationId xmlns:a16="http://schemas.microsoft.com/office/drawing/2014/main" xmlns="" id="{6CC702B0-2D1B-9C19-FD53-007A1F092E16}"/>
              </a:ext>
            </a:extLst>
          </p:cNvPr>
          <p:cNvSpPr/>
          <p:nvPr/>
        </p:nvSpPr>
        <p:spPr>
          <a:xfrm>
            <a:off x="1620622" y="3309825"/>
            <a:ext cx="4392828" cy="62225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85725" lvl="0" indent="-85725" algn="just">
              <a:buFont typeface="Calibri" panose="020F0502020204030204" pitchFamily="34" charset="0"/>
              <a:buChar char="•"/>
            </a:pPr>
            <a:endParaRPr lang="it-IT" sz="1100" dirty="0">
              <a:effectLst/>
              <a:latin typeface="Times LT St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6" name="Rettangolo con angoli arrotondati 135">
            <a:extLst>
              <a:ext uri="{FF2B5EF4-FFF2-40B4-BE49-F238E27FC236}">
                <a16:creationId xmlns:a16="http://schemas.microsoft.com/office/drawing/2014/main" xmlns="" id="{E4A87538-60C3-0901-A6FA-0D8F1536BA92}"/>
              </a:ext>
            </a:extLst>
          </p:cNvPr>
          <p:cNvSpPr/>
          <p:nvPr/>
        </p:nvSpPr>
        <p:spPr>
          <a:xfrm>
            <a:off x="7892519" y="3234083"/>
            <a:ext cx="3835655" cy="83539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autoapprendimento o programmazione on line;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programmazione con linguaggi evoluti o programmazione off line;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simulazione dinamica e riconoscimento vocale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Connettore 2 136">
            <a:extLst>
              <a:ext uri="{FF2B5EF4-FFF2-40B4-BE49-F238E27FC236}">
                <a16:creationId xmlns:a16="http://schemas.microsoft.com/office/drawing/2014/main" xmlns="" id="{14F5BC97-708E-C2FB-5596-EFD758FD14BC}"/>
              </a:ext>
            </a:extLst>
          </p:cNvPr>
          <p:cNvCxnSpPr>
            <a:cxnSpLocks/>
            <a:stCxn id="92" idx="3"/>
            <a:endCxn id="113" idx="1"/>
          </p:cNvCxnSpPr>
          <p:nvPr/>
        </p:nvCxnSpPr>
        <p:spPr>
          <a:xfrm>
            <a:off x="2120993" y="2255267"/>
            <a:ext cx="29421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2 140">
            <a:extLst>
              <a:ext uri="{FF2B5EF4-FFF2-40B4-BE49-F238E27FC236}">
                <a16:creationId xmlns:a16="http://schemas.microsoft.com/office/drawing/2014/main" xmlns="" id="{D4299B73-22B1-F98B-F60B-06EAAA77E2FB}"/>
              </a:ext>
            </a:extLst>
          </p:cNvPr>
          <p:cNvCxnSpPr>
            <a:cxnSpLocks/>
            <a:stCxn id="127" idx="3"/>
            <a:endCxn id="132" idx="1"/>
          </p:cNvCxnSpPr>
          <p:nvPr/>
        </p:nvCxnSpPr>
        <p:spPr>
          <a:xfrm flipV="1">
            <a:off x="1448390" y="3620951"/>
            <a:ext cx="172232" cy="59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2 145">
            <a:extLst>
              <a:ext uri="{FF2B5EF4-FFF2-40B4-BE49-F238E27FC236}">
                <a16:creationId xmlns:a16="http://schemas.microsoft.com/office/drawing/2014/main" xmlns="" id="{5F52A35F-6289-DF0C-C5B0-1D8514435C5C}"/>
              </a:ext>
            </a:extLst>
          </p:cNvPr>
          <p:cNvCxnSpPr>
            <a:cxnSpLocks/>
            <a:stCxn id="131" idx="3"/>
            <a:endCxn id="136" idx="1"/>
          </p:cNvCxnSpPr>
          <p:nvPr/>
        </p:nvCxnSpPr>
        <p:spPr>
          <a:xfrm>
            <a:off x="7729756" y="3651778"/>
            <a:ext cx="162763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ttangolo con angoli arrotondati 149">
            <a:extLst>
              <a:ext uri="{FF2B5EF4-FFF2-40B4-BE49-F238E27FC236}">
                <a16:creationId xmlns:a16="http://schemas.microsoft.com/office/drawing/2014/main" xmlns="" id="{E60628E5-C6CC-31B4-557E-624D79CB5479}"/>
              </a:ext>
            </a:extLst>
          </p:cNvPr>
          <p:cNvSpPr/>
          <p:nvPr/>
        </p:nvSpPr>
        <p:spPr>
          <a:xfrm>
            <a:off x="2625094" y="4218023"/>
            <a:ext cx="823299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eoria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fisica che descrive in termini di probabilità statistica il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comportamento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sistemi di dimensioni atomiche o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subatomiche.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51" name="Connettore 2 150">
            <a:extLst>
              <a:ext uri="{FF2B5EF4-FFF2-40B4-BE49-F238E27FC236}">
                <a16:creationId xmlns:a16="http://schemas.microsoft.com/office/drawing/2014/main" xmlns="" id="{058F0E23-8C50-7305-F92A-F6D95DD8DAE0}"/>
              </a:ext>
            </a:extLst>
          </p:cNvPr>
          <p:cNvCxnSpPr>
            <a:cxnSpLocks/>
            <a:stCxn id="124" idx="3"/>
            <a:endCxn id="150" idx="1"/>
          </p:cNvCxnSpPr>
          <p:nvPr/>
        </p:nvCxnSpPr>
        <p:spPr>
          <a:xfrm>
            <a:off x="2391369" y="4362023"/>
            <a:ext cx="23372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asellaDiTesto 170">
            <a:extLst>
              <a:ext uri="{FF2B5EF4-FFF2-40B4-BE49-F238E27FC236}">
                <a16:creationId xmlns:a16="http://schemas.microsoft.com/office/drawing/2014/main" xmlns="" id="{E9EBC07F-614A-CCC0-4FEA-73AC313A9876}"/>
              </a:ext>
            </a:extLst>
          </p:cNvPr>
          <p:cNvSpPr txBox="1"/>
          <p:nvPr/>
        </p:nvSpPr>
        <p:spPr>
          <a:xfrm>
            <a:off x="536646" y="5969680"/>
            <a:ext cx="445805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intreccio 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quantistico (</a:t>
            </a:r>
            <a:r>
              <a:rPr lang="it-IT" sz="1100" b="1" i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entanglement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b="1" kern="1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qubit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possono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essere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strettamente correlati, anche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separati da grande distanza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xmlns="" id="{7273FC82-A929-BF66-4778-3BD06FB93E47}"/>
              </a:ext>
            </a:extLst>
          </p:cNvPr>
          <p:cNvSpPr txBox="1"/>
          <p:nvPr/>
        </p:nvSpPr>
        <p:spPr>
          <a:xfrm>
            <a:off x="6010648" y="5030330"/>
            <a:ext cx="305932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Sovrapposizione quantistica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Esecuzione parallela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Superposizione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intreccio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Parallelismo quantistico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Risoluzione rapida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problemi 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omplessi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xmlns="" id="{9B64A1B6-8212-AC16-9A66-CE87DAB9040F}"/>
              </a:ext>
            </a:extLst>
          </p:cNvPr>
          <p:cNvSpPr txBox="1"/>
          <p:nvPr/>
        </p:nvSpPr>
        <p:spPr>
          <a:xfrm>
            <a:off x="9052732" y="5013782"/>
            <a:ext cx="284434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Simulazioni molecolari 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recise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Ottimizzazione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ricerca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Crittografia quantistica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Applicazioni nell’intelligenza 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rtificiale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Comunicazioni quantistiche 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icure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ttangolo con angoli arrotondati 176">
            <a:extLst>
              <a:ext uri="{FF2B5EF4-FFF2-40B4-BE49-F238E27FC236}">
                <a16:creationId xmlns:a16="http://schemas.microsoft.com/office/drawing/2014/main" xmlns="" id="{08F65229-B466-ACBF-9BDC-5688CB9B8254}"/>
              </a:ext>
            </a:extLst>
          </p:cNvPr>
          <p:cNvSpPr/>
          <p:nvPr/>
        </p:nvSpPr>
        <p:spPr>
          <a:xfrm>
            <a:off x="5984259" y="4995840"/>
            <a:ext cx="5734199" cy="10077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85725" lvl="0" indent="-85725" algn="just">
              <a:buFont typeface="Calibri" panose="020F0502020204030204" pitchFamily="34" charset="0"/>
              <a:buChar char="•"/>
            </a:pP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0" name="Rettangolo con angoli arrotondati 179">
            <a:extLst>
              <a:ext uri="{FF2B5EF4-FFF2-40B4-BE49-F238E27FC236}">
                <a16:creationId xmlns:a16="http://schemas.microsoft.com/office/drawing/2014/main" xmlns="" id="{118B3654-4041-E9DA-B08C-43BCB6E3574D}"/>
              </a:ext>
            </a:extLst>
          </p:cNvPr>
          <p:cNvSpPr/>
          <p:nvPr/>
        </p:nvSpPr>
        <p:spPr>
          <a:xfrm>
            <a:off x="7999625" y="4642890"/>
            <a:ext cx="161087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applicazioni pratiche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ttangolo con angoli arrotondati 180">
            <a:extLst>
              <a:ext uri="{FF2B5EF4-FFF2-40B4-BE49-F238E27FC236}">
                <a16:creationId xmlns:a16="http://schemas.microsoft.com/office/drawing/2014/main" xmlns="" id="{49F71144-C796-1B45-6C73-E1272C9773BA}"/>
              </a:ext>
            </a:extLst>
          </p:cNvPr>
          <p:cNvSpPr/>
          <p:nvPr/>
        </p:nvSpPr>
        <p:spPr>
          <a:xfrm>
            <a:off x="2189829" y="4614029"/>
            <a:ext cx="123925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concetti chiave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ttangolo con angoli arrotondati 182">
            <a:extLst>
              <a:ext uri="{FF2B5EF4-FFF2-40B4-BE49-F238E27FC236}">
                <a16:creationId xmlns:a16="http://schemas.microsoft.com/office/drawing/2014/main" xmlns="" id="{821284F1-43AD-44E0-A473-62BA3FA00859}"/>
              </a:ext>
            </a:extLst>
          </p:cNvPr>
          <p:cNvSpPr/>
          <p:nvPr/>
        </p:nvSpPr>
        <p:spPr>
          <a:xfrm>
            <a:off x="453835" y="4953158"/>
            <a:ext cx="5351807" cy="168100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85725" lvl="0" indent="-85725" algn="just">
              <a:buFont typeface="Calibri" panose="020F0502020204030204" pitchFamily="34" charset="0"/>
              <a:buChar char="•"/>
            </a:pP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xmlns="" id="{F02607D2-471F-865B-A43A-D7E39544EE09}"/>
              </a:ext>
            </a:extLst>
          </p:cNvPr>
          <p:cNvSpPr txBox="1"/>
          <p:nvPr/>
        </p:nvSpPr>
        <p:spPr>
          <a:xfrm>
            <a:off x="3814763" y="3323588"/>
            <a:ext cx="297150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sensori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organi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presa;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apparati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visione artificiale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xmlns="" id="{973C78CE-9FFB-F3CF-7503-709DEF5ADACF}"/>
              </a:ext>
            </a:extLst>
          </p:cNvPr>
          <p:cNvSpPr txBox="1"/>
          <p:nvPr/>
        </p:nvSpPr>
        <p:spPr>
          <a:xfrm>
            <a:off x="516939" y="5007836"/>
            <a:ext cx="371775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sovrapposizione quantistica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è basata sul bit quantistico (qubit</a:t>
            </a:r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che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può rappresentare lo 0, l’1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entrambi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valori sovrapposti, con una certa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probabilità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il valore sia 0 e un’altra probabilità che il valore sia 1, mentre il bit può essere solo 0 o 1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6009</TotalTime>
  <Words>260</Words>
  <Application>Microsoft Macintosh PowerPoint</Application>
  <PresentationFormat>Personalizzato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291</cp:revision>
  <dcterms:created xsi:type="dcterms:W3CDTF">2018-02-23T18:35:34Z</dcterms:created>
  <dcterms:modified xsi:type="dcterms:W3CDTF">2024-05-20T14:07:26Z</dcterms:modified>
</cp:coreProperties>
</file>