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1" autoAdjust="0"/>
    <p:restoredTop sz="99164" autoAdjust="0"/>
  </p:normalViewPr>
  <p:slideViewPr>
    <p:cSldViewPr snapToGrid="0">
      <p:cViewPr varScale="1">
        <p:scale>
          <a:sx n="147" d="100"/>
          <a:sy n="147" d="100"/>
        </p:scale>
        <p:origin x="-56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90551" y="439737"/>
            <a:ext cx="1951676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Prototipazione rapida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8" name="Rectangle 8">
            <a:extLst>
              <a:ext uri="{FF2B5EF4-FFF2-40B4-BE49-F238E27FC236}">
                <a16:creationId xmlns:a16="http://schemas.microsoft.com/office/drawing/2014/main" xmlns="" id="{05E9F650-FF03-E454-2A87-082DACB6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2072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xmlns="" id="{98E2E2CD-9C45-AFC8-185D-DD55EF9D7552}"/>
              </a:ext>
            </a:extLst>
          </p:cNvPr>
          <p:cNvCxnSpPr>
            <a:cxnSpLocks/>
            <a:stCxn id="5" idx="3"/>
            <a:endCxn id="63" idx="1"/>
          </p:cNvCxnSpPr>
          <p:nvPr/>
        </p:nvCxnSpPr>
        <p:spPr>
          <a:xfrm flipV="1">
            <a:off x="2542227" y="583142"/>
            <a:ext cx="221894" cy="59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2">
            <a:extLst>
              <a:ext uri="{FF2B5EF4-FFF2-40B4-BE49-F238E27FC236}">
                <a16:creationId xmlns:a16="http://schemas.microsoft.com/office/drawing/2014/main" xmlns="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71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2764121" y="367142"/>
            <a:ext cx="8682752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(RP, </a:t>
            </a:r>
            <a:r>
              <a:rPr lang="it-IT" sz="1100" i="1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 Prototyping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Tecnologia </a:t>
            </a:r>
            <a:r>
              <a:rPr lang="it-IT" sz="1100" kern="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permette di ottenere un oggetto di geometria anche complessa in un tempo ridotto direttamente dal modello matematico (modello solido) generato su un sistema CAD </a:t>
            </a:r>
            <a:r>
              <a:rPr lang="it-IT" sz="1100" kern="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3D.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CC0FBDD-1E50-B326-D07C-6D693F335C03}"/>
              </a:ext>
            </a:extLst>
          </p:cNvPr>
          <p:cNvSpPr txBox="1"/>
          <p:nvPr/>
        </p:nvSpPr>
        <p:spPr>
          <a:xfrm>
            <a:off x="649618" y="1480857"/>
            <a:ext cx="185993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modello elettronico</a:t>
            </a:r>
          </a:p>
          <a:p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molti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software CAD permettono di rappresentare in </a:t>
            </a:r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formato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elettronico il disegno </a:t>
            </a:r>
            <a:endParaRPr lang="it-IT" sz="1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oggetto, anche in tre dimensioni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68EC23CC-446C-587A-D9B4-8630C5CBDE6E}"/>
              </a:ext>
            </a:extLst>
          </p:cNvPr>
          <p:cNvSpPr txBox="1"/>
          <p:nvPr/>
        </p:nvSpPr>
        <p:spPr>
          <a:xfrm>
            <a:off x="2777273" y="1502754"/>
            <a:ext cx="2305567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 .stl </a:t>
            </a: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Standard Triangulation Language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formato standard delle applicazioni di stampa 3D.</a:t>
            </a:r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appresenta le superfici dell’oggetto solido mediante piccoli triangoli piani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facetting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E162697C-1BB3-97F7-4267-32894C20B239}"/>
              </a:ext>
            </a:extLst>
          </p:cNvPr>
          <p:cNvSpPr txBox="1"/>
          <p:nvPr/>
        </p:nvSpPr>
        <p:spPr>
          <a:xfrm>
            <a:off x="5763852" y="1482327"/>
            <a:ext cx="196105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i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slicing </a:t>
            </a:r>
          </a:p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modello viene intersecato da piani paralleli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spessore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0,05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0,5 mm) che generano una superficie scalettata (</a:t>
            </a:r>
            <a:r>
              <a:rPr lang="it-IT" sz="1100" i="1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staircase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pezzo viene quindi stampato per piani corrispondenti allo </a:t>
            </a:r>
            <a:r>
              <a:rPr lang="it-IT" sz="1100" i="1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slicing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id="{ED7430AE-415C-0057-BF92-9A7147027D9A}"/>
              </a:ext>
            </a:extLst>
          </p:cNvPr>
          <p:cNvSpPr/>
          <p:nvPr/>
        </p:nvSpPr>
        <p:spPr>
          <a:xfrm>
            <a:off x="636355" y="954701"/>
            <a:ext cx="185993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fasi della prototipazione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xmlns="" id="{41B211D8-1BC9-0F8F-1277-A3F74641F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134" y="2052097"/>
            <a:ext cx="593617" cy="711499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xmlns="" id="{FA64D8C4-6F98-4030-817B-7538BDFE02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0664" y="1847632"/>
            <a:ext cx="671606" cy="804975"/>
          </a:xfrm>
          <a:prstGeom prst="rect">
            <a:avLst/>
          </a:prstGeom>
        </p:spPr>
      </p:pic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F508696E-700B-2AAE-CE4D-96AB4E250C6A}"/>
              </a:ext>
            </a:extLst>
          </p:cNvPr>
          <p:cNvSpPr txBox="1"/>
          <p:nvPr/>
        </p:nvSpPr>
        <p:spPr>
          <a:xfrm>
            <a:off x="8905881" y="1463188"/>
            <a:ext cx="18308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stampa</a:t>
            </a:r>
          </a:p>
          <a:p>
            <a:r>
              <a:rPr lang="it-IT" sz="1100" i="1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slicer</a:t>
            </a:r>
            <a:r>
              <a:rPr lang="it-IT" sz="1100" i="1" u="none" strike="noStrike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CAM che converte il modello 3D in comandi per la stampante nel linguaggio </a:t>
            </a:r>
            <a:r>
              <a:rPr lang="it-IT" sz="110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G-code</a:t>
            </a:r>
            <a:r>
              <a:rPr lang="it-IT" sz="110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it-IT" sz="1100" i="1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  <a:r>
              <a:rPr lang="it-IT" sz="1100" i="1" u="none" strike="noStrike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</a:t>
            </a:r>
            <a:endParaRPr lang="it-IT" sz="1100" u="none" strike="noStrike" baseline="0" dirty="0" smtClean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controllo della stampante 3D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xmlns="" id="{06AE2438-C8A4-BFDA-97C2-5FC8D8E21C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0317" y="1656588"/>
            <a:ext cx="701107" cy="1191881"/>
          </a:xfrm>
          <a:prstGeom prst="rect">
            <a:avLst/>
          </a:prstGeom>
        </p:spPr>
      </p:pic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7382A9C7-F211-8DE8-ED4C-A3B6587A84B2}"/>
              </a:ext>
            </a:extLst>
          </p:cNvPr>
          <p:cNvSpPr txBox="1"/>
          <p:nvPr/>
        </p:nvSpPr>
        <p:spPr>
          <a:xfrm>
            <a:off x="2542226" y="3316466"/>
            <a:ext cx="60976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linguaggio universale che trasforma il progetto digitale in oggetti materiali</a:t>
            </a:r>
            <a:r>
              <a:rPr lang="it-IT" sz="11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ontrollando </a:t>
            </a:r>
            <a:endParaRPr lang="it-IT" sz="1100" kern="1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stampanti 3D e le macchine utensili</a:t>
            </a:r>
          </a:p>
        </p:txBody>
      </p: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xmlns="" id="{B4C94242-3DDE-4F5A-CE19-0A8C8630B764}"/>
              </a:ext>
            </a:extLst>
          </p:cNvPr>
          <p:cNvSpPr/>
          <p:nvPr/>
        </p:nvSpPr>
        <p:spPr>
          <a:xfrm>
            <a:off x="884476" y="3387421"/>
            <a:ext cx="146748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G-code (codice G) 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xmlns="" id="{61D4DD15-2199-2621-1794-55CBA7839268}"/>
              </a:ext>
            </a:extLst>
          </p:cNvPr>
          <p:cNvSpPr/>
          <p:nvPr/>
        </p:nvSpPr>
        <p:spPr>
          <a:xfrm>
            <a:off x="690848" y="5043187"/>
            <a:ext cx="2031137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tecniche di prototipazione</a:t>
            </a:r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:a16="http://schemas.microsoft.com/office/drawing/2014/main" xmlns="" id="{52BDF5C6-2517-8753-A680-776439EAA89B}"/>
              </a:ext>
            </a:extLst>
          </p:cNvPr>
          <p:cNvSpPr/>
          <p:nvPr/>
        </p:nvSpPr>
        <p:spPr>
          <a:xfrm>
            <a:off x="2979685" y="5043187"/>
            <a:ext cx="82593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materiali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ttangolo con angoli arrotondati 53">
            <a:extLst>
              <a:ext uri="{FF2B5EF4-FFF2-40B4-BE49-F238E27FC236}">
                <a16:creationId xmlns:a16="http://schemas.microsoft.com/office/drawing/2014/main" xmlns="" id="{103624D3-5F47-1064-A693-C5D2E89541F5}"/>
              </a:ext>
            </a:extLst>
          </p:cNvPr>
          <p:cNvSpPr/>
          <p:nvPr/>
        </p:nvSpPr>
        <p:spPr>
          <a:xfrm>
            <a:off x="4086583" y="4128972"/>
            <a:ext cx="73102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polvere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tangolo con angoli arrotondati 54">
            <a:extLst>
              <a:ext uri="{FF2B5EF4-FFF2-40B4-BE49-F238E27FC236}">
                <a16:creationId xmlns:a16="http://schemas.microsoft.com/office/drawing/2014/main" xmlns="" id="{06EA5526-2C07-C19D-2BF4-E915D64D2CEB}"/>
              </a:ext>
            </a:extLst>
          </p:cNvPr>
          <p:cNvSpPr/>
          <p:nvPr/>
        </p:nvSpPr>
        <p:spPr>
          <a:xfrm>
            <a:off x="4082767" y="5036525"/>
            <a:ext cx="716604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liquido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ttangolo con angoli arrotondati 55">
            <a:extLst>
              <a:ext uri="{FF2B5EF4-FFF2-40B4-BE49-F238E27FC236}">
                <a16:creationId xmlns:a16="http://schemas.microsoft.com/office/drawing/2014/main" xmlns="" id="{0796D2C2-4DC0-82A0-23B1-81B0224D81D0}"/>
              </a:ext>
            </a:extLst>
          </p:cNvPr>
          <p:cNvSpPr/>
          <p:nvPr/>
        </p:nvSpPr>
        <p:spPr>
          <a:xfrm>
            <a:off x="4084852" y="5904408"/>
            <a:ext cx="73102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solido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xmlns="" id="{08246AE0-6114-08BD-39B5-66581CED05D6}"/>
              </a:ext>
            </a:extLst>
          </p:cNvPr>
          <p:cNvSpPr txBox="1"/>
          <p:nvPr/>
        </p:nvSpPr>
        <p:spPr>
          <a:xfrm>
            <a:off x="8591710" y="5013720"/>
            <a:ext cx="245916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 (</a:t>
            </a:r>
            <a:r>
              <a:rPr lang="it-IT" sz="1100" b="0" i="1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Stereo </a:t>
            </a:r>
            <a:r>
              <a:rPr lang="it-IT" sz="1100" b="0" i="1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Lithography </a:t>
            </a:r>
            <a:r>
              <a:rPr lang="it-IT" sz="1100" b="0" i="1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Apparatus</a:t>
            </a:r>
            <a:r>
              <a:rPr lang="it-IT" sz="1100" b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100" b="0" i="1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xmlns="" id="{710BF683-B147-044D-580C-29C4E6500AA8}"/>
              </a:ext>
            </a:extLst>
          </p:cNvPr>
          <p:cNvSpPr txBox="1"/>
          <p:nvPr/>
        </p:nvSpPr>
        <p:spPr>
          <a:xfrm>
            <a:off x="7198488" y="4933906"/>
            <a:ext cx="11030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lampada UV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laser</a:t>
            </a:r>
            <a:endParaRPr lang="it-IT" sz="1100" dirty="0"/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xmlns="" id="{AF0308F1-EA22-11D0-A239-3D7FF1EEA730}"/>
              </a:ext>
            </a:extLst>
          </p:cNvPr>
          <p:cNvSpPr txBox="1"/>
          <p:nvPr/>
        </p:nvSpPr>
        <p:spPr>
          <a:xfrm>
            <a:off x="7198489" y="3727024"/>
            <a:ext cx="278644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SLS (</a:t>
            </a:r>
            <a:r>
              <a:rPr lang="it-IT" sz="110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Selective Laser Sintering</a:t>
            </a:r>
            <a:r>
              <a:rPr lang="it-IT" sz="110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10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DMLS (</a:t>
            </a:r>
            <a:r>
              <a:rPr lang="it-IT" sz="110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Direct Metal Laser Sintering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SLM (</a:t>
            </a:r>
            <a:r>
              <a:rPr lang="it-IT" sz="110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Selective Laser Melting</a:t>
            </a:r>
            <a:r>
              <a:rPr lang="it-IT" sz="110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xmlns="" id="{04F042BD-E759-377D-1347-7CE443443AFE}"/>
              </a:ext>
            </a:extLst>
          </p:cNvPr>
          <p:cNvSpPr txBox="1"/>
          <p:nvPr/>
        </p:nvSpPr>
        <p:spPr>
          <a:xfrm>
            <a:off x="7131539" y="4342571"/>
            <a:ext cx="1555681" cy="25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stampa 3D diretta</a:t>
            </a:r>
            <a:endParaRPr lang="it-IT" sz="1100" dirty="0"/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xmlns="" id="{C36672F8-D4A1-7279-FED3-05A6A9F6A3FE}"/>
              </a:ext>
            </a:extLst>
          </p:cNvPr>
          <p:cNvSpPr/>
          <p:nvPr/>
        </p:nvSpPr>
        <p:spPr>
          <a:xfrm>
            <a:off x="7198489" y="3775981"/>
            <a:ext cx="2514633" cy="5434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xmlns="" id="{D0CB07BA-BB5D-D7E4-95CD-BA02610DC929}"/>
              </a:ext>
            </a:extLst>
          </p:cNvPr>
          <p:cNvSpPr/>
          <p:nvPr/>
        </p:nvSpPr>
        <p:spPr>
          <a:xfrm>
            <a:off x="7183373" y="4372467"/>
            <a:ext cx="1541025" cy="19404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8" name="Rettangolo con angoli arrotondati 87">
            <a:extLst>
              <a:ext uri="{FF2B5EF4-FFF2-40B4-BE49-F238E27FC236}">
                <a16:creationId xmlns:a16="http://schemas.microsoft.com/office/drawing/2014/main" xmlns="" id="{926A841B-FED2-B5B2-71F6-3296DB9FE348}"/>
              </a:ext>
            </a:extLst>
          </p:cNvPr>
          <p:cNvSpPr/>
          <p:nvPr/>
        </p:nvSpPr>
        <p:spPr>
          <a:xfrm>
            <a:off x="5319125" y="3942276"/>
            <a:ext cx="1548000" cy="21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monocomponente</a:t>
            </a:r>
            <a:endParaRPr lang="it-IT" sz="1100" dirty="0"/>
          </a:p>
        </p:txBody>
      </p:sp>
      <p:sp>
        <p:nvSpPr>
          <p:cNvPr id="89" name="Rettangolo con angoli arrotondati 88">
            <a:extLst>
              <a:ext uri="{FF2B5EF4-FFF2-40B4-BE49-F238E27FC236}">
                <a16:creationId xmlns:a16="http://schemas.microsoft.com/office/drawing/2014/main" xmlns="" id="{B42649A8-A140-9822-7C5D-3E830DA08F1D}"/>
              </a:ext>
            </a:extLst>
          </p:cNvPr>
          <p:cNvSpPr/>
          <p:nvPr/>
        </p:nvSpPr>
        <p:spPr>
          <a:xfrm>
            <a:off x="5319124" y="4361492"/>
            <a:ext cx="1548000" cy="21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componente</a:t>
            </a:r>
            <a:endParaRPr lang="it-IT" sz="1100" dirty="0"/>
          </a:p>
        </p:txBody>
      </p:sp>
      <p:sp>
        <p:nvSpPr>
          <p:cNvPr id="90" name="Rettangolo con angoli arrotondati 89">
            <a:extLst>
              <a:ext uri="{FF2B5EF4-FFF2-40B4-BE49-F238E27FC236}">
                <a16:creationId xmlns:a16="http://schemas.microsoft.com/office/drawing/2014/main" xmlns="" id="{2A92173E-2D91-627E-D442-5B8EEF17B986}"/>
              </a:ext>
            </a:extLst>
          </p:cNvPr>
          <p:cNvSpPr/>
          <p:nvPr/>
        </p:nvSpPr>
        <p:spPr>
          <a:xfrm>
            <a:off x="5336585" y="4820525"/>
            <a:ext cx="1548000" cy="21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stampa a getto</a:t>
            </a:r>
            <a:endParaRPr lang="it-IT" sz="1100" dirty="0"/>
          </a:p>
        </p:txBody>
      </p:sp>
      <p:sp>
        <p:nvSpPr>
          <p:cNvPr id="94" name="Rettangolo con angoli arrotondati 93">
            <a:extLst>
              <a:ext uri="{FF2B5EF4-FFF2-40B4-BE49-F238E27FC236}">
                <a16:creationId xmlns:a16="http://schemas.microsoft.com/office/drawing/2014/main" xmlns="" id="{04F92111-490B-D1CA-EA3A-6A1EF359EC4D}"/>
              </a:ext>
            </a:extLst>
          </p:cNvPr>
          <p:cNvSpPr/>
          <p:nvPr/>
        </p:nvSpPr>
        <p:spPr>
          <a:xfrm>
            <a:off x="5336586" y="5236613"/>
            <a:ext cx="1548000" cy="216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fotopolimerizzazione</a:t>
            </a:r>
            <a:endParaRPr lang="it-IT" sz="1100" dirty="0"/>
          </a:p>
        </p:txBody>
      </p:sp>
      <p:sp>
        <p:nvSpPr>
          <p:cNvPr id="95" name="Rettangolo 94">
            <a:extLst>
              <a:ext uri="{FF2B5EF4-FFF2-40B4-BE49-F238E27FC236}">
                <a16:creationId xmlns:a16="http://schemas.microsoft.com/office/drawing/2014/main" xmlns="" id="{C02E40C7-8AEA-72B8-C2EF-6027D8EAB233}"/>
              </a:ext>
            </a:extLst>
          </p:cNvPr>
          <p:cNvSpPr/>
          <p:nvPr/>
        </p:nvSpPr>
        <p:spPr>
          <a:xfrm>
            <a:off x="7198489" y="4921899"/>
            <a:ext cx="1257088" cy="418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6" name="Rettangolo 95">
            <a:extLst>
              <a:ext uri="{FF2B5EF4-FFF2-40B4-BE49-F238E27FC236}">
                <a16:creationId xmlns:a16="http://schemas.microsoft.com/office/drawing/2014/main" xmlns="" id="{F175CDE6-1B32-24D6-AE14-2BE71D3B1EA6}"/>
              </a:ext>
            </a:extLst>
          </p:cNvPr>
          <p:cNvSpPr/>
          <p:nvPr/>
        </p:nvSpPr>
        <p:spPr>
          <a:xfrm>
            <a:off x="8591710" y="5005351"/>
            <a:ext cx="2381778" cy="25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7" name="Rettangolo con angoli arrotondati 96">
            <a:extLst>
              <a:ext uri="{FF2B5EF4-FFF2-40B4-BE49-F238E27FC236}">
                <a16:creationId xmlns:a16="http://schemas.microsoft.com/office/drawing/2014/main" xmlns="" id="{4F595DEF-714C-68AA-7225-189B847878C2}"/>
              </a:ext>
            </a:extLst>
          </p:cNvPr>
          <p:cNvSpPr/>
          <p:nvPr/>
        </p:nvSpPr>
        <p:spPr>
          <a:xfrm>
            <a:off x="5319124" y="5739726"/>
            <a:ext cx="3600000" cy="270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incollaggio: LOM (</a:t>
            </a:r>
            <a:r>
              <a:rPr lang="it-IT" sz="110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Laminated Object Manufacturing</a:t>
            </a:r>
            <a:r>
              <a:rPr lang="it-I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endParaRPr lang="it-IT" sz="1100" dirty="0">
              <a:solidFill>
                <a:srgbClr val="000000"/>
              </a:solidFill>
            </a:endParaRPr>
          </a:p>
        </p:txBody>
      </p:sp>
      <p:sp>
        <p:nvSpPr>
          <p:cNvPr id="98" name="Rettangolo con angoli arrotondati 97">
            <a:extLst>
              <a:ext uri="{FF2B5EF4-FFF2-40B4-BE49-F238E27FC236}">
                <a16:creationId xmlns:a16="http://schemas.microsoft.com/office/drawing/2014/main" xmlns="" id="{6CCDE2BC-3528-760F-892C-936CE48330DC}"/>
              </a:ext>
            </a:extLst>
          </p:cNvPr>
          <p:cNvSpPr/>
          <p:nvPr/>
        </p:nvSpPr>
        <p:spPr>
          <a:xfrm>
            <a:off x="5317393" y="6108533"/>
            <a:ext cx="3600000" cy="270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estrusione: FDM </a:t>
            </a:r>
            <a:r>
              <a:rPr lang="it-IT" sz="11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sz="110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Fused </a:t>
            </a:r>
            <a:r>
              <a:rPr lang="it-IT" sz="1100" i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it-IT" sz="110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eposition </a:t>
            </a:r>
            <a:r>
              <a:rPr lang="it-IT" sz="1100" i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M</a:t>
            </a:r>
            <a:r>
              <a:rPr lang="it-IT" sz="110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odeling</a:t>
            </a:r>
            <a:r>
              <a:rPr lang="it-IT" sz="11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endParaRPr lang="it-IT" sz="1100" dirty="0">
              <a:solidFill>
                <a:srgbClr val="000000"/>
              </a:solidFill>
            </a:endParaRPr>
          </a:p>
        </p:txBody>
      </p:sp>
      <p:cxnSp>
        <p:nvCxnSpPr>
          <p:cNvPr id="99" name="Connettore 2 98">
            <a:extLst>
              <a:ext uri="{FF2B5EF4-FFF2-40B4-BE49-F238E27FC236}">
                <a16:creationId xmlns:a16="http://schemas.microsoft.com/office/drawing/2014/main" xmlns="" id="{6E36743A-3967-F495-FDC6-0FA1A4FBCB80}"/>
              </a:ext>
            </a:extLst>
          </p:cNvPr>
          <p:cNvCxnSpPr>
            <a:cxnSpLocks/>
            <a:stCxn id="88" idx="3"/>
            <a:endCxn id="85" idx="1"/>
          </p:cNvCxnSpPr>
          <p:nvPr/>
        </p:nvCxnSpPr>
        <p:spPr>
          <a:xfrm flipV="1">
            <a:off x="6867125" y="4047710"/>
            <a:ext cx="331364" cy="256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>
            <a:extLst>
              <a:ext uri="{FF2B5EF4-FFF2-40B4-BE49-F238E27FC236}">
                <a16:creationId xmlns:a16="http://schemas.microsoft.com/office/drawing/2014/main" xmlns="" id="{C0B128FF-16EC-2A3B-79F5-838F54E9DA93}"/>
              </a:ext>
            </a:extLst>
          </p:cNvPr>
          <p:cNvCxnSpPr>
            <a:cxnSpLocks/>
            <a:stCxn id="89" idx="3"/>
            <a:endCxn id="86" idx="1"/>
          </p:cNvCxnSpPr>
          <p:nvPr/>
        </p:nvCxnSpPr>
        <p:spPr>
          <a:xfrm>
            <a:off x="6867124" y="4469492"/>
            <a:ext cx="31624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110">
            <a:extLst>
              <a:ext uri="{FF2B5EF4-FFF2-40B4-BE49-F238E27FC236}">
                <a16:creationId xmlns:a16="http://schemas.microsoft.com/office/drawing/2014/main" xmlns="" id="{4D820D20-42C7-763E-8B49-F798168AF871}"/>
              </a:ext>
            </a:extLst>
          </p:cNvPr>
          <p:cNvCxnSpPr>
            <a:cxnSpLocks/>
            <a:stCxn id="54" idx="3"/>
          </p:cNvCxnSpPr>
          <p:nvPr/>
        </p:nvCxnSpPr>
        <p:spPr>
          <a:xfrm>
            <a:off x="4817603" y="4272972"/>
            <a:ext cx="2532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2 119">
            <a:extLst>
              <a:ext uri="{FF2B5EF4-FFF2-40B4-BE49-F238E27FC236}">
                <a16:creationId xmlns:a16="http://schemas.microsoft.com/office/drawing/2014/main" xmlns="" id="{D5E35A12-6436-1136-C46B-3AB2BCF94351}"/>
              </a:ext>
            </a:extLst>
          </p:cNvPr>
          <p:cNvCxnSpPr>
            <a:cxnSpLocks/>
            <a:endCxn id="88" idx="1"/>
          </p:cNvCxnSpPr>
          <p:nvPr/>
        </p:nvCxnSpPr>
        <p:spPr>
          <a:xfrm flipV="1">
            <a:off x="5034418" y="4050276"/>
            <a:ext cx="284707" cy="407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2 122">
            <a:extLst>
              <a:ext uri="{FF2B5EF4-FFF2-40B4-BE49-F238E27FC236}">
                <a16:creationId xmlns:a16="http://schemas.microsoft.com/office/drawing/2014/main" xmlns="" id="{BF68EB6B-26F6-2300-636B-3F274E155129}"/>
              </a:ext>
            </a:extLst>
          </p:cNvPr>
          <p:cNvCxnSpPr>
            <a:cxnSpLocks/>
            <a:endCxn id="89" idx="1"/>
          </p:cNvCxnSpPr>
          <p:nvPr/>
        </p:nvCxnSpPr>
        <p:spPr>
          <a:xfrm>
            <a:off x="5047315" y="4469492"/>
            <a:ext cx="2718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xmlns="" id="{92E88436-B03F-DCE7-7DB8-5F7261613A82}"/>
              </a:ext>
            </a:extLst>
          </p:cNvPr>
          <p:cNvCxnSpPr>
            <a:cxnSpLocks/>
          </p:cNvCxnSpPr>
          <p:nvPr/>
        </p:nvCxnSpPr>
        <p:spPr>
          <a:xfrm>
            <a:off x="5034418" y="4054355"/>
            <a:ext cx="12897" cy="4151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2 151">
            <a:extLst>
              <a:ext uri="{FF2B5EF4-FFF2-40B4-BE49-F238E27FC236}">
                <a16:creationId xmlns:a16="http://schemas.microsoft.com/office/drawing/2014/main" xmlns="" id="{6EF2F6E8-823C-7E1F-D527-55DDB4FB52CB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4799371" y="5180525"/>
            <a:ext cx="2654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2 152">
            <a:extLst>
              <a:ext uri="{FF2B5EF4-FFF2-40B4-BE49-F238E27FC236}">
                <a16:creationId xmlns:a16="http://schemas.microsoft.com/office/drawing/2014/main" xmlns="" id="{C325C1A6-2578-477F-9875-5821133B6A21}"/>
              </a:ext>
            </a:extLst>
          </p:cNvPr>
          <p:cNvCxnSpPr>
            <a:cxnSpLocks/>
          </p:cNvCxnSpPr>
          <p:nvPr/>
        </p:nvCxnSpPr>
        <p:spPr>
          <a:xfrm flipV="1">
            <a:off x="5051879" y="4928551"/>
            <a:ext cx="284707" cy="407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2 154">
            <a:extLst>
              <a:ext uri="{FF2B5EF4-FFF2-40B4-BE49-F238E27FC236}">
                <a16:creationId xmlns:a16="http://schemas.microsoft.com/office/drawing/2014/main" xmlns="" id="{29DD886D-D330-5BE8-BB9F-121EBD1E1D5A}"/>
              </a:ext>
            </a:extLst>
          </p:cNvPr>
          <p:cNvCxnSpPr>
            <a:cxnSpLocks/>
          </p:cNvCxnSpPr>
          <p:nvPr/>
        </p:nvCxnSpPr>
        <p:spPr>
          <a:xfrm>
            <a:off x="5064776" y="5347767"/>
            <a:ext cx="2718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xmlns="" id="{A1343680-4568-1EA4-4BEC-6B805823C7C8}"/>
              </a:ext>
            </a:extLst>
          </p:cNvPr>
          <p:cNvCxnSpPr>
            <a:cxnSpLocks/>
          </p:cNvCxnSpPr>
          <p:nvPr/>
        </p:nvCxnSpPr>
        <p:spPr>
          <a:xfrm>
            <a:off x="5051879" y="4932630"/>
            <a:ext cx="12897" cy="4151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2 163">
            <a:extLst>
              <a:ext uri="{FF2B5EF4-FFF2-40B4-BE49-F238E27FC236}">
                <a16:creationId xmlns:a16="http://schemas.microsoft.com/office/drawing/2014/main" xmlns="" id="{443CA402-CE68-FE95-8276-8EF78C1FD24A}"/>
              </a:ext>
            </a:extLst>
          </p:cNvPr>
          <p:cNvCxnSpPr>
            <a:cxnSpLocks/>
          </p:cNvCxnSpPr>
          <p:nvPr/>
        </p:nvCxnSpPr>
        <p:spPr>
          <a:xfrm>
            <a:off x="4815872" y="6073326"/>
            <a:ext cx="25323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2 165">
            <a:extLst>
              <a:ext uri="{FF2B5EF4-FFF2-40B4-BE49-F238E27FC236}">
                <a16:creationId xmlns:a16="http://schemas.microsoft.com/office/drawing/2014/main" xmlns="" id="{0BCC42AE-AC20-426B-4C81-0D310C7CF054}"/>
              </a:ext>
            </a:extLst>
          </p:cNvPr>
          <p:cNvCxnSpPr>
            <a:cxnSpLocks/>
          </p:cNvCxnSpPr>
          <p:nvPr/>
        </p:nvCxnSpPr>
        <p:spPr>
          <a:xfrm flipV="1">
            <a:off x="5032687" y="5850630"/>
            <a:ext cx="284707" cy="407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2 166">
            <a:extLst>
              <a:ext uri="{FF2B5EF4-FFF2-40B4-BE49-F238E27FC236}">
                <a16:creationId xmlns:a16="http://schemas.microsoft.com/office/drawing/2014/main" xmlns="" id="{6CF372C9-3EE7-30E6-59BA-CD69376C7872}"/>
              </a:ext>
            </a:extLst>
          </p:cNvPr>
          <p:cNvCxnSpPr>
            <a:cxnSpLocks/>
          </p:cNvCxnSpPr>
          <p:nvPr/>
        </p:nvCxnSpPr>
        <p:spPr>
          <a:xfrm>
            <a:off x="5045584" y="6269846"/>
            <a:ext cx="2718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xmlns="" id="{A5A1F953-9E43-87EF-1317-FDA2F0500971}"/>
              </a:ext>
            </a:extLst>
          </p:cNvPr>
          <p:cNvCxnSpPr>
            <a:cxnSpLocks/>
          </p:cNvCxnSpPr>
          <p:nvPr/>
        </p:nvCxnSpPr>
        <p:spPr>
          <a:xfrm>
            <a:off x="5045584" y="5840182"/>
            <a:ext cx="0" cy="42966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2 168">
            <a:extLst>
              <a:ext uri="{FF2B5EF4-FFF2-40B4-BE49-F238E27FC236}">
                <a16:creationId xmlns:a16="http://schemas.microsoft.com/office/drawing/2014/main" xmlns="" id="{D9A4875C-01DA-FF31-9CC1-D0AE01E8FDB3}"/>
              </a:ext>
            </a:extLst>
          </p:cNvPr>
          <p:cNvCxnSpPr>
            <a:cxnSpLocks/>
            <a:stCxn id="90" idx="3"/>
          </p:cNvCxnSpPr>
          <p:nvPr/>
        </p:nvCxnSpPr>
        <p:spPr>
          <a:xfrm flipV="1">
            <a:off x="6884585" y="4921899"/>
            <a:ext cx="156951" cy="662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2 171">
            <a:extLst>
              <a:ext uri="{FF2B5EF4-FFF2-40B4-BE49-F238E27FC236}">
                <a16:creationId xmlns:a16="http://schemas.microsoft.com/office/drawing/2014/main" xmlns="" id="{357AFF00-E6E3-5EC6-F0B6-33A20F838B0D}"/>
              </a:ext>
            </a:extLst>
          </p:cNvPr>
          <p:cNvCxnSpPr>
            <a:cxnSpLocks/>
            <a:stCxn id="94" idx="3"/>
          </p:cNvCxnSpPr>
          <p:nvPr/>
        </p:nvCxnSpPr>
        <p:spPr>
          <a:xfrm>
            <a:off x="6884586" y="5344613"/>
            <a:ext cx="156951" cy="315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2 178">
            <a:extLst>
              <a:ext uri="{FF2B5EF4-FFF2-40B4-BE49-F238E27FC236}">
                <a16:creationId xmlns:a16="http://schemas.microsoft.com/office/drawing/2014/main" xmlns="" id="{E5440CEF-091B-65FA-4F7D-9CCED94B19CC}"/>
              </a:ext>
            </a:extLst>
          </p:cNvPr>
          <p:cNvCxnSpPr>
            <a:cxnSpLocks/>
            <a:endCxn id="95" idx="1"/>
          </p:cNvCxnSpPr>
          <p:nvPr/>
        </p:nvCxnSpPr>
        <p:spPr>
          <a:xfrm flipV="1">
            <a:off x="7039261" y="5131322"/>
            <a:ext cx="159228" cy="706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xmlns="" id="{9B21B83D-F80C-C05C-A616-534094E93926}"/>
              </a:ext>
            </a:extLst>
          </p:cNvPr>
          <p:cNvCxnSpPr>
            <a:cxnSpLocks/>
          </p:cNvCxnSpPr>
          <p:nvPr/>
        </p:nvCxnSpPr>
        <p:spPr>
          <a:xfrm>
            <a:off x="7032812" y="4917530"/>
            <a:ext cx="0" cy="4302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2 185">
            <a:extLst>
              <a:ext uri="{FF2B5EF4-FFF2-40B4-BE49-F238E27FC236}">
                <a16:creationId xmlns:a16="http://schemas.microsoft.com/office/drawing/2014/main" xmlns="" id="{E3EF9B36-F955-7807-A765-D6D564CB769E}"/>
              </a:ext>
            </a:extLst>
          </p:cNvPr>
          <p:cNvCxnSpPr>
            <a:cxnSpLocks/>
            <a:stCxn id="48" idx="3"/>
            <a:endCxn id="55" idx="1"/>
          </p:cNvCxnSpPr>
          <p:nvPr/>
        </p:nvCxnSpPr>
        <p:spPr>
          <a:xfrm flipV="1">
            <a:off x="3805620" y="5180525"/>
            <a:ext cx="277147" cy="666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2 186">
            <a:extLst>
              <a:ext uri="{FF2B5EF4-FFF2-40B4-BE49-F238E27FC236}">
                <a16:creationId xmlns:a16="http://schemas.microsoft.com/office/drawing/2014/main" xmlns="" id="{FB7A96B0-489E-0346-F5B7-25062B3DDF41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3933965" y="4272972"/>
            <a:ext cx="15261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2 187">
            <a:extLst>
              <a:ext uri="{FF2B5EF4-FFF2-40B4-BE49-F238E27FC236}">
                <a16:creationId xmlns:a16="http://schemas.microsoft.com/office/drawing/2014/main" xmlns="" id="{71FC1617-B9AA-9E4F-D32B-1EE8625D7F58}"/>
              </a:ext>
            </a:extLst>
          </p:cNvPr>
          <p:cNvCxnSpPr>
            <a:cxnSpLocks/>
          </p:cNvCxnSpPr>
          <p:nvPr/>
        </p:nvCxnSpPr>
        <p:spPr>
          <a:xfrm>
            <a:off x="3943984" y="6065688"/>
            <a:ext cx="14086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xmlns="" id="{D3D60720-A43D-8C26-679A-4C2ED7A227FE}"/>
              </a:ext>
            </a:extLst>
          </p:cNvPr>
          <p:cNvCxnSpPr>
            <a:cxnSpLocks/>
          </p:cNvCxnSpPr>
          <p:nvPr/>
        </p:nvCxnSpPr>
        <p:spPr>
          <a:xfrm>
            <a:off x="3925816" y="4272972"/>
            <a:ext cx="18417" cy="180035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2 199">
            <a:extLst>
              <a:ext uri="{FF2B5EF4-FFF2-40B4-BE49-F238E27FC236}">
                <a16:creationId xmlns:a16="http://schemas.microsoft.com/office/drawing/2014/main" xmlns="" id="{383EA1A7-91B2-C784-1329-7A58472CB8E8}"/>
              </a:ext>
            </a:extLst>
          </p:cNvPr>
          <p:cNvCxnSpPr>
            <a:cxnSpLocks/>
            <a:stCxn id="47" idx="3"/>
            <a:endCxn id="48" idx="1"/>
          </p:cNvCxnSpPr>
          <p:nvPr/>
        </p:nvCxnSpPr>
        <p:spPr>
          <a:xfrm>
            <a:off x="2721985" y="5187187"/>
            <a:ext cx="2577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ttangolo con angoli arrotondati 202">
            <a:extLst>
              <a:ext uri="{FF2B5EF4-FFF2-40B4-BE49-F238E27FC236}">
                <a16:creationId xmlns:a16="http://schemas.microsoft.com/office/drawing/2014/main" xmlns="" id="{2457512B-D5AA-5417-7C8D-BDDA08713AFD}"/>
              </a:ext>
            </a:extLst>
          </p:cNvPr>
          <p:cNvSpPr/>
          <p:nvPr/>
        </p:nvSpPr>
        <p:spPr>
          <a:xfrm>
            <a:off x="2529361" y="3303433"/>
            <a:ext cx="593700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Rettangolo con angoli arrotondati 203">
            <a:extLst>
              <a:ext uri="{FF2B5EF4-FFF2-40B4-BE49-F238E27FC236}">
                <a16:creationId xmlns:a16="http://schemas.microsoft.com/office/drawing/2014/main" xmlns="" id="{B30C7E0A-17F7-93E9-A972-7F3DADD1306E}"/>
              </a:ext>
            </a:extLst>
          </p:cNvPr>
          <p:cNvSpPr/>
          <p:nvPr/>
        </p:nvSpPr>
        <p:spPr>
          <a:xfrm>
            <a:off x="632166" y="1468171"/>
            <a:ext cx="1859930" cy="127070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Rettangolo con angoli arrotondati 204">
            <a:extLst>
              <a:ext uri="{FF2B5EF4-FFF2-40B4-BE49-F238E27FC236}">
                <a16:creationId xmlns:a16="http://schemas.microsoft.com/office/drawing/2014/main" xmlns="" id="{AB140124-DCB7-950B-6C86-CD1DB03516E0}"/>
              </a:ext>
            </a:extLst>
          </p:cNvPr>
          <p:cNvSpPr/>
          <p:nvPr/>
        </p:nvSpPr>
        <p:spPr>
          <a:xfrm>
            <a:off x="2785900" y="1488605"/>
            <a:ext cx="2554471" cy="16557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Rettangolo con angoli arrotondati 205">
            <a:extLst>
              <a:ext uri="{FF2B5EF4-FFF2-40B4-BE49-F238E27FC236}">
                <a16:creationId xmlns:a16="http://schemas.microsoft.com/office/drawing/2014/main" xmlns="" id="{1482E006-D94F-9E5F-30F2-7FB8A00F960E}"/>
              </a:ext>
            </a:extLst>
          </p:cNvPr>
          <p:cNvSpPr/>
          <p:nvPr/>
        </p:nvSpPr>
        <p:spPr>
          <a:xfrm>
            <a:off x="5625548" y="1489858"/>
            <a:ext cx="2856790" cy="16557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Rettangolo con angoli arrotondati 206">
            <a:extLst>
              <a:ext uri="{FF2B5EF4-FFF2-40B4-BE49-F238E27FC236}">
                <a16:creationId xmlns:a16="http://schemas.microsoft.com/office/drawing/2014/main" xmlns="" id="{568F9EC8-2355-1F0B-AB8E-183567635798}"/>
              </a:ext>
            </a:extLst>
          </p:cNvPr>
          <p:cNvSpPr/>
          <p:nvPr/>
        </p:nvSpPr>
        <p:spPr>
          <a:xfrm>
            <a:off x="8773903" y="1481805"/>
            <a:ext cx="2720231" cy="16557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Connettore 2 207">
            <a:extLst>
              <a:ext uri="{FF2B5EF4-FFF2-40B4-BE49-F238E27FC236}">
                <a16:creationId xmlns:a16="http://schemas.microsoft.com/office/drawing/2014/main" xmlns="" id="{78F54AB6-C492-9BCD-1DD3-C3410A581794}"/>
              </a:ext>
            </a:extLst>
          </p:cNvPr>
          <p:cNvCxnSpPr>
            <a:cxnSpLocks/>
            <a:stCxn id="206" idx="3"/>
            <a:endCxn id="207" idx="1"/>
          </p:cNvCxnSpPr>
          <p:nvPr/>
        </p:nvCxnSpPr>
        <p:spPr>
          <a:xfrm flipV="1">
            <a:off x="8482338" y="2309705"/>
            <a:ext cx="291565" cy="805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2 212">
            <a:extLst>
              <a:ext uri="{FF2B5EF4-FFF2-40B4-BE49-F238E27FC236}">
                <a16:creationId xmlns:a16="http://schemas.microsoft.com/office/drawing/2014/main" xmlns="" id="{AA7E2A97-246F-7476-9C6F-8249C0961D3B}"/>
              </a:ext>
            </a:extLst>
          </p:cNvPr>
          <p:cNvCxnSpPr>
            <a:cxnSpLocks/>
            <a:stCxn id="205" idx="3"/>
            <a:endCxn id="206" idx="1"/>
          </p:cNvCxnSpPr>
          <p:nvPr/>
        </p:nvCxnSpPr>
        <p:spPr>
          <a:xfrm>
            <a:off x="5340371" y="2316505"/>
            <a:ext cx="285177" cy="125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2 216">
            <a:extLst>
              <a:ext uri="{FF2B5EF4-FFF2-40B4-BE49-F238E27FC236}">
                <a16:creationId xmlns:a16="http://schemas.microsoft.com/office/drawing/2014/main" xmlns="" id="{F49CE4DA-2489-92D6-3300-56BA1A24E6A2}"/>
              </a:ext>
            </a:extLst>
          </p:cNvPr>
          <p:cNvCxnSpPr>
            <a:cxnSpLocks/>
            <a:endCxn id="205" idx="1"/>
          </p:cNvCxnSpPr>
          <p:nvPr/>
        </p:nvCxnSpPr>
        <p:spPr>
          <a:xfrm flipV="1">
            <a:off x="2505353" y="2316505"/>
            <a:ext cx="280547" cy="765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2 220">
            <a:extLst>
              <a:ext uri="{FF2B5EF4-FFF2-40B4-BE49-F238E27FC236}">
                <a16:creationId xmlns:a16="http://schemas.microsoft.com/office/drawing/2014/main" xmlns="" id="{0120F53D-58DC-4BB6-D2EB-99520BC60ADE}"/>
              </a:ext>
            </a:extLst>
          </p:cNvPr>
          <p:cNvCxnSpPr>
            <a:cxnSpLocks/>
            <a:stCxn id="16" idx="2"/>
            <a:endCxn id="204" idx="0"/>
          </p:cNvCxnSpPr>
          <p:nvPr/>
        </p:nvCxnSpPr>
        <p:spPr>
          <a:xfrm flipH="1">
            <a:off x="1562131" y="1242701"/>
            <a:ext cx="4189" cy="22547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2 224">
            <a:extLst>
              <a:ext uri="{FF2B5EF4-FFF2-40B4-BE49-F238E27FC236}">
                <a16:creationId xmlns:a16="http://schemas.microsoft.com/office/drawing/2014/main" xmlns="" id="{4B7CDC28-E1A8-EEAD-37A0-E301A0CFE2A3}"/>
              </a:ext>
            </a:extLst>
          </p:cNvPr>
          <p:cNvCxnSpPr>
            <a:cxnSpLocks/>
            <a:stCxn id="5" idx="2"/>
            <a:endCxn id="16" idx="0"/>
          </p:cNvCxnSpPr>
          <p:nvPr/>
        </p:nvCxnSpPr>
        <p:spPr>
          <a:xfrm flipH="1">
            <a:off x="1566320" y="727737"/>
            <a:ext cx="69" cy="22696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226</Words>
  <Application>Microsoft Macintosh PowerPoint</Application>
  <PresentationFormat>Personalizzato</PresentationFormat>
  <Paragraphs>39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291</cp:revision>
  <dcterms:created xsi:type="dcterms:W3CDTF">2018-02-23T18:35:34Z</dcterms:created>
  <dcterms:modified xsi:type="dcterms:W3CDTF">2024-05-20T14:04:02Z</dcterms:modified>
</cp:coreProperties>
</file>