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9951" autoAdjust="0"/>
    <p:restoredTop sz="97730" autoAdjust="0"/>
  </p:normalViewPr>
  <p:slideViewPr>
    <p:cSldViewPr snapToGrid="0">
      <p:cViewPr varScale="1">
        <p:scale>
          <a:sx n="147" d="100"/>
          <a:sy n="147" d="100"/>
        </p:scale>
        <p:origin x="-1544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5DAD2-6D68-4278-A07E-A8BDE4E78A4D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D483C-EB4F-4823-86CE-756F7E26E20B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2230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483C-EB4F-4823-86CE-756F7E26E20B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71072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95775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52958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3437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8458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3632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1224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90666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3095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2375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8754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013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3813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Relationship Id="rId8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Immagine 109">
            <a:extLst>
              <a:ext uri="{FF2B5EF4-FFF2-40B4-BE49-F238E27FC236}">
                <a16:creationId xmlns:a16="http://schemas.microsoft.com/office/drawing/2014/main" xmlns="" id="{4066A847-566B-3D2A-060A-11C7E5DF00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2354" y="1280779"/>
            <a:ext cx="1817373" cy="1448250"/>
          </a:xfrm>
          <a:prstGeom prst="rect">
            <a:avLst/>
          </a:prstGeom>
        </p:spPr>
      </p:pic>
      <p:pic>
        <p:nvPicPr>
          <p:cNvPr id="40" name="Immagine 39">
            <a:extLst>
              <a:ext uri="{FF2B5EF4-FFF2-40B4-BE49-F238E27FC236}">
                <a16:creationId xmlns:a16="http://schemas.microsoft.com/office/drawing/2014/main" xmlns="" id="{9C501045-15BC-959A-83EC-2DDE685079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97101" y="2136319"/>
            <a:ext cx="1455812" cy="1278167"/>
          </a:xfrm>
          <a:prstGeom prst="rect">
            <a:avLst/>
          </a:prstGeom>
        </p:spPr>
      </p:pic>
      <p:sp>
        <p:nvSpPr>
          <p:cNvPr id="5" name="Rettangolo arrotondato 4"/>
          <p:cNvSpPr/>
          <p:nvPr/>
        </p:nvSpPr>
        <p:spPr>
          <a:xfrm>
            <a:off x="2343056" y="312359"/>
            <a:ext cx="2400141" cy="288000"/>
          </a:xfrm>
          <a:prstGeom prst="roundRect">
            <a:avLst/>
          </a:prstGeom>
          <a:solidFill>
            <a:schemeClr val="accent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it-IT" sz="1400" b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Circuiti elettropneumatici</a:t>
            </a:r>
          </a:p>
        </p:txBody>
      </p:sp>
      <p:sp>
        <p:nvSpPr>
          <p:cNvPr id="46" name="Rectangle 2">
            <a:extLst>
              <a:ext uri="{FF2B5EF4-FFF2-40B4-BE49-F238E27FC236}">
                <a16:creationId xmlns:a16="http://schemas.microsoft.com/office/drawing/2014/main" xmlns="" id="{061C24A1-85C9-D2FF-2A01-73340310D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50876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60" name="Rectangle 4">
            <a:extLst>
              <a:ext uri="{FF2B5EF4-FFF2-40B4-BE49-F238E27FC236}">
                <a16:creationId xmlns:a16="http://schemas.microsoft.com/office/drawing/2014/main" xmlns="" id="{7B8FF518-1266-2B16-64AA-A734EBF34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xmlns="" id="{EA04B6FB-2543-F45C-2660-BAE50C85A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18397" y="342272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128" name="Rectangle 8">
            <a:extLst>
              <a:ext uri="{FF2B5EF4-FFF2-40B4-BE49-F238E27FC236}">
                <a16:creationId xmlns:a16="http://schemas.microsoft.com/office/drawing/2014/main" xmlns="" id="{05E9F650-FF03-E454-2A87-082DACB607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875" y="20720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cxnSp>
        <p:nvCxnSpPr>
          <p:cNvPr id="145" name="Connettore 2 144">
            <a:extLst>
              <a:ext uri="{FF2B5EF4-FFF2-40B4-BE49-F238E27FC236}">
                <a16:creationId xmlns:a16="http://schemas.microsoft.com/office/drawing/2014/main" xmlns="" id="{98E2E2CD-9C45-AFC8-185D-DD55EF9D7552}"/>
              </a:ext>
            </a:extLst>
          </p:cNvPr>
          <p:cNvCxnSpPr>
            <a:cxnSpLocks/>
            <a:stCxn id="5" idx="3"/>
            <a:endCxn id="63" idx="1"/>
          </p:cNvCxnSpPr>
          <p:nvPr/>
        </p:nvCxnSpPr>
        <p:spPr>
          <a:xfrm flipV="1">
            <a:off x="4743197" y="456253"/>
            <a:ext cx="246876" cy="106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Rectangle 12">
            <a:extLst>
              <a:ext uri="{FF2B5EF4-FFF2-40B4-BE49-F238E27FC236}">
                <a16:creationId xmlns:a16="http://schemas.microsoft.com/office/drawing/2014/main" xmlns="" id="{7B960E74-928B-37FC-8ED4-88627B613F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550" y="307175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178" name="Rectangle 20">
            <a:extLst>
              <a:ext uri="{FF2B5EF4-FFF2-40B4-BE49-F238E27FC236}">
                <a16:creationId xmlns:a16="http://schemas.microsoft.com/office/drawing/2014/main" xmlns="" id="{0C5AC804-961A-8A20-05FF-6EA6B9A92F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028" y="397319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63" name="Rettangolo con angoli arrotondati 62">
            <a:extLst>
              <a:ext uri="{FF2B5EF4-FFF2-40B4-BE49-F238E27FC236}">
                <a16:creationId xmlns:a16="http://schemas.microsoft.com/office/drawing/2014/main" xmlns="" id="{A47E5237-9488-F8AC-F7F2-5281E913383B}"/>
              </a:ext>
            </a:extLst>
          </p:cNvPr>
          <p:cNvSpPr/>
          <p:nvPr/>
        </p:nvSpPr>
        <p:spPr>
          <a:xfrm>
            <a:off x="4990073" y="312253"/>
            <a:ext cx="6845835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kern="1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it-IT" sz="1100" kern="1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istemi </a:t>
            </a:r>
            <a:r>
              <a:rPr lang="it-IT" sz="1100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cui il circuito di potenza è pneumatico e la fonte di energia per il circuito di comando è </a:t>
            </a:r>
            <a:r>
              <a:rPr lang="it-IT" sz="1100" kern="1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elettrica.</a:t>
            </a:r>
            <a:endParaRPr lang="it-IT" sz="1100" kern="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2" name="Rettangolo con angoli arrotondati 81">
            <a:extLst>
              <a:ext uri="{FF2B5EF4-FFF2-40B4-BE49-F238E27FC236}">
                <a16:creationId xmlns:a16="http://schemas.microsoft.com/office/drawing/2014/main" xmlns="" id="{01B51942-6931-0EA7-FF44-2154D76DE66D}"/>
              </a:ext>
            </a:extLst>
          </p:cNvPr>
          <p:cNvSpPr/>
          <p:nvPr/>
        </p:nvSpPr>
        <p:spPr>
          <a:xfrm>
            <a:off x="4743197" y="1275074"/>
            <a:ext cx="1473685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Comandi elettrici</a:t>
            </a:r>
          </a:p>
        </p:txBody>
      </p:sp>
      <p:cxnSp>
        <p:nvCxnSpPr>
          <p:cNvPr id="115" name="Connettore 2 114">
            <a:extLst>
              <a:ext uri="{FF2B5EF4-FFF2-40B4-BE49-F238E27FC236}">
                <a16:creationId xmlns:a16="http://schemas.microsoft.com/office/drawing/2014/main" xmlns="" id="{8A53D6F9-0C10-D55A-6603-AA835F21AD85}"/>
              </a:ext>
            </a:extLst>
          </p:cNvPr>
          <p:cNvCxnSpPr>
            <a:cxnSpLocks/>
            <a:stCxn id="82" idx="3"/>
          </p:cNvCxnSpPr>
          <p:nvPr/>
        </p:nvCxnSpPr>
        <p:spPr>
          <a:xfrm>
            <a:off x="6216882" y="1419074"/>
            <a:ext cx="211425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xmlns="" id="{84C3A44C-06D8-E84C-9860-40FFC673D8D3}"/>
              </a:ext>
            </a:extLst>
          </p:cNvPr>
          <p:cNvSpPr/>
          <p:nvPr/>
        </p:nvSpPr>
        <p:spPr>
          <a:xfrm>
            <a:off x="715487" y="1258056"/>
            <a:ext cx="1245085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Elettrovalvole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5FB7C78A-524F-26EB-76A4-90EEC5340959}"/>
              </a:ext>
            </a:extLst>
          </p:cNvPr>
          <p:cNvSpPr txBox="1"/>
          <p:nvPr/>
        </p:nvSpPr>
        <p:spPr>
          <a:xfrm>
            <a:off x="2502441" y="2646397"/>
            <a:ext cx="75537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riposo</a:t>
            </a:r>
            <a:endParaRPr lang="it-IT" sz="11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xmlns="" id="{471F9FF2-820D-2832-23B4-716818A4DFF3}"/>
              </a:ext>
            </a:extLst>
          </p:cNvPr>
          <p:cNvSpPr txBox="1"/>
          <p:nvPr/>
        </p:nvSpPr>
        <p:spPr>
          <a:xfrm>
            <a:off x="3420245" y="2654887"/>
            <a:ext cx="75537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azionata</a:t>
            </a:r>
            <a:endParaRPr lang="it-IT" sz="11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xmlns="" id="{92373404-2D80-B461-F384-725F1AE089B9}"/>
              </a:ext>
            </a:extLst>
          </p:cNvPr>
          <p:cNvSpPr txBox="1"/>
          <p:nvPr/>
        </p:nvSpPr>
        <p:spPr>
          <a:xfrm>
            <a:off x="396887" y="1639834"/>
            <a:ext cx="2165114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componenti nei quali la commutazione </a:t>
            </a:r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avviene 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eccitando elettricamente un dispositivo </a:t>
            </a:r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elettromagnetico 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(bobina o solenoide)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xmlns="" id="{2C577A0E-46E0-C193-83C0-EFD755B65325}"/>
              </a:ext>
            </a:extLst>
          </p:cNvPr>
          <p:cNvSpPr txBox="1"/>
          <p:nvPr/>
        </p:nvSpPr>
        <p:spPr>
          <a:xfrm>
            <a:off x="6452002" y="1144881"/>
            <a:ext cx="156292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dispositivi che permettono di comandare o pilotare le elettrovalvole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xmlns="" id="{70E6F886-F517-0E9D-3734-5AFBB84A8828}"/>
              </a:ext>
            </a:extLst>
          </p:cNvPr>
          <p:cNvSpPr txBox="1"/>
          <p:nvPr/>
        </p:nvSpPr>
        <p:spPr>
          <a:xfrm>
            <a:off x="8106221" y="1131276"/>
            <a:ext cx="167520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contatti elettrici</a:t>
            </a:r>
          </a:p>
          <a:p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permettono di collegare o interrompere un circuito elettrico 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xmlns="" id="{68F84810-9003-59F7-EEFF-7D12C83B4F8B}"/>
              </a:ext>
            </a:extLst>
          </p:cNvPr>
          <p:cNvSpPr txBox="1"/>
          <p:nvPr/>
        </p:nvSpPr>
        <p:spPr>
          <a:xfrm>
            <a:off x="4511601" y="2173513"/>
            <a:ext cx="199755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fine corsa </a:t>
            </a:r>
            <a:r>
              <a:rPr lang="it-IT" sz="1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elettromagnetici</a:t>
            </a:r>
            <a:r>
              <a:rPr lang="it-IT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it-IT" sz="1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leva a rullo;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a stelo flessibile;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a leva rigida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xmlns="" id="{A2209DEC-B1DE-310D-D701-439EF6B1D617}"/>
              </a:ext>
            </a:extLst>
          </p:cNvPr>
          <p:cNvSpPr txBox="1"/>
          <p:nvPr/>
        </p:nvSpPr>
        <p:spPr>
          <a:xfrm>
            <a:off x="6559873" y="2138301"/>
            <a:ext cx="232236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sensori o interruttori di prossimità</a:t>
            </a:r>
            <a:r>
              <a:rPr lang="it-IT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induttivi</a:t>
            </a:r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capacitivi</a:t>
            </a:r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magnetici;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ottici</a:t>
            </a:r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a </a:t>
            </a:r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ultrasuoni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xmlns="" id="{3407AFA9-510E-CB17-4E05-CC83A5335A9A}"/>
              </a:ext>
            </a:extLst>
          </p:cNvPr>
          <p:cNvSpPr txBox="1"/>
          <p:nvPr/>
        </p:nvSpPr>
        <p:spPr>
          <a:xfrm>
            <a:off x="9054306" y="2137175"/>
            <a:ext cx="1370466" cy="1277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contattori o relè</a:t>
            </a:r>
            <a:r>
              <a:rPr lang="it-IT" sz="11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it-IT" sz="11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normalmente </a:t>
            </a:r>
          </a:p>
          <a:p>
            <a:r>
              <a:rPr lang="it-IT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1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aperti (NA);</a:t>
            </a:r>
          </a:p>
          <a:p>
            <a:r>
              <a:rPr lang="it-IT" sz="11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normalmente</a:t>
            </a:r>
          </a:p>
          <a:p>
            <a:r>
              <a:rPr lang="it-IT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1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chiusi (NC);</a:t>
            </a:r>
          </a:p>
          <a:p>
            <a:r>
              <a:rPr lang="it-IT" sz="11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di scambio </a:t>
            </a:r>
          </a:p>
          <a:p>
            <a:r>
              <a:rPr lang="it-IT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1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(NA + NC)</a:t>
            </a:r>
            <a:endParaRPr lang="it-IT" sz="11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ttangolo con angoli arrotondati 40">
            <a:extLst>
              <a:ext uri="{FF2B5EF4-FFF2-40B4-BE49-F238E27FC236}">
                <a16:creationId xmlns:a16="http://schemas.microsoft.com/office/drawing/2014/main" xmlns="" id="{5E2A80CF-5A15-3025-B88D-848989EB5F73}"/>
              </a:ext>
            </a:extLst>
          </p:cNvPr>
          <p:cNvSpPr/>
          <p:nvPr/>
        </p:nvSpPr>
        <p:spPr>
          <a:xfrm>
            <a:off x="410167" y="1631150"/>
            <a:ext cx="1856704" cy="947403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ttangolo con angoli arrotondati 41">
            <a:extLst>
              <a:ext uri="{FF2B5EF4-FFF2-40B4-BE49-F238E27FC236}">
                <a16:creationId xmlns:a16="http://schemas.microsoft.com/office/drawing/2014/main" xmlns="" id="{F8043203-1CED-CD22-C2E5-10CAC2FF9EEB}"/>
              </a:ext>
            </a:extLst>
          </p:cNvPr>
          <p:cNvSpPr/>
          <p:nvPr/>
        </p:nvSpPr>
        <p:spPr>
          <a:xfrm>
            <a:off x="715487" y="838626"/>
            <a:ext cx="1245085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Componenti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xmlns="" id="{CB169BDF-2281-7E16-4772-08AF688FC80D}"/>
              </a:ext>
            </a:extLst>
          </p:cNvPr>
          <p:cNvSpPr txBox="1"/>
          <p:nvPr/>
        </p:nvSpPr>
        <p:spPr>
          <a:xfrm>
            <a:off x="9934747" y="1216819"/>
            <a:ext cx="202481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normalmente aperti (NA);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normalmente chiusi (NC);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doppi: 1 NC + 1 NA</a:t>
            </a:r>
          </a:p>
        </p:txBody>
      </p:sp>
      <p:sp>
        <p:nvSpPr>
          <p:cNvPr id="49" name="Rettangolo con angoli arrotondati 48">
            <a:extLst>
              <a:ext uri="{FF2B5EF4-FFF2-40B4-BE49-F238E27FC236}">
                <a16:creationId xmlns:a16="http://schemas.microsoft.com/office/drawing/2014/main" xmlns="" id="{FC7F0D69-47F3-2CDF-CFF1-F48A788DB2B5}"/>
              </a:ext>
            </a:extLst>
          </p:cNvPr>
          <p:cNvSpPr/>
          <p:nvPr/>
        </p:nvSpPr>
        <p:spPr>
          <a:xfrm>
            <a:off x="6442699" y="1138511"/>
            <a:ext cx="1480939" cy="786811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ettangolo con angoli arrotondati 49">
            <a:extLst>
              <a:ext uri="{FF2B5EF4-FFF2-40B4-BE49-F238E27FC236}">
                <a16:creationId xmlns:a16="http://schemas.microsoft.com/office/drawing/2014/main" xmlns="" id="{6A7D3272-DD64-7EBB-648B-BA0663B600F9}"/>
              </a:ext>
            </a:extLst>
          </p:cNvPr>
          <p:cNvSpPr/>
          <p:nvPr/>
        </p:nvSpPr>
        <p:spPr>
          <a:xfrm>
            <a:off x="8091829" y="1138511"/>
            <a:ext cx="1675202" cy="786811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Rettangolo con angoli arrotondati 50">
            <a:extLst>
              <a:ext uri="{FF2B5EF4-FFF2-40B4-BE49-F238E27FC236}">
                <a16:creationId xmlns:a16="http://schemas.microsoft.com/office/drawing/2014/main" xmlns="" id="{C51144E3-1AEF-7651-305C-554E2BA603A6}"/>
              </a:ext>
            </a:extLst>
          </p:cNvPr>
          <p:cNvSpPr/>
          <p:nvPr/>
        </p:nvSpPr>
        <p:spPr>
          <a:xfrm>
            <a:off x="9962167" y="1201519"/>
            <a:ext cx="1873468" cy="648714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ttangolo 51">
            <a:extLst>
              <a:ext uri="{FF2B5EF4-FFF2-40B4-BE49-F238E27FC236}">
                <a16:creationId xmlns:a16="http://schemas.microsoft.com/office/drawing/2014/main" xmlns="" id="{CE326A09-43D0-365E-774B-9602C8C6EB7E}"/>
              </a:ext>
            </a:extLst>
          </p:cNvPr>
          <p:cNvSpPr/>
          <p:nvPr/>
        </p:nvSpPr>
        <p:spPr>
          <a:xfrm>
            <a:off x="2482620" y="1244620"/>
            <a:ext cx="1931748" cy="172939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53" name="Connettore 2 52">
            <a:extLst>
              <a:ext uri="{FF2B5EF4-FFF2-40B4-BE49-F238E27FC236}">
                <a16:creationId xmlns:a16="http://schemas.microsoft.com/office/drawing/2014/main" xmlns="" id="{AD79A0B7-DCE7-404D-9FE0-87705F2C4102}"/>
              </a:ext>
            </a:extLst>
          </p:cNvPr>
          <p:cNvCxnSpPr>
            <a:cxnSpLocks/>
            <a:stCxn id="41" idx="3"/>
            <a:endCxn id="52" idx="1"/>
          </p:cNvCxnSpPr>
          <p:nvPr/>
        </p:nvCxnSpPr>
        <p:spPr>
          <a:xfrm>
            <a:off x="2266871" y="2104852"/>
            <a:ext cx="215749" cy="446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xmlns="" id="{2871D37F-3E79-712E-1EAB-770032FAF92D}"/>
              </a:ext>
            </a:extLst>
          </p:cNvPr>
          <p:cNvCxnSpPr>
            <a:cxnSpLocks/>
          </p:cNvCxnSpPr>
          <p:nvPr/>
        </p:nvCxnSpPr>
        <p:spPr>
          <a:xfrm flipV="1">
            <a:off x="5480039" y="1993130"/>
            <a:ext cx="4935913" cy="47927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ttangolo con angoli arrotondati 60">
            <a:extLst>
              <a:ext uri="{FF2B5EF4-FFF2-40B4-BE49-F238E27FC236}">
                <a16:creationId xmlns:a16="http://schemas.microsoft.com/office/drawing/2014/main" xmlns="" id="{65A8D5AA-F395-0537-0804-A957422BAC0C}"/>
              </a:ext>
            </a:extLst>
          </p:cNvPr>
          <p:cNvSpPr/>
          <p:nvPr/>
        </p:nvSpPr>
        <p:spPr>
          <a:xfrm>
            <a:off x="4515639" y="2162412"/>
            <a:ext cx="1940312" cy="786811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Rettangolo con angoli arrotondati 61">
            <a:extLst>
              <a:ext uri="{FF2B5EF4-FFF2-40B4-BE49-F238E27FC236}">
                <a16:creationId xmlns:a16="http://schemas.microsoft.com/office/drawing/2014/main" xmlns="" id="{9F2A5231-83EB-EA0D-5C19-5D286CB04631}"/>
              </a:ext>
            </a:extLst>
          </p:cNvPr>
          <p:cNvSpPr/>
          <p:nvPr/>
        </p:nvSpPr>
        <p:spPr>
          <a:xfrm>
            <a:off x="6514081" y="2135260"/>
            <a:ext cx="2368159" cy="1107996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Rettangolo con angoli arrotondati 63">
            <a:extLst>
              <a:ext uri="{FF2B5EF4-FFF2-40B4-BE49-F238E27FC236}">
                <a16:creationId xmlns:a16="http://schemas.microsoft.com/office/drawing/2014/main" xmlns="" id="{881435C0-DD85-7175-964D-1B24024AA265}"/>
              </a:ext>
            </a:extLst>
          </p:cNvPr>
          <p:cNvSpPr/>
          <p:nvPr/>
        </p:nvSpPr>
        <p:spPr>
          <a:xfrm>
            <a:off x="9032107" y="2136319"/>
            <a:ext cx="2803528" cy="1278165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5" name="Connettore 2 64">
            <a:extLst>
              <a:ext uri="{FF2B5EF4-FFF2-40B4-BE49-F238E27FC236}">
                <a16:creationId xmlns:a16="http://schemas.microsoft.com/office/drawing/2014/main" xmlns="" id="{1C198295-E9E1-6BD6-13CE-14F7BB4EEA7B}"/>
              </a:ext>
            </a:extLst>
          </p:cNvPr>
          <p:cNvCxnSpPr>
            <a:cxnSpLocks/>
            <a:stCxn id="82" idx="2"/>
            <a:endCxn id="61" idx="0"/>
          </p:cNvCxnSpPr>
          <p:nvPr/>
        </p:nvCxnSpPr>
        <p:spPr>
          <a:xfrm>
            <a:off x="5480040" y="1563074"/>
            <a:ext cx="5755" cy="599338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2 68">
            <a:extLst>
              <a:ext uri="{FF2B5EF4-FFF2-40B4-BE49-F238E27FC236}">
                <a16:creationId xmlns:a16="http://schemas.microsoft.com/office/drawing/2014/main" xmlns="" id="{2F5E3AF5-8A9B-8914-D388-27499EAD2071}"/>
              </a:ext>
            </a:extLst>
          </p:cNvPr>
          <p:cNvCxnSpPr>
            <a:cxnSpLocks/>
            <a:endCxn id="62" idx="0"/>
          </p:cNvCxnSpPr>
          <p:nvPr/>
        </p:nvCxnSpPr>
        <p:spPr>
          <a:xfrm>
            <a:off x="7698161" y="2029631"/>
            <a:ext cx="0" cy="105629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2 71">
            <a:extLst>
              <a:ext uri="{FF2B5EF4-FFF2-40B4-BE49-F238E27FC236}">
                <a16:creationId xmlns:a16="http://schemas.microsoft.com/office/drawing/2014/main" xmlns="" id="{4C9A6BD9-BE2F-709D-6A96-38291D90A309}"/>
              </a:ext>
            </a:extLst>
          </p:cNvPr>
          <p:cNvCxnSpPr>
            <a:cxnSpLocks/>
          </p:cNvCxnSpPr>
          <p:nvPr/>
        </p:nvCxnSpPr>
        <p:spPr>
          <a:xfrm>
            <a:off x="10398313" y="2001950"/>
            <a:ext cx="0" cy="114649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2 75">
            <a:extLst>
              <a:ext uri="{FF2B5EF4-FFF2-40B4-BE49-F238E27FC236}">
                <a16:creationId xmlns:a16="http://schemas.microsoft.com/office/drawing/2014/main" xmlns="" id="{9EA43100-EACA-C276-C5E6-25A80E6CE069}"/>
              </a:ext>
            </a:extLst>
          </p:cNvPr>
          <p:cNvCxnSpPr>
            <a:cxnSpLocks/>
            <a:stCxn id="49" idx="3"/>
            <a:endCxn id="50" idx="1"/>
          </p:cNvCxnSpPr>
          <p:nvPr/>
        </p:nvCxnSpPr>
        <p:spPr>
          <a:xfrm>
            <a:off x="7923638" y="1531917"/>
            <a:ext cx="168191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2 78">
            <a:extLst>
              <a:ext uri="{FF2B5EF4-FFF2-40B4-BE49-F238E27FC236}">
                <a16:creationId xmlns:a16="http://schemas.microsoft.com/office/drawing/2014/main" xmlns="" id="{73A9D89A-BF0E-6876-C84B-156C88A9E1D2}"/>
              </a:ext>
            </a:extLst>
          </p:cNvPr>
          <p:cNvCxnSpPr>
            <a:cxnSpLocks/>
            <a:stCxn id="50" idx="3"/>
            <a:endCxn id="51" idx="1"/>
          </p:cNvCxnSpPr>
          <p:nvPr/>
        </p:nvCxnSpPr>
        <p:spPr>
          <a:xfrm flipV="1">
            <a:off x="9767031" y="1525876"/>
            <a:ext cx="195136" cy="6041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xmlns="" id="{52C3F7F6-72D8-7B9A-E2FC-781B6DE8D4D6}"/>
              </a:ext>
            </a:extLst>
          </p:cNvPr>
          <p:cNvCxnSpPr>
            <a:cxnSpLocks/>
            <a:stCxn id="42" idx="3"/>
          </p:cNvCxnSpPr>
          <p:nvPr/>
        </p:nvCxnSpPr>
        <p:spPr>
          <a:xfrm>
            <a:off x="1960572" y="982626"/>
            <a:ext cx="3519466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2 86">
            <a:extLst>
              <a:ext uri="{FF2B5EF4-FFF2-40B4-BE49-F238E27FC236}">
                <a16:creationId xmlns:a16="http://schemas.microsoft.com/office/drawing/2014/main" xmlns="" id="{C25781B1-666C-3E71-F22B-682D0B88CB1C}"/>
              </a:ext>
            </a:extLst>
          </p:cNvPr>
          <p:cNvCxnSpPr>
            <a:cxnSpLocks/>
            <a:endCxn id="82" idx="0"/>
          </p:cNvCxnSpPr>
          <p:nvPr/>
        </p:nvCxnSpPr>
        <p:spPr>
          <a:xfrm>
            <a:off x="5480038" y="982626"/>
            <a:ext cx="2" cy="292448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2 91">
            <a:extLst>
              <a:ext uri="{FF2B5EF4-FFF2-40B4-BE49-F238E27FC236}">
                <a16:creationId xmlns:a16="http://schemas.microsoft.com/office/drawing/2014/main" xmlns="" id="{9160B10F-FEBA-5000-6192-CC00BEF4D6A0}"/>
              </a:ext>
            </a:extLst>
          </p:cNvPr>
          <p:cNvCxnSpPr>
            <a:cxnSpLocks/>
            <a:stCxn id="42" idx="2"/>
            <a:endCxn id="13" idx="0"/>
          </p:cNvCxnSpPr>
          <p:nvPr/>
        </p:nvCxnSpPr>
        <p:spPr>
          <a:xfrm>
            <a:off x="1338030" y="1126626"/>
            <a:ext cx="0" cy="13143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2 101">
            <a:extLst>
              <a:ext uri="{FF2B5EF4-FFF2-40B4-BE49-F238E27FC236}">
                <a16:creationId xmlns:a16="http://schemas.microsoft.com/office/drawing/2014/main" xmlns="" id="{A1830F34-B8C1-6EF8-314A-4D3EB20005A1}"/>
              </a:ext>
            </a:extLst>
          </p:cNvPr>
          <p:cNvCxnSpPr>
            <a:cxnSpLocks/>
            <a:endCxn id="42" idx="0"/>
          </p:cNvCxnSpPr>
          <p:nvPr/>
        </p:nvCxnSpPr>
        <p:spPr>
          <a:xfrm>
            <a:off x="1335590" y="465044"/>
            <a:ext cx="2440" cy="37358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xmlns="" id="{ED5A295C-050B-137F-9F28-D86F98411D12}"/>
              </a:ext>
            </a:extLst>
          </p:cNvPr>
          <p:cNvCxnSpPr>
            <a:cxnSpLocks/>
            <a:endCxn id="5" idx="1"/>
          </p:cNvCxnSpPr>
          <p:nvPr/>
        </p:nvCxnSpPr>
        <p:spPr>
          <a:xfrm>
            <a:off x="1335590" y="456359"/>
            <a:ext cx="1007466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ttangolo con angoli arrotondati 107">
            <a:extLst>
              <a:ext uri="{FF2B5EF4-FFF2-40B4-BE49-F238E27FC236}">
                <a16:creationId xmlns:a16="http://schemas.microsoft.com/office/drawing/2014/main" xmlns="" id="{D4E930A8-BB65-4193-6D85-A63B5E561928}"/>
              </a:ext>
            </a:extLst>
          </p:cNvPr>
          <p:cNvSpPr/>
          <p:nvPr/>
        </p:nvSpPr>
        <p:spPr>
          <a:xfrm>
            <a:off x="715487" y="3137948"/>
            <a:ext cx="2050031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Realizzazione dei circuiti</a:t>
            </a:r>
          </a:p>
        </p:txBody>
      </p:sp>
      <p:sp>
        <p:nvSpPr>
          <p:cNvPr id="114" name="Rettangolo con angoli arrotondati 113">
            <a:extLst>
              <a:ext uri="{FF2B5EF4-FFF2-40B4-BE49-F238E27FC236}">
                <a16:creationId xmlns:a16="http://schemas.microsoft.com/office/drawing/2014/main" xmlns="" id="{2499B5EC-2D66-DED9-1CB9-643C1C0B0502}"/>
              </a:ext>
            </a:extLst>
          </p:cNvPr>
          <p:cNvSpPr/>
          <p:nvPr/>
        </p:nvSpPr>
        <p:spPr>
          <a:xfrm>
            <a:off x="935511" y="3663101"/>
            <a:ext cx="1585701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circuito di comando</a:t>
            </a:r>
          </a:p>
        </p:txBody>
      </p:sp>
      <p:sp>
        <p:nvSpPr>
          <p:cNvPr id="117" name="CasellaDiTesto 116">
            <a:extLst>
              <a:ext uri="{FF2B5EF4-FFF2-40B4-BE49-F238E27FC236}">
                <a16:creationId xmlns:a16="http://schemas.microsoft.com/office/drawing/2014/main" xmlns="" id="{6539A609-768A-67BF-3E86-5C7E545E07D9}"/>
              </a:ext>
            </a:extLst>
          </p:cNvPr>
          <p:cNvSpPr txBox="1"/>
          <p:nvPr/>
        </p:nvSpPr>
        <p:spPr>
          <a:xfrm>
            <a:off x="2754383" y="3568744"/>
            <a:ext cx="6316316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circuito elettrico che comanda le elettrovalvole di azionamento dei </a:t>
            </a:r>
            <a: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cilindri. È detto: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diretto</a:t>
            </a:r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le bobine delle elettrovalvole ricevono corrente direttamente dai pulsanti o dai </a:t>
            </a:r>
            <a: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fine corsa</a:t>
            </a:r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it-IT" sz="1100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indiretto</a:t>
            </a:r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la corrente di comando viene </a:t>
            </a:r>
            <a: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fornita </a:t>
            </a:r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attraverso </a:t>
            </a:r>
            <a: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relè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Rettangolo con angoli arrotondati 117">
            <a:extLst>
              <a:ext uri="{FF2B5EF4-FFF2-40B4-BE49-F238E27FC236}">
                <a16:creationId xmlns:a16="http://schemas.microsoft.com/office/drawing/2014/main" xmlns="" id="{0E871EB5-84CA-C3CB-AE51-32A2772B8B1D}"/>
              </a:ext>
            </a:extLst>
          </p:cNvPr>
          <p:cNvSpPr/>
          <p:nvPr/>
        </p:nvSpPr>
        <p:spPr>
          <a:xfrm>
            <a:off x="930335" y="4392185"/>
            <a:ext cx="1585701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circuito di potenza</a:t>
            </a:r>
          </a:p>
        </p:txBody>
      </p:sp>
      <p:sp>
        <p:nvSpPr>
          <p:cNvPr id="119" name="CasellaDiTesto 118">
            <a:extLst>
              <a:ext uri="{FF2B5EF4-FFF2-40B4-BE49-F238E27FC236}">
                <a16:creationId xmlns:a16="http://schemas.microsoft.com/office/drawing/2014/main" xmlns="" id="{4A5A483B-941C-74D4-DA43-B0D9DCDD7B5E}"/>
              </a:ext>
            </a:extLst>
          </p:cNvPr>
          <p:cNvSpPr txBox="1"/>
          <p:nvPr/>
        </p:nvSpPr>
        <p:spPr>
          <a:xfrm>
            <a:off x="2756260" y="4428126"/>
            <a:ext cx="631631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circuito pneumatico, schematizzato separatamente da quello </a:t>
            </a:r>
            <a:r>
              <a:rPr lang="it-IT" sz="1100" kern="1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elettrico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CasellaDiTesto 124">
            <a:extLst>
              <a:ext uri="{FF2B5EF4-FFF2-40B4-BE49-F238E27FC236}">
                <a16:creationId xmlns:a16="http://schemas.microsoft.com/office/drawing/2014/main" xmlns="" id="{99C81BD6-3991-EB58-AB23-29AF541B2452}"/>
              </a:ext>
            </a:extLst>
          </p:cNvPr>
          <p:cNvSpPr txBox="1"/>
          <p:nvPr/>
        </p:nvSpPr>
        <p:spPr>
          <a:xfrm>
            <a:off x="2587610" y="4908733"/>
            <a:ext cx="194290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elettrovalvola monostabile </a:t>
            </a:r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CasellaDiTesto 125">
            <a:extLst>
              <a:ext uri="{FF2B5EF4-FFF2-40B4-BE49-F238E27FC236}">
                <a16:creationId xmlns:a16="http://schemas.microsoft.com/office/drawing/2014/main" xmlns="" id="{2D950B37-032C-218D-F134-A055D500B74C}"/>
              </a:ext>
            </a:extLst>
          </p:cNvPr>
          <p:cNvSpPr txBox="1"/>
          <p:nvPr/>
        </p:nvSpPr>
        <p:spPr>
          <a:xfrm>
            <a:off x="2117475" y="5222987"/>
            <a:ext cx="152650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circuito pneumatico</a:t>
            </a:r>
            <a:endParaRPr lang="it-IT" sz="11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CasellaDiTesto 126">
            <a:extLst>
              <a:ext uri="{FF2B5EF4-FFF2-40B4-BE49-F238E27FC236}">
                <a16:creationId xmlns:a16="http://schemas.microsoft.com/office/drawing/2014/main" xmlns="" id="{39B4630E-96A1-76D4-72A0-B0A9E47995FC}"/>
              </a:ext>
            </a:extLst>
          </p:cNvPr>
          <p:cNvSpPr txBox="1"/>
          <p:nvPr/>
        </p:nvSpPr>
        <p:spPr>
          <a:xfrm>
            <a:off x="4095654" y="5222987"/>
            <a:ext cx="152650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circuito elettrico</a:t>
            </a:r>
            <a:endParaRPr lang="it-IT" sz="11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2" name="Immagine 131">
            <a:extLst>
              <a:ext uri="{FF2B5EF4-FFF2-40B4-BE49-F238E27FC236}">
                <a16:creationId xmlns:a16="http://schemas.microsoft.com/office/drawing/2014/main" xmlns="" id="{7ADE047A-55AA-B197-23F0-3DDFBBC6D3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2187" y="5466746"/>
            <a:ext cx="1691205" cy="957069"/>
          </a:xfrm>
          <a:prstGeom prst="rect">
            <a:avLst/>
          </a:prstGeom>
        </p:spPr>
      </p:pic>
      <p:pic>
        <p:nvPicPr>
          <p:cNvPr id="134" name="Immagine 133">
            <a:extLst>
              <a:ext uri="{FF2B5EF4-FFF2-40B4-BE49-F238E27FC236}">
                <a16:creationId xmlns:a16="http://schemas.microsoft.com/office/drawing/2014/main" xmlns="" id="{A72A49B0-02F0-3843-1ED3-E8938F15880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82893" y="5545864"/>
            <a:ext cx="1235385" cy="675291"/>
          </a:xfrm>
          <a:prstGeom prst="rect">
            <a:avLst/>
          </a:prstGeom>
        </p:spPr>
      </p:pic>
      <p:pic>
        <p:nvPicPr>
          <p:cNvPr id="136" name="Immagine 135">
            <a:extLst>
              <a:ext uri="{FF2B5EF4-FFF2-40B4-BE49-F238E27FC236}">
                <a16:creationId xmlns:a16="http://schemas.microsoft.com/office/drawing/2014/main" xmlns="" id="{944D8DF6-1CD3-842E-3AFF-F9A8E10A8FC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17074" y="5441249"/>
            <a:ext cx="1437615" cy="761813"/>
          </a:xfrm>
          <a:prstGeom prst="rect">
            <a:avLst/>
          </a:prstGeom>
        </p:spPr>
      </p:pic>
      <p:pic>
        <p:nvPicPr>
          <p:cNvPr id="138" name="Immagine 137">
            <a:extLst>
              <a:ext uri="{FF2B5EF4-FFF2-40B4-BE49-F238E27FC236}">
                <a16:creationId xmlns:a16="http://schemas.microsoft.com/office/drawing/2014/main" xmlns="" id="{522E19A4-F0DA-6A2A-E54E-F6C0B31EB47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66899" y="5435439"/>
            <a:ext cx="2294943" cy="979735"/>
          </a:xfrm>
          <a:prstGeom prst="rect">
            <a:avLst/>
          </a:prstGeom>
        </p:spPr>
      </p:pic>
      <p:sp>
        <p:nvSpPr>
          <p:cNvPr id="139" name="CasellaDiTesto 138">
            <a:extLst>
              <a:ext uri="{FF2B5EF4-FFF2-40B4-BE49-F238E27FC236}">
                <a16:creationId xmlns:a16="http://schemas.microsoft.com/office/drawing/2014/main" xmlns="" id="{B2B4CDAD-4F72-FF12-F57A-5B6186F17D32}"/>
              </a:ext>
            </a:extLst>
          </p:cNvPr>
          <p:cNvSpPr txBox="1"/>
          <p:nvPr/>
        </p:nvSpPr>
        <p:spPr>
          <a:xfrm>
            <a:off x="6923470" y="5167480"/>
            <a:ext cx="152650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circuito pneumatico</a:t>
            </a:r>
            <a:endParaRPr lang="it-IT" sz="11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CasellaDiTesto 139">
            <a:extLst>
              <a:ext uri="{FF2B5EF4-FFF2-40B4-BE49-F238E27FC236}">
                <a16:creationId xmlns:a16="http://schemas.microsoft.com/office/drawing/2014/main" xmlns="" id="{00286336-AC05-198F-D4E6-02B5FF3DF95B}"/>
              </a:ext>
            </a:extLst>
          </p:cNvPr>
          <p:cNvSpPr txBox="1"/>
          <p:nvPr/>
        </p:nvSpPr>
        <p:spPr>
          <a:xfrm>
            <a:off x="9038020" y="5161720"/>
            <a:ext cx="152650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circuito elettrico</a:t>
            </a:r>
            <a:endParaRPr lang="it-IT" sz="11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CasellaDiTesto 140">
            <a:extLst>
              <a:ext uri="{FF2B5EF4-FFF2-40B4-BE49-F238E27FC236}">
                <a16:creationId xmlns:a16="http://schemas.microsoft.com/office/drawing/2014/main" xmlns="" id="{0F01705F-D083-0AA7-D493-262781191FD2}"/>
              </a:ext>
            </a:extLst>
          </p:cNvPr>
          <p:cNvSpPr txBox="1"/>
          <p:nvPr/>
        </p:nvSpPr>
        <p:spPr>
          <a:xfrm>
            <a:off x="7522117" y="4880390"/>
            <a:ext cx="194290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elettrovalvola bistabile </a:t>
            </a:r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2" name="Rettangolo con angoli arrotondati 141">
            <a:extLst>
              <a:ext uri="{FF2B5EF4-FFF2-40B4-BE49-F238E27FC236}">
                <a16:creationId xmlns:a16="http://schemas.microsoft.com/office/drawing/2014/main" xmlns="" id="{1D2FAA07-6895-7B0A-5814-1FCFAAC0F2D2}"/>
              </a:ext>
            </a:extLst>
          </p:cNvPr>
          <p:cNvSpPr/>
          <p:nvPr/>
        </p:nvSpPr>
        <p:spPr>
          <a:xfrm>
            <a:off x="2754383" y="3530360"/>
            <a:ext cx="6126958" cy="668654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" name="Rettangolo con angoli arrotondati 142">
            <a:extLst>
              <a:ext uri="{FF2B5EF4-FFF2-40B4-BE49-F238E27FC236}">
                <a16:creationId xmlns:a16="http://schemas.microsoft.com/office/drawing/2014/main" xmlns="" id="{56F3FCD9-41D7-2934-3C96-F794F8ABFB09}"/>
              </a:ext>
            </a:extLst>
          </p:cNvPr>
          <p:cNvSpPr/>
          <p:nvPr/>
        </p:nvSpPr>
        <p:spPr>
          <a:xfrm>
            <a:off x="2754383" y="4411138"/>
            <a:ext cx="4405985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Rettangolo con angoli arrotondati 143">
            <a:extLst>
              <a:ext uri="{FF2B5EF4-FFF2-40B4-BE49-F238E27FC236}">
                <a16:creationId xmlns:a16="http://schemas.microsoft.com/office/drawing/2014/main" xmlns="" id="{CE65F93A-B8AE-9D99-D240-BECC0E96387B}"/>
              </a:ext>
            </a:extLst>
          </p:cNvPr>
          <p:cNvSpPr/>
          <p:nvPr/>
        </p:nvSpPr>
        <p:spPr>
          <a:xfrm>
            <a:off x="1727495" y="4921013"/>
            <a:ext cx="3740786" cy="1559173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Rettangolo con angoli arrotondati 145">
            <a:extLst>
              <a:ext uri="{FF2B5EF4-FFF2-40B4-BE49-F238E27FC236}">
                <a16:creationId xmlns:a16="http://schemas.microsoft.com/office/drawing/2014/main" xmlns="" id="{B3B6F3C6-0957-31A7-8227-6E8CB7B3D01D}"/>
              </a:ext>
            </a:extLst>
          </p:cNvPr>
          <p:cNvSpPr/>
          <p:nvPr/>
        </p:nvSpPr>
        <p:spPr>
          <a:xfrm>
            <a:off x="6410922" y="4900233"/>
            <a:ext cx="3988713" cy="1579953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7" name="Connettore 2 146">
            <a:extLst>
              <a:ext uri="{FF2B5EF4-FFF2-40B4-BE49-F238E27FC236}">
                <a16:creationId xmlns:a16="http://schemas.microsoft.com/office/drawing/2014/main" xmlns="" id="{FD2F1604-16E0-FA2E-1433-4BAB50B1E68B}"/>
              </a:ext>
            </a:extLst>
          </p:cNvPr>
          <p:cNvCxnSpPr>
            <a:cxnSpLocks/>
            <a:endCxn id="144" idx="0"/>
          </p:cNvCxnSpPr>
          <p:nvPr/>
        </p:nvCxnSpPr>
        <p:spPr>
          <a:xfrm>
            <a:off x="3597888" y="4699138"/>
            <a:ext cx="0" cy="22187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2 150">
            <a:extLst>
              <a:ext uri="{FF2B5EF4-FFF2-40B4-BE49-F238E27FC236}">
                <a16:creationId xmlns:a16="http://schemas.microsoft.com/office/drawing/2014/main" xmlns="" id="{16A2746B-1684-EE48-9B5F-37DB84AAD8F1}"/>
              </a:ext>
            </a:extLst>
          </p:cNvPr>
          <p:cNvCxnSpPr>
            <a:cxnSpLocks/>
            <a:endCxn id="141" idx="0"/>
          </p:cNvCxnSpPr>
          <p:nvPr/>
        </p:nvCxnSpPr>
        <p:spPr>
          <a:xfrm>
            <a:off x="8488529" y="4555138"/>
            <a:ext cx="5039" cy="32525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xmlns="" id="{CFA51D38-74BA-F5DE-CE06-89A69823C8B3}"/>
              </a:ext>
            </a:extLst>
          </p:cNvPr>
          <p:cNvCxnSpPr>
            <a:cxnSpLocks/>
            <a:stCxn id="143" idx="3"/>
          </p:cNvCxnSpPr>
          <p:nvPr/>
        </p:nvCxnSpPr>
        <p:spPr>
          <a:xfrm>
            <a:off x="7160368" y="4555138"/>
            <a:ext cx="1328161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7532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09CD5CBF-04AA-C246-BE6D-1E95BAF67682}"/>
              </a:ext>
            </a:extLst>
          </p:cNvPr>
          <p:cNvSpPr txBox="1"/>
          <p:nvPr/>
        </p:nvSpPr>
        <p:spPr>
          <a:xfrm>
            <a:off x="2219541" y="2281378"/>
            <a:ext cx="609452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eseguono l’attivazione in ritardo di uno dei movimenti del cilindro (chiusura o apertura). </a:t>
            </a:r>
            <a:endParaRPr lang="it-IT" sz="1100" dirty="0" smtClean="0">
              <a:solidFill>
                <a:srgbClr val="221E1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sz="1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</a:t>
            </a:r>
            <a:r>
              <a:rPr lang="it-IT" sz="1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ottengono con relè a tempo, o timer </a:t>
            </a:r>
            <a:endParaRPr lang="it-IT" sz="1100" dirty="0">
              <a:effectLst/>
              <a:latin typeface="Times LT Std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xmlns="" id="{55780585-6010-8463-2C7F-10775AFDA83C}"/>
              </a:ext>
            </a:extLst>
          </p:cNvPr>
          <p:cNvSpPr/>
          <p:nvPr/>
        </p:nvSpPr>
        <p:spPr>
          <a:xfrm>
            <a:off x="632047" y="640174"/>
            <a:ext cx="1799113" cy="43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Circuiti pneumatici </a:t>
            </a:r>
            <a:endParaRPr lang="it-IT" sz="11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1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 </a:t>
            </a:r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elettropneumatici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28A91233-809B-E7E4-5CB5-FBE869BB09E7}"/>
              </a:ext>
            </a:extLst>
          </p:cNvPr>
          <p:cNvSpPr txBox="1"/>
          <p:nvPr/>
        </p:nvSpPr>
        <p:spPr>
          <a:xfrm>
            <a:off x="2683124" y="490628"/>
            <a:ext cx="244683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distributori di comando pneumatici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aperti: 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permettono il passaggio dell’aria;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chiusi: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 impediscono 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49067CD6-87B6-ECF8-3B18-086E1412628D}"/>
              </a:ext>
            </a:extLst>
          </p:cNvPr>
          <p:cNvSpPr txBox="1"/>
          <p:nvPr/>
        </p:nvSpPr>
        <p:spPr>
          <a:xfrm>
            <a:off x="8686660" y="387283"/>
            <a:ext cx="3247611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contatti elettrici</a:t>
            </a:r>
            <a:r>
              <a:rPr lang="it-IT" sz="1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aperti: impediscono il passaggio di corrente;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chiusi: lo permettono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xmlns="" id="{CE363E07-20FA-A283-F067-A07EC59AB8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0698" y="373890"/>
            <a:ext cx="2864955" cy="898691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xmlns="" id="{009F52A0-70C2-F2FD-5E2C-0D1FFA5F51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7168" y="1134313"/>
            <a:ext cx="2286075" cy="860640"/>
          </a:xfrm>
          <a:prstGeom prst="rect">
            <a:avLst/>
          </a:prstGeom>
        </p:spPr>
      </p:pic>
      <p:pic>
        <p:nvPicPr>
          <p:cNvPr id="15" name="Immagine 14">
            <a:extLst>
              <a:ext uri="{FF2B5EF4-FFF2-40B4-BE49-F238E27FC236}">
                <a16:creationId xmlns:a16="http://schemas.microsoft.com/office/drawing/2014/main" xmlns="" id="{5871C7EA-F66C-50B8-AEB0-34D571971E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50948" y="2069183"/>
            <a:ext cx="2638517" cy="1035515"/>
          </a:xfrm>
          <a:prstGeom prst="rect">
            <a:avLst/>
          </a:prstGeom>
        </p:spPr>
      </p:pic>
      <p:sp>
        <p:nvSpPr>
          <p:cNvPr id="2" name="Rettangolo con angoli arrotondati 1">
            <a:extLst>
              <a:ext uri="{FF2B5EF4-FFF2-40B4-BE49-F238E27FC236}">
                <a16:creationId xmlns:a16="http://schemas.microsoft.com/office/drawing/2014/main" xmlns="" id="{E5DE3245-9F18-B291-CBD4-FCAAB87D605F}"/>
              </a:ext>
            </a:extLst>
          </p:cNvPr>
          <p:cNvSpPr/>
          <p:nvPr/>
        </p:nvSpPr>
        <p:spPr>
          <a:xfrm>
            <a:off x="632047" y="1760787"/>
            <a:ext cx="1413706" cy="432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circuiti </a:t>
            </a:r>
            <a:endParaRPr lang="it-IT" sz="11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1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autoritenuta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5C679DE1-B3CC-8F2D-206F-EA7D114C412C}"/>
              </a:ext>
            </a:extLst>
          </p:cNvPr>
          <p:cNvSpPr txBox="1"/>
          <p:nvPr/>
        </p:nvSpPr>
        <p:spPr>
          <a:xfrm>
            <a:off x="2254068" y="1745961"/>
            <a:ext cx="609452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eseguono il comando </a:t>
            </a:r>
            <a:r>
              <a:rPr lang="it-IT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marcia/arresto di un utilizzatore con comandi separati, uno per l’ON e uno per </a:t>
            </a:r>
            <a:r>
              <a:rPr lang="it-IT" sz="11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l’OFF, </a:t>
            </a:r>
            <a:r>
              <a:rPr lang="it-I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allo scopo di evitare la ripartenza accidentale </a:t>
            </a:r>
            <a:endParaRPr lang="it-IT" sz="11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xmlns="" id="{79C097D8-6B9D-4DC0-F064-FB627F3EF277}"/>
              </a:ext>
            </a:extLst>
          </p:cNvPr>
          <p:cNvSpPr/>
          <p:nvPr/>
        </p:nvSpPr>
        <p:spPr>
          <a:xfrm>
            <a:off x="632047" y="2286049"/>
            <a:ext cx="1413706" cy="432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circuiti con temporizzazione</a:t>
            </a:r>
          </a:p>
        </p:txBody>
      </p:sp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xmlns="" id="{5E5F8E59-1EA8-3904-FEA2-48BF867760B1}"/>
              </a:ext>
            </a:extLst>
          </p:cNvPr>
          <p:cNvSpPr/>
          <p:nvPr/>
        </p:nvSpPr>
        <p:spPr>
          <a:xfrm>
            <a:off x="632047" y="3357910"/>
            <a:ext cx="1413706" cy="432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segnali </a:t>
            </a:r>
            <a:endParaRPr lang="it-IT" sz="11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1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comando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8ADF781C-F04D-3C77-00D0-0D3F5D8A49A4}"/>
              </a:ext>
            </a:extLst>
          </p:cNvPr>
          <p:cNvSpPr txBox="1"/>
          <p:nvPr/>
        </p:nvSpPr>
        <p:spPr>
          <a:xfrm>
            <a:off x="2219541" y="3283176"/>
            <a:ext cx="9169924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istantanei</a:t>
            </a:r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si disattivano nella fase immediatamente successiva a quella che li ha generati;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continui</a:t>
            </a:r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rimangono attivi nelle fasi successive a quella che li ha generati;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bloccanti</a:t>
            </a:r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segnali continui che in </a:t>
            </a:r>
            <a:r>
              <a:rPr lang="it-IT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stato attivo non consentono la prosecuzione del ciclo, impedendo la commutazione dei distributori comandati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xmlns="" id="{7D472EEC-B57A-D443-DC6C-920281DC5AAE}"/>
              </a:ext>
            </a:extLst>
          </p:cNvPr>
          <p:cNvSpPr txBox="1"/>
          <p:nvPr/>
        </p:nvSpPr>
        <p:spPr>
          <a:xfrm>
            <a:off x="2221587" y="2769776"/>
            <a:ext cx="620105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successione dei movimenti degli steli di più attuatori che si sviluppa secondo un ordine prestabilito. I movimenti degli steli rappresentano una fase della sequenza</a:t>
            </a:r>
          </a:p>
        </p:txBody>
      </p:sp>
      <p:sp>
        <p:nvSpPr>
          <p:cNvPr id="20" name="Rettangolo con angoli arrotondati 19">
            <a:extLst>
              <a:ext uri="{FF2B5EF4-FFF2-40B4-BE49-F238E27FC236}">
                <a16:creationId xmlns:a16="http://schemas.microsoft.com/office/drawing/2014/main" xmlns="" id="{D546B380-CF5B-8B49-0A5D-DACCB2BBF8F9}"/>
              </a:ext>
            </a:extLst>
          </p:cNvPr>
          <p:cNvSpPr/>
          <p:nvPr/>
        </p:nvSpPr>
        <p:spPr>
          <a:xfrm>
            <a:off x="632047" y="2861334"/>
            <a:ext cx="1413706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sequenza</a:t>
            </a:r>
          </a:p>
        </p:txBody>
      </p:sp>
      <p:sp>
        <p:nvSpPr>
          <p:cNvPr id="21" name="Rettangolo con angoli arrotondati 20">
            <a:extLst>
              <a:ext uri="{FF2B5EF4-FFF2-40B4-BE49-F238E27FC236}">
                <a16:creationId xmlns:a16="http://schemas.microsoft.com/office/drawing/2014/main" xmlns="" id="{36FDE6A3-755C-14A1-DC28-87B5E7CF8E08}"/>
              </a:ext>
            </a:extLst>
          </p:cNvPr>
          <p:cNvSpPr/>
          <p:nvPr/>
        </p:nvSpPr>
        <p:spPr>
          <a:xfrm>
            <a:off x="2219541" y="1764987"/>
            <a:ext cx="6182313" cy="432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ttangolo con angoli arrotondati 22">
            <a:extLst>
              <a:ext uri="{FF2B5EF4-FFF2-40B4-BE49-F238E27FC236}">
                <a16:creationId xmlns:a16="http://schemas.microsoft.com/office/drawing/2014/main" xmlns="" id="{54ACB3C1-0E3A-80A9-0636-983345669E1F}"/>
              </a:ext>
            </a:extLst>
          </p:cNvPr>
          <p:cNvSpPr/>
          <p:nvPr/>
        </p:nvSpPr>
        <p:spPr>
          <a:xfrm>
            <a:off x="2219541" y="2285522"/>
            <a:ext cx="6182313" cy="432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ttangolo con angoli arrotondati 24">
            <a:extLst>
              <a:ext uri="{FF2B5EF4-FFF2-40B4-BE49-F238E27FC236}">
                <a16:creationId xmlns:a16="http://schemas.microsoft.com/office/drawing/2014/main" xmlns="" id="{4EA4D068-4EE6-5D75-BAB1-229ACF1AB338}"/>
              </a:ext>
            </a:extLst>
          </p:cNvPr>
          <p:cNvSpPr/>
          <p:nvPr/>
        </p:nvSpPr>
        <p:spPr>
          <a:xfrm>
            <a:off x="2221377" y="2791847"/>
            <a:ext cx="6182313" cy="432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ttangolo con angoli arrotondati 25">
            <a:extLst>
              <a:ext uri="{FF2B5EF4-FFF2-40B4-BE49-F238E27FC236}">
                <a16:creationId xmlns:a16="http://schemas.microsoft.com/office/drawing/2014/main" xmlns="" id="{9DD23301-F4CF-57ED-E60C-A7E28F20F044}"/>
              </a:ext>
            </a:extLst>
          </p:cNvPr>
          <p:cNvSpPr/>
          <p:nvPr/>
        </p:nvSpPr>
        <p:spPr>
          <a:xfrm>
            <a:off x="2219541" y="3294156"/>
            <a:ext cx="9495146" cy="576543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ttangolo con angoli arrotondati 26">
            <a:extLst>
              <a:ext uri="{FF2B5EF4-FFF2-40B4-BE49-F238E27FC236}">
                <a16:creationId xmlns:a16="http://schemas.microsoft.com/office/drawing/2014/main" xmlns="" id="{57706A90-2A22-A4C2-4910-A9F2726CAE46}"/>
              </a:ext>
            </a:extLst>
          </p:cNvPr>
          <p:cNvSpPr/>
          <p:nvPr/>
        </p:nvSpPr>
        <p:spPr>
          <a:xfrm>
            <a:off x="2668195" y="454908"/>
            <a:ext cx="2345766" cy="802533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ttangolo 27">
            <a:extLst>
              <a:ext uri="{FF2B5EF4-FFF2-40B4-BE49-F238E27FC236}">
                <a16:creationId xmlns:a16="http://schemas.microsoft.com/office/drawing/2014/main" xmlns="" id="{978E8195-DC03-E101-EF3C-FDD35E326D05}"/>
              </a:ext>
            </a:extLst>
          </p:cNvPr>
          <p:cNvSpPr/>
          <p:nvPr/>
        </p:nvSpPr>
        <p:spPr>
          <a:xfrm>
            <a:off x="5227124" y="389762"/>
            <a:ext cx="2929707" cy="93507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9" name="Rettangolo 28">
            <a:extLst>
              <a:ext uri="{FF2B5EF4-FFF2-40B4-BE49-F238E27FC236}">
                <a16:creationId xmlns:a16="http://schemas.microsoft.com/office/drawing/2014/main" xmlns="" id="{D170FB33-F72E-26AB-677A-F8D1F439C969}"/>
              </a:ext>
            </a:extLst>
          </p:cNvPr>
          <p:cNvSpPr/>
          <p:nvPr/>
        </p:nvSpPr>
        <p:spPr>
          <a:xfrm>
            <a:off x="8617839" y="1146208"/>
            <a:ext cx="3100395" cy="203566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0" name="Rettangolo con angoli arrotondati 29">
            <a:extLst>
              <a:ext uri="{FF2B5EF4-FFF2-40B4-BE49-F238E27FC236}">
                <a16:creationId xmlns:a16="http://schemas.microsoft.com/office/drawing/2014/main" xmlns="" id="{15D107BD-AF5E-1E2F-A773-D58F354F6125}"/>
              </a:ext>
            </a:extLst>
          </p:cNvPr>
          <p:cNvSpPr/>
          <p:nvPr/>
        </p:nvSpPr>
        <p:spPr>
          <a:xfrm>
            <a:off x="8688080" y="391462"/>
            <a:ext cx="2959914" cy="59381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1" name="Connettore 2 30">
            <a:extLst>
              <a:ext uri="{FF2B5EF4-FFF2-40B4-BE49-F238E27FC236}">
                <a16:creationId xmlns:a16="http://schemas.microsoft.com/office/drawing/2014/main" xmlns="" id="{F050636B-C950-2BE3-286A-783B54893AD5}"/>
              </a:ext>
            </a:extLst>
          </p:cNvPr>
          <p:cNvCxnSpPr>
            <a:cxnSpLocks/>
            <a:stCxn id="5" idx="3"/>
            <a:endCxn id="27" idx="1"/>
          </p:cNvCxnSpPr>
          <p:nvPr/>
        </p:nvCxnSpPr>
        <p:spPr>
          <a:xfrm>
            <a:off x="2431160" y="856174"/>
            <a:ext cx="237035" cy="1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>
            <a:extLst>
              <a:ext uri="{FF2B5EF4-FFF2-40B4-BE49-F238E27FC236}">
                <a16:creationId xmlns:a16="http://schemas.microsoft.com/office/drawing/2014/main" xmlns="" id="{6B6B4555-95A3-B0C5-636E-D506B1EF0D34}"/>
              </a:ext>
            </a:extLst>
          </p:cNvPr>
          <p:cNvCxnSpPr>
            <a:cxnSpLocks/>
            <a:stCxn id="27" idx="3"/>
            <a:endCxn id="28" idx="1"/>
          </p:cNvCxnSpPr>
          <p:nvPr/>
        </p:nvCxnSpPr>
        <p:spPr>
          <a:xfrm>
            <a:off x="5013961" y="856175"/>
            <a:ext cx="213163" cy="1124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>
            <a:extLst>
              <a:ext uri="{FF2B5EF4-FFF2-40B4-BE49-F238E27FC236}">
                <a16:creationId xmlns:a16="http://schemas.microsoft.com/office/drawing/2014/main" xmlns="" id="{6893DDD9-3F48-C3D2-4D21-83E32BC05194}"/>
              </a:ext>
            </a:extLst>
          </p:cNvPr>
          <p:cNvCxnSpPr>
            <a:cxnSpLocks/>
            <a:stCxn id="30" idx="2"/>
            <a:endCxn id="29" idx="0"/>
          </p:cNvCxnSpPr>
          <p:nvPr/>
        </p:nvCxnSpPr>
        <p:spPr>
          <a:xfrm>
            <a:off x="10168037" y="985272"/>
            <a:ext cx="0" cy="160936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2 49">
            <a:extLst>
              <a:ext uri="{FF2B5EF4-FFF2-40B4-BE49-F238E27FC236}">
                <a16:creationId xmlns:a16="http://schemas.microsoft.com/office/drawing/2014/main" xmlns="" id="{17C37F27-6251-3062-E8EF-2DEAB9B5E3DF}"/>
              </a:ext>
            </a:extLst>
          </p:cNvPr>
          <p:cNvCxnSpPr>
            <a:cxnSpLocks/>
            <a:stCxn id="2" idx="3"/>
            <a:endCxn id="21" idx="1"/>
          </p:cNvCxnSpPr>
          <p:nvPr/>
        </p:nvCxnSpPr>
        <p:spPr>
          <a:xfrm>
            <a:off x="2045753" y="1976787"/>
            <a:ext cx="173788" cy="420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2 52">
            <a:extLst>
              <a:ext uri="{FF2B5EF4-FFF2-40B4-BE49-F238E27FC236}">
                <a16:creationId xmlns:a16="http://schemas.microsoft.com/office/drawing/2014/main" xmlns="" id="{48BD3F2A-0DDD-7204-1922-501EE03BE929}"/>
              </a:ext>
            </a:extLst>
          </p:cNvPr>
          <p:cNvCxnSpPr>
            <a:cxnSpLocks/>
            <a:stCxn id="8" idx="3"/>
            <a:endCxn id="4" idx="1"/>
          </p:cNvCxnSpPr>
          <p:nvPr/>
        </p:nvCxnSpPr>
        <p:spPr>
          <a:xfrm flipV="1">
            <a:off x="2045753" y="2496822"/>
            <a:ext cx="173788" cy="5227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2 55">
            <a:extLst>
              <a:ext uri="{FF2B5EF4-FFF2-40B4-BE49-F238E27FC236}">
                <a16:creationId xmlns:a16="http://schemas.microsoft.com/office/drawing/2014/main" xmlns="" id="{103C0A65-C857-DFAF-123D-CAC8D664B1D7}"/>
              </a:ext>
            </a:extLst>
          </p:cNvPr>
          <p:cNvCxnSpPr>
            <a:cxnSpLocks/>
            <a:stCxn id="20" idx="3"/>
            <a:endCxn id="25" idx="1"/>
          </p:cNvCxnSpPr>
          <p:nvPr/>
        </p:nvCxnSpPr>
        <p:spPr>
          <a:xfrm>
            <a:off x="2045753" y="3005334"/>
            <a:ext cx="175624" cy="2513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2 59">
            <a:extLst>
              <a:ext uri="{FF2B5EF4-FFF2-40B4-BE49-F238E27FC236}">
                <a16:creationId xmlns:a16="http://schemas.microsoft.com/office/drawing/2014/main" xmlns="" id="{E9DA0F60-93DB-E008-65CA-967D181F26BF}"/>
              </a:ext>
            </a:extLst>
          </p:cNvPr>
          <p:cNvCxnSpPr>
            <a:cxnSpLocks/>
            <a:stCxn id="14" idx="3"/>
            <a:endCxn id="17" idx="1"/>
          </p:cNvCxnSpPr>
          <p:nvPr/>
        </p:nvCxnSpPr>
        <p:spPr>
          <a:xfrm>
            <a:off x="2045753" y="3573910"/>
            <a:ext cx="173788" cy="9348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CasellaDiTesto 64">
            <a:extLst>
              <a:ext uri="{FF2B5EF4-FFF2-40B4-BE49-F238E27FC236}">
                <a16:creationId xmlns:a16="http://schemas.microsoft.com/office/drawing/2014/main" xmlns="" id="{1F63FB29-8E86-78F2-3D7E-92FF77F74CBA}"/>
              </a:ext>
            </a:extLst>
          </p:cNvPr>
          <p:cNvSpPr txBox="1"/>
          <p:nvPr/>
        </p:nvSpPr>
        <p:spPr>
          <a:xfrm>
            <a:off x="2655694" y="4150434"/>
            <a:ext cx="376167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vuoto</a:t>
            </a:r>
            <a:r>
              <a:rPr lang="it-IT" sz="110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pressione è minore di quella atmosferica</a:t>
            </a:r>
            <a:r>
              <a:rPr lang="it-IT" sz="110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it-IT" sz="110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vuoto assoluto</a:t>
            </a:r>
            <a:r>
              <a:rPr lang="it-IT" sz="110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pressione assoluta è pari a zero 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Rettangolo con angoli arrotondati 65">
            <a:extLst>
              <a:ext uri="{FF2B5EF4-FFF2-40B4-BE49-F238E27FC236}">
                <a16:creationId xmlns:a16="http://schemas.microsoft.com/office/drawing/2014/main" xmlns="" id="{A677872F-537D-F27A-CE14-FAE9DEDB54CB}"/>
              </a:ext>
            </a:extLst>
          </p:cNvPr>
          <p:cNvSpPr/>
          <p:nvPr/>
        </p:nvSpPr>
        <p:spPr>
          <a:xfrm>
            <a:off x="632047" y="4149321"/>
            <a:ext cx="1799113" cy="43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Tecniche per il vuoto</a:t>
            </a:r>
          </a:p>
        </p:txBody>
      </p:sp>
      <p:sp>
        <p:nvSpPr>
          <p:cNvPr id="67" name="Rettangolo con angoli arrotondati 66">
            <a:extLst>
              <a:ext uri="{FF2B5EF4-FFF2-40B4-BE49-F238E27FC236}">
                <a16:creationId xmlns:a16="http://schemas.microsoft.com/office/drawing/2014/main" xmlns="" id="{710643A3-A252-8C7F-5CFC-A7FA4845EE7C}"/>
              </a:ext>
            </a:extLst>
          </p:cNvPr>
          <p:cNvSpPr/>
          <p:nvPr/>
        </p:nvSpPr>
        <p:spPr>
          <a:xfrm>
            <a:off x="939853" y="4953333"/>
            <a:ext cx="1183500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pompe</a:t>
            </a:r>
          </a:p>
        </p:txBody>
      </p:sp>
      <p:pic>
        <p:nvPicPr>
          <p:cNvPr id="69" name="Immagine 68">
            <a:extLst>
              <a:ext uri="{FF2B5EF4-FFF2-40B4-BE49-F238E27FC236}">
                <a16:creationId xmlns:a16="http://schemas.microsoft.com/office/drawing/2014/main" xmlns="" id="{82C575C2-BF0A-2BF0-3B9D-9090A7ECF8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44652" y="5613832"/>
            <a:ext cx="871009" cy="703328"/>
          </a:xfrm>
          <a:prstGeom prst="rect">
            <a:avLst/>
          </a:prstGeom>
        </p:spPr>
      </p:pic>
      <p:pic>
        <p:nvPicPr>
          <p:cNvPr id="71" name="Immagine 70">
            <a:extLst>
              <a:ext uri="{FF2B5EF4-FFF2-40B4-BE49-F238E27FC236}">
                <a16:creationId xmlns:a16="http://schemas.microsoft.com/office/drawing/2014/main" xmlns="" id="{22C5BBBF-D340-A8AD-FD4B-417BDC9B94D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51705" y="5571225"/>
            <a:ext cx="534569" cy="795227"/>
          </a:xfrm>
          <a:prstGeom prst="rect">
            <a:avLst/>
          </a:prstGeom>
        </p:spPr>
      </p:pic>
      <p:sp>
        <p:nvSpPr>
          <p:cNvPr id="73" name="CasellaDiTesto 72">
            <a:extLst>
              <a:ext uri="{FF2B5EF4-FFF2-40B4-BE49-F238E27FC236}">
                <a16:creationId xmlns:a16="http://schemas.microsoft.com/office/drawing/2014/main" xmlns="" id="{470E5A14-E4ED-5A53-EDEE-4B8D1DB7844E}"/>
              </a:ext>
            </a:extLst>
          </p:cNvPr>
          <p:cNvSpPr txBox="1"/>
          <p:nvPr/>
        </p:nvSpPr>
        <p:spPr>
          <a:xfrm>
            <a:off x="2595648" y="5372531"/>
            <a:ext cx="98923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meccaniche</a:t>
            </a:r>
            <a:endParaRPr lang="it-IT" sz="1100" b="1" dirty="0"/>
          </a:p>
        </p:txBody>
      </p:sp>
      <p:sp>
        <p:nvSpPr>
          <p:cNvPr id="75" name="CasellaDiTesto 74">
            <a:extLst>
              <a:ext uri="{FF2B5EF4-FFF2-40B4-BE49-F238E27FC236}">
                <a16:creationId xmlns:a16="http://schemas.microsoft.com/office/drawing/2014/main" xmlns="" id="{D992731F-31A8-2A37-E2D6-CC3E2A11551B}"/>
              </a:ext>
            </a:extLst>
          </p:cNvPr>
          <p:cNvSpPr txBox="1"/>
          <p:nvPr/>
        </p:nvSpPr>
        <p:spPr>
          <a:xfrm>
            <a:off x="1941153" y="6312467"/>
            <a:ext cx="76351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soffianti</a:t>
            </a:r>
            <a:endParaRPr lang="it-IT" sz="1100" dirty="0"/>
          </a:p>
        </p:txBody>
      </p:sp>
      <p:sp>
        <p:nvSpPr>
          <p:cNvPr id="76" name="CasellaDiTesto 75">
            <a:extLst>
              <a:ext uri="{FF2B5EF4-FFF2-40B4-BE49-F238E27FC236}">
                <a16:creationId xmlns:a16="http://schemas.microsoft.com/office/drawing/2014/main" xmlns="" id="{C75A39A6-BE22-5DE4-3F92-94DD6A4BEE7A}"/>
              </a:ext>
            </a:extLst>
          </p:cNvPr>
          <p:cNvSpPr txBox="1"/>
          <p:nvPr/>
        </p:nvSpPr>
        <p:spPr>
          <a:xfrm>
            <a:off x="3142529" y="6304820"/>
            <a:ext cx="98923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volumetriche</a:t>
            </a:r>
            <a:endParaRPr lang="it-IT" sz="1100" dirty="0"/>
          </a:p>
        </p:txBody>
      </p:sp>
      <p:pic>
        <p:nvPicPr>
          <p:cNvPr id="78" name="Immagine 77">
            <a:extLst>
              <a:ext uri="{FF2B5EF4-FFF2-40B4-BE49-F238E27FC236}">
                <a16:creationId xmlns:a16="http://schemas.microsoft.com/office/drawing/2014/main" xmlns="" id="{93E46BCC-88C6-597B-3213-62579EEABD1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51113" y="5700464"/>
            <a:ext cx="1325695" cy="615618"/>
          </a:xfrm>
          <a:prstGeom prst="rect">
            <a:avLst/>
          </a:prstGeom>
        </p:spPr>
      </p:pic>
      <p:sp>
        <p:nvSpPr>
          <p:cNvPr id="79" name="CasellaDiTesto 78">
            <a:extLst>
              <a:ext uri="{FF2B5EF4-FFF2-40B4-BE49-F238E27FC236}">
                <a16:creationId xmlns:a16="http://schemas.microsoft.com/office/drawing/2014/main" xmlns="" id="{DA650B4B-AFA3-BF67-93DD-DE0968177CA0}"/>
              </a:ext>
            </a:extLst>
          </p:cNvPr>
          <p:cNvSpPr txBox="1"/>
          <p:nvPr/>
        </p:nvSpPr>
        <p:spPr>
          <a:xfrm>
            <a:off x="4568945" y="5382541"/>
            <a:ext cx="98923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iniettore</a:t>
            </a:r>
            <a:endParaRPr lang="it-IT" sz="1100" b="1" dirty="0"/>
          </a:p>
        </p:txBody>
      </p:sp>
      <p:sp>
        <p:nvSpPr>
          <p:cNvPr id="81" name="CasellaDiTesto 80">
            <a:extLst>
              <a:ext uri="{FF2B5EF4-FFF2-40B4-BE49-F238E27FC236}">
                <a16:creationId xmlns:a16="http://schemas.microsoft.com/office/drawing/2014/main" xmlns="" id="{5F6F8D68-A1BE-3E8E-A9CB-E356F93BC0F9}"/>
              </a:ext>
            </a:extLst>
          </p:cNvPr>
          <p:cNvSpPr txBox="1"/>
          <p:nvPr/>
        </p:nvSpPr>
        <p:spPr>
          <a:xfrm>
            <a:off x="7577734" y="5142831"/>
            <a:ext cx="1648239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attuatori ad aria compressa che sfruttano il vuoto </a:t>
            </a:r>
            <a:endParaRPr lang="it-IT" sz="1100" kern="100" dirty="0" smtClean="0">
              <a:solidFill>
                <a:srgbClr val="221E1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afferrare il pezzo </a:t>
            </a:r>
            <a:endParaRPr lang="it-IT" sz="1100" kern="100" dirty="0" smtClean="0">
              <a:solidFill>
                <a:srgbClr val="221E1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100" kern="100" dirty="0" smtClean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</a:t>
            </a:r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manipolarlo per successive operazioni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3" name="Rettangolo con angoli arrotondati 82">
            <a:extLst>
              <a:ext uri="{FF2B5EF4-FFF2-40B4-BE49-F238E27FC236}">
                <a16:creationId xmlns:a16="http://schemas.microsoft.com/office/drawing/2014/main" xmlns="" id="{A9857C1C-AD73-FA7C-A92C-4C1CF4CCF5E2}"/>
              </a:ext>
            </a:extLst>
          </p:cNvPr>
          <p:cNvSpPr/>
          <p:nvPr/>
        </p:nvSpPr>
        <p:spPr>
          <a:xfrm>
            <a:off x="6109775" y="4953333"/>
            <a:ext cx="1183500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ventose</a:t>
            </a:r>
          </a:p>
        </p:txBody>
      </p:sp>
      <p:pic>
        <p:nvPicPr>
          <p:cNvPr id="85" name="Immagine 84">
            <a:extLst>
              <a:ext uri="{FF2B5EF4-FFF2-40B4-BE49-F238E27FC236}">
                <a16:creationId xmlns:a16="http://schemas.microsoft.com/office/drawing/2014/main" xmlns="" id="{4CA8636F-B82C-C21D-DD07-9EAEC6542A9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540787" y="4819729"/>
            <a:ext cx="1954085" cy="1583363"/>
          </a:xfrm>
          <a:prstGeom prst="rect">
            <a:avLst/>
          </a:prstGeom>
        </p:spPr>
      </p:pic>
      <p:sp>
        <p:nvSpPr>
          <p:cNvPr id="86" name="CasellaDiTesto 85">
            <a:extLst>
              <a:ext uri="{FF2B5EF4-FFF2-40B4-BE49-F238E27FC236}">
                <a16:creationId xmlns:a16="http://schemas.microsoft.com/office/drawing/2014/main" xmlns="" id="{A1902C05-FCB8-EA42-54CE-D2007764B93E}"/>
              </a:ext>
            </a:extLst>
          </p:cNvPr>
          <p:cNvSpPr txBox="1"/>
          <p:nvPr/>
        </p:nvSpPr>
        <p:spPr>
          <a:xfrm>
            <a:off x="542912" y="5611410"/>
            <a:ext cx="127263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kern="100" dirty="0">
                <a:solidFill>
                  <a:srgbClr val="221E1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dispositivi per ottenere il vuoto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xmlns="" id="{C5CA7DBE-C220-08A4-2C55-CA07BFDFCAEB}"/>
              </a:ext>
            </a:extLst>
          </p:cNvPr>
          <p:cNvCxnSpPr>
            <a:cxnSpLocks/>
          </p:cNvCxnSpPr>
          <p:nvPr/>
        </p:nvCxnSpPr>
        <p:spPr>
          <a:xfrm flipV="1">
            <a:off x="1531603" y="4732768"/>
            <a:ext cx="5169922" cy="34559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ttangolo con angoli arrotondati 88">
            <a:extLst>
              <a:ext uri="{FF2B5EF4-FFF2-40B4-BE49-F238E27FC236}">
                <a16:creationId xmlns:a16="http://schemas.microsoft.com/office/drawing/2014/main" xmlns="" id="{3338E514-A7A5-716C-41F1-43F9D831EF49}"/>
              </a:ext>
            </a:extLst>
          </p:cNvPr>
          <p:cNvSpPr/>
          <p:nvPr/>
        </p:nvSpPr>
        <p:spPr>
          <a:xfrm>
            <a:off x="2664743" y="4155989"/>
            <a:ext cx="3348431" cy="432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0" name="Connettore 2 89">
            <a:extLst>
              <a:ext uri="{FF2B5EF4-FFF2-40B4-BE49-F238E27FC236}">
                <a16:creationId xmlns:a16="http://schemas.microsoft.com/office/drawing/2014/main" xmlns="" id="{A12BF4DB-F2DD-8240-A2A2-F4D602E5275D}"/>
              </a:ext>
            </a:extLst>
          </p:cNvPr>
          <p:cNvCxnSpPr>
            <a:cxnSpLocks/>
            <a:stCxn id="66" idx="2"/>
            <a:endCxn id="67" idx="0"/>
          </p:cNvCxnSpPr>
          <p:nvPr/>
        </p:nvCxnSpPr>
        <p:spPr>
          <a:xfrm flipH="1">
            <a:off x="1531603" y="4581321"/>
            <a:ext cx="1" cy="37201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2 94">
            <a:extLst>
              <a:ext uri="{FF2B5EF4-FFF2-40B4-BE49-F238E27FC236}">
                <a16:creationId xmlns:a16="http://schemas.microsoft.com/office/drawing/2014/main" xmlns="" id="{A6E1FDD4-AB2E-20CD-94BE-68A8352FCBC9}"/>
              </a:ext>
            </a:extLst>
          </p:cNvPr>
          <p:cNvCxnSpPr>
            <a:cxnSpLocks/>
            <a:endCxn id="83" idx="0"/>
          </p:cNvCxnSpPr>
          <p:nvPr/>
        </p:nvCxnSpPr>
        <p:spPr>
          <a:xfrm>
            <a:off x="6701525" y="4732768"/>
            <a:ext cx="0" cy="22056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ttangolo con angoli arrotondati 99">
            <a:extLst>
              <a:ext uri="{FF2B5EF4-FFF2-40B4-BE49-F238E27FC236}">
                <a16:creationId xmlns:a16="http://schemas.microsoft.com/office/drawing/2014/main" xmlns="" id="{9FD40A62-9F8E-5251-B13B-821EFBCFE825}"/>
              </a:ext>
            </a:extLst>
          </p:cNvPr>
          <p:cNvSpPr/>
          <p:nvPr/>
        </p:nvSpPr>
        <p:spPr>
          <a:xfrm>
            <a:off x="7514404" y="4765220"/>
            <a:ext cx="3980467" cy="176103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Rettangolo con angoli arrotondati 100">
            <a:extLst>
              <a:ext uri="{FF2B5EF4-FFF2-40B4-BE49-F238E27FC236}">
                <a16:creationId xmlns:a16="http://schemas.microsoft.com/office/drawing/2014/main" xmlns="" id="{D2FFFAE1-F362-C326-49AC-E30E202B4079}"/>
              </a:ext>
            </a:extLst>
          </p:cNvPr>
          <p:cNvSpPr/>
          <p:nvPr/>
        </p:nvSpPr>
        <p:spPr>
          <a:xfrm>
            <a:off x="542911" y="5335392"/>
            <a:ext cx="5218209" cy="124951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xmlns="" id="{A5C15F7C-0E9D-C087-5C7C-327EB72F4D5A}"/>
              </a:ext>
            </a:extLst>
          </p:cNvPr>
          <p:cNvCxnSpPr>
            <a:cxnSpLocks/>
            <a:stCxn id="67" idx="3"/>
          </p:cNvCxnSpPr>
          <p:nvPr/>
        </p:nvCxnSpPr>
        <p:spPr>
          <a:xfrm>
            <a:off x="2123353" y="5097333"/>
            <a:ext cx="1028663" cy="73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2 102">
            <a:extLst>
              <a:ext uri="{FF2B5EF4-FFF2-40B4-BE49-F238E27FC236}">
                <a16:creationId xmlns:a16="http://schemas.microsoft.com/office/drawing/2014/main" xmlns="" id="{B220BF9C-12EF-C685-6D6E-CF7B07D82F83}"/>
              </a:ext>
            </a:extLst>
          </p:cNvPr>
          <p:cNvCxnSpPr>
            <a:cxnSpLocks/>
            <a:endCxn id="101" idx="0"/>
          </p:cNvCxnSpPr>
          <p:nvPr/>
        </p:nvCxnSpPr>
        <p:spPr>
          <a:xfrm>
            <a:off x="3152016" y="5088876"/>
            <a:ext cx="0" cy="246516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2 111">
            <a:extLst>
              <a:ext uri="{FF2B5EF4-FFF2-40B4-BE49-F238E27FC236}">
                <a16:creationId xmlns:a16="http://schemas.microsoft.com/office/drawing/2014/main" xmlns="" id="{ED5AAF37-0492-217E-71CD-D77DEB80B1AE}"/>
              </a:ext>
            </a:extLst>
          </p:cNvPr>
          <p:cNvCxnSpPr>
            <a:cxnSpLocks/>
            <a:stCxn id="83" idx="3"/>
          </p:cNvCxnSpPr>
          <p:nvPr/>
        </p:nvCxnSpPr>
        <p:spPr>
          <a:xfrm>
            <a:off x="7293275" y="5097333"/>
            <a:ext cx="221129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78907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5756</TotalTime>
  <Words>417</Words>
  <Application>Microsoft Macintosh PowerPoint</Application>
  <PresentationFormat>Personalizzato</PresentationFormat>
  <Paragraphs>79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Cinzia Bisognin</cp:lastModifiedBy>
  <cp:revision>290</cp:revision>
  <dcterms:created xsi:type="dcterms:W3CDTF">2018-02-23T18:35:34Z</dcterms:created>
  <dcterms:modified xsi:type="dcterms:W3CDTF">2024-05-20T13:56:32Z</dcterms:modified>
</cp:coreProperties>
</file>