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19951" autoAdjust="0"/>
    <p:restoredTop sz="99756" autoAdjust="0"/>
  </p:normalViewPr>
  <p:slideViewPr>
    <p:cSldViewPr snapToGrid="0">
      <p:cViewPr varScale="1">
        <p:scale>
          <a:sx n="146" d="100"/>
          <a:sy n="146" d="100"/>
        </p:scale>
        <p:origin x="-128" y="-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5DAD2-6D68-4278-A07E-A8BDE4E78A4D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D483C-EB4F-4823-86CE-756F7E26E20B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2230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483C-EB4F-4823-86CE-756F7E26E20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107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577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295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343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845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36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122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066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309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237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875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013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381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hyperlink" Target="https://making.oneteam.it/2018/05/02/cose-il-cam-cosa-significa-lavorare-con-un-software-cad-cam/" TargetMode="External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Immagine 61">
            <a:extLst>
              <a:ext uri="{FF2B5EF4-FFF2-40B4-BE49-F238E27FC236}">
                <a16:creationId xmlns:a16="http://schemas.microsoft.com/office/drawing/2014/main" xmlns="" id="{C2AE1597-210B-C9AF-E523-2BD600F893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1498" y="3521501"/>
            <a:ext cx="1162334" cy="774889"/>
          </a:xfrm>
          <a:prstGeom prst="rect">
            <a:avLst/>
          </a:prstGeom>
        </p:spPr>
      </p:pic>
      <p:sp>
        <p:nvSpPr>
          <p:cNvPr id="5" name="Rettangolo arrotondato 4"/>
          <p:cNvSpPr/>
          <p:nvPr/>
        </p:nvSpPr>
        <p:spPr>
          <a:xfrm>
            <a:off x="535628" y="373079"/>
            <a:ext cx="2506174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Elementi di automazione</a:t>
            </a:r>
          </a:p>
        </p:txBody>
      </p:sp>
      <p:sp>
        <p:nvSpPr>
          <p:cNvPr id="46" name="Rectangle 2">
            <a:extLst>
              <a:ext uri="{FF2B5EF4-FFF2-40B4-BE49-F238E27FC236}">
                <a16:creationId xmlns:a16="http://schemas.microsoft.com/office/drawing/2014/main" xmlns="" id="{061C24A1-85C9-D2FF-2A01-73340310D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50876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60" name="Rectangle 4">
            <a:extLst>
              <a:ext uri="{FF2B5EF4-FFF2-40B4-BE49-F238E27FC236}">
                <a16:creationId xmlns:a16="http://schemas.microsoft.com/office/drawing/2014/main" xmlns="" id="{7B8FF518-1266-2B16-64AA-A734EBF34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EA04B6FB-2543-F45C-2660-BAE50C85A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8397" y="342272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28" name="Rectangle 8">
            <a:extLst>
              <a:ext uri="{FF2B5EF4-FFF2-40B4-BE49-F238E27FC236}">
                <a16:creationId xmlns:a16="http://schemas.microsoft.com/office/drawing/2014/main" xmlns="" id="{05E9F650-FF03-E454-2A87-082DACB60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75" y="20720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cxnSp>
        <p:nvCxnSpPr>
          <p:cNvPr id="145" name="Connettore 2 144">
            <a:extLst>
              <a:ext uri="{FF2B5EF4-FFF2-40B4-BE49-F238E27FC236}">
                <a16:creationId xmlns:a16="http://schemas.microsoft.com/office/drawing/2014/main" xmlns="" id="{98E2E2CD-9C45-AFC8-185D-DD55EF9D7552}"/>
              </a:ext>
            </a:extLst>
          </p:cNvPr>
          <p:cNvCxnSpPr>
            <a:cxnSpLocks/>
            <a:stCxn id="5" idx="3"/>
            <a:endCxn id="82" idx="1"/>
          </p:cNvCxnSpPr>
          <p:nvPr/>
        </p:nvCxnSpPr>
        <p:spPr>
          <a:xfrm>
            <a:off x="3041802" y="517079"/>
            <a:ext cx="27786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Rectangle 12">
            <a:extLst>
              <a:ext uri="{FF2B5EF4-FFF2-40B4-BE49-F238E27FC236}">
                <a16:creationId xmlns:a16="http://schemas.microsoft.com/office/drawing/2014/main" xmlns="" id="{7B960E74-928B-37FC-8ED4-88627B613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50" y="30717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78" name="Rectangle 20">
            <a:extLst>
              <a:ext uri="{FF2B5EF4-FFF2-40B4-BE49-F238E27FC236}">
                <a16:creationId xmlns:a16="http://schemas.microsoft.com/office/drawing/2014/main" xmlns="" id="{0C5AC804-961A-8A20-05FF-6EA6B9A92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028" y="397319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63" name="Rettangolo con angoli arrotondati 62">
            <a:extLst>
              <a:ext uri="{FF2B5EF4-FFF2-40B4-BE49-F238E27FC236}">
                <a16:creationId xmlns:a16="http://schemas.microsoft.com/office/drawing/2014/main" xmlns="" id="{A47E5237-9488-F8AC-F7F2-5281E913383B}"/>
              </a:ext>
            </a:extLst>
          </p:cNvPr>
          <p:cNvSpPr/>
          <p:nvPr/>
        </p:nvSpPr>
        <p:spPr>
          <a:xfrm>
            <a:off x="5032463" y="301079"/>
            <a:ext cx="5210735" cy="43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1100" b="0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nsieme </a:t>
            </a:r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attrezzature e di servizi organizzati per assicurare il funzionamento autosufficiente di un processo di produzione o di una parte di </a:t>
            </a:r>
            <a:r>
              <a:rPr lang="it-IT" sz="1100" b="0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esso. 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Rettangolo con angoli arrotondati 81">
            <a:extLst>
              <a:ext uri="{FF2B5EF4-FFF2-40B4-BE49-F238E27FC236}">
                <a16:creationId xmlns:a16="http://schemas.microsoft.com/office/drawing/2014/main" xmlns="" id="{01B51942-6931-0EA7-FF44-2154D76DE66D}"/>
              </a:ext>
            </a:extLst>
          </p:cNvPr>
          <p:cNvSpPr/>
          <p:nvPr/>
        </p:nvSpPr>
        <p:spPr>
          <a:xfrm>
            <a:off x="3319670" y="373079"/>
            <a:ext cx="1434924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Automazione</a:t>
            </a:r>
          </a:p>
        </p:txBody>
      </p:sp>
      <p:cxnSp>
        <p:nvCxnSpPr>
          <p:cNvPr id="115" name="Connettore 2 114">
            <a:extLst>
              <a:ext uri="{FF2B5EF4-FFF2-40B4-BE49-F238E27FC236}">
                <a16:creationId xmlns:a16="http://schemas.microsoft.com/office/drawing/2014/main" xmlns="" id="{8A53D6F9-0C10-D55A-6603-AA835F21AD85}"/>
              </a:ext>
            </a:extLst>
          </p:cNvPr>
          <p:cNvCxnSpPr>
            <a:cxnSpLocks/>
            <a:stCxn id="82" idx="3"/>
            <a:endCxn id="63" idx="1"/>
          </p:cNvCxnSpPr>
          <p:nvPr/>
        </p:nvCxnSpPr>
        <p:spPr>
          <a:xfrm>
            <a:off x="4754594" y="517079"/>
            <a:ext cx="277869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magine 20">
            <a:extLst>
              <a:ext uri="{FF2B5EF4-FFF2-40B4-BE49-F238E27FC236}">
                <a16:creationId xmlns:a16="http://schemas.microsoft.com/office/drawing/2014/main" xmlns="" id="{47A04902-7584-2F97-4023-A67A0F88E6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2517" y="935974"/>
            <a:ext cx="2258451" cy="764561"/>
          </a:xfrm>
          <a:prstGeom prst="rect">
            <a:avLst/>
          </a:prstGeom>
        </p:spPr>
      </p:pic>
      <p:sp>
        <p:nvSpPr>
          <p:cNvPr id="23" name="CasellaDiTesto 22">
            <a:extLst>
              <a:ext uri="{FF2B5EF4-FFF2-40B4-BE49-F238E27FC236}">
                <a16:creationId xmlns:a16="http://schemas.microsoft.com/office/drawing/2014/main" xmlns="" id="{6969F5BA-D634-E168-DA6A-A106DB8633B3}"/>
              </a:ext>
            </a:extLst>
          </p:cNvPr>
          <p:cNvSpPr txBox="1"/>
          <p:nvPr/>
        </p:nvSpPr>
        <p:spPr>
          <a:xfrm>
            <a:off x="569062" y="835980"/>
            <a:ext cx="3489300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sensori</a:t>
            </a: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: rilevano o misurano le grandezze fisiche relative al fenomeno;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organo</a:t>
            </a: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elaborazione</a:t>
            </a: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: acquisisce i dati dai sensori e decide l’azione da intraprendere;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attuatori</a:t>
            </a: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: eseguono l’azione decisa dall’elaboratore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xmlns="" id="{3AAE4365-96CF-D21B-3719-19F017A15648}"/>
              </a:ext>
            </a:extLst>
          </p:cNvPr>
          <p:cNvSpPr txBox="1"/>
          <p:nvPr/>
        </p:nvSpPr>
        <p:spPr>
          <a:xfrm>
            <a:off x="9642703" y="2108876"/>
            <a:ext cx="2011557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Tecnica utilizzata</a:t>
            </a:r>
            <a:r>
              <a:rPr lang="it-IT" sz="11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meccanica;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pneumatica;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elettromeccanica;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elettronica – programmabile</a:t>
            </a:r>
          </a:p>
        </p:txBody>
      </p:sp>
      <p:sp>
        <p:nvSpPr>
          <p:cNvPr id="32" name="Rettangolo con angoli arrotondati 31">
            <a:extLst>
              <a:ext uri="{FF2B5EF4-FFF2-40B4-BE49-F238E27FC236}">
                <a16:creationId xmlns:a16="http://schemas.microsoft.com/office/drawing/2014/main" xmlns="" id="{C3BAF3DD-B841-2A38-5AA0-5E7CA9456573}"/>
              </a:ext>
            </a:extLst>
          </p:cNvPr>
          <p:cNvSpPr/>
          <p:nvPr/>
        </p:nvSpPr>
        <p:spPr>
          <a:xfrm>
            <a:off x="537716" y="1944300"/>
            <a:ext cx="1976884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Modalità di automazione</a:t>
            </a:r>
          </a:p>
        </p:txBody>
      </p:sp>
      <p:sp>
        <p:nvSpPr>
          <p:cNvPr id="35" name="Rettangolo con angoli arrotondati 34">
            <a:extLst>
              <a:ext uri="{FF2B5EF4-FFF2-40B4-BE49-F238E27FC236}">
                <a16:creationId xmlns:a16="http://schemas.microsoft.com/office/drawing/2014/main" xmlns="" id="{78AF8961-1201-79B8-FEA2-E000B3B1F01B}"/>
              </a:ext>
            </a:extLst>
          </p:cNvPr>
          <p:cNvSpPr/>
          <p:nvPr/>
        </p:nvSpPr>
        <p:spPr>
          <a:xfrm>
            <a:off x="544266" y="834514"/>
            <a:ext cx="3583035" cy="93083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xmlns="" id="{A8B43F30-A442-55EC-5150-ED4D1C6A1C5E}"/>
              </a:ext>
            </a:extLst>
          </p:cNvPr>
          <p:cNvSpPr/>
          <p:nvPr/>
        </p:nvSpPr>
        <p:spPr>
          <a:xfrm>
            <a:off x="4281096" y="827406"/>
            <a:ext cx="2302168" cy="93083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xmlns="" id="{FE5948C3-5D9A-A6AD-3FE7-117CD9531217}"/>
              </a:ext>
            </a:extLst>
          </p:cNvPr>
          <p:cNvCxnSpPr>
            <a:cxnSpLocks/>
            <a:stCxn id="35" idx="3"/>
            <a:endCxn id="36" idx="1"/>
          </p:cNvCxnSpPr>
          <p:nvPr/>
        </p:nvCxnSpPr>
        <p:spPr>
          <a:xfrm flipV="1">
            <a:off x="4127301" y="1292824"/>
            <a:ext cx="153795" cy="711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>
            <a:extLst>
              <a:ext uri="{FF2B5EF4-FFF2-40B4-BE49-F238E27FC236}">
                <a16:creationId xmlns:a16="http://schemas.microsoft.com/office/drawing/2014/main" xmlns="" id="{EA14EC7E-23FA-8201-1655-FEAE14162920}"/>
              </a:ext>
            </a:extLst>
          </p:cNvPr>
          <p:cNvCxnSpPr>
            <a:cxnSpLocks/>
            <a:stCxn id="22" idx="3"/>
            <a:endCxn id="47" idx="1"/>
          </p:cNvCxnSpPr>
          <p:nvPr/>
        </p:nvCxnSpPr>
        <p:spPr>
          <a:xfrm flipV="1">
            <a:off x="9316016" y="2586038"/>
            <a:ext cx="340541" cy="123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ttangolo con angoli arrotondati 46">
            <a:extLst>
              <a:ext uri="{FF2B5EF4-FFF2-40B4-BE49-F238E27FC236}">
                <a16:creationId xmlns:a16="http://schemas.microsoft.com/office/drawing/2014/main" xmlns="" id="{8FB5E984-16A0-1F52-7188-20997208E18C}"/>
              </a:ext>
            </a:extLst>
          </p:cNvPr>
          <p:cNvSpPr/>
          <p:nvPr/>
        </p:nvSpPr>
        <p:spPr>
          <a:xfrm>
            <a:off x="9656557" y="2116678"/>
            <a:ext cx="2074592" cy="93871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xmlns="" id="{50123B94-1200-8E29-3504-431E26F09D4F}"/>
              </a:ext>
            </a:extLst>
          </p:cNvPr>
          <p:cNvSpPr txBox="1"/>
          <p:nvPr/>
        </p:nvSpPr>
        <p:spPr>
          <a:xfrm>
            <a:off x="1529795" y="3467838"/>
            <a:ext cx="219157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grandezze fisiche che variano nel tempo</a:t>
            </a:r>
            <a:r>
              <a:rPr lang="it-IT" sz="110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portando informazioni sul funzionamento del sistema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ttangolo con angoli arrotondati 53">
            <a:extLst>
              <a:ext uri="{FF2B5EF4-FFF2-40B4-BE49-F238E27FC236}">
                <a16:creationId xmlns:a16="http://schemas.microsoft.com/office/drawing/2014/main" xmlns="" id="{1B1B9135-5CDA-12FB-2375-CB4AAC4CB4C1}"/>
              </a:ext>
            </a:extLst>
          </p:cNvPr>
          <p:cNvSpPr/>
          <p:nvPr/>
        </p:nvSpPr>
        <p:spPr>
          <a:xfrm>
            <a:off x="537716" y="3187170"/>
            <a:ext cx="853762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Segnali</a:t>
            </a:r>
          </a:p>
        </p:txBody>
      </p:sp>
      <p:sp>
        <p:nvSpPr>
          <p:cNvPr id="55" name="Rettangolo con angoli arrotondati 54">
            <a:extLst>
              <a:ext uri="{FF2B5EF4-FFF2-40B4-BE49-F238E27FC236}">
                <a16:creationId xmlns:a16="http://schemas.microsoft.com/office/drawing/2014/main" xmlns="" id="{95E7F54E-E7F1-6D95-E091-6FE457C54D9C}"/>
              </a:ext>
            </a:extLst>
          </p:cNvPr>
          <p:cNvSpPr/>
          <p:nvPr/>
        </p:nvSpPr>
        <p:spPr>
          <a:xfrm>
            <a:off x="1510496" y="3487696"/>
            <a:ext cx="2191580" cy="58374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xmlns="" id="{E798B0EB-1BA1-854D-FE5B-C61122E78A30}"/>
              </a:ext>
            </a:extLst>
          </p:cNvPr>
          <p:cNvSpPr txBox="1"/>
          <p:nvPr/>
        </p:nvSpPr>
        <p:spPr>
          <a:xfrm>
            <a:off x="3939932" y="3475170"/>
            <a:ext cx="201078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analogici </a:t>
            </a:r>
          </a:p>
          <a:p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variano con continuità nel tempo, mantenendosi tra due limiti massimo e minimo</a:t>
            </a:r>
            <a:endParaRPr lang="it-I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ttangolo con angoli arrotondati 58">
            <a:extLst>
              <a:ext uri="{FF2B5EF4-FFF2-40B4-BE49-F238E27FC236}">
                <a16:creationId xmlns:a16="http://schemas.microsoft.com/office/drawing/2014/main" xmlns="" id="{C8DAEE16-1D25-77F3-ED19-35D57FF24B81}"/>
              </a:ext>
            </a:extLst>
          </p:cNvPr>
          <p:cNvSpPr/>
          <p:nvPr/>
        </p:nvSpPr>
        <p:spPr>
          <a:xfrm>
            <a:off x="3939933" y="3469936"/>
            <a:ext cx="3517989" cy="82048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6" name="Immagine 65">
            <a:extLst>
              <a:ext uri="{FF2B5EF4-FFF2-40B4-BE49-F238E27FC236}">
                <a16:creationId xmlns:a16="http://schemas.microsoft.com/office/drawing/2014/main" xmlns="" id="{E5B56AEA-71BC-09F2-5D3B-A673D182DD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60669" y="3521501"/>
            <a:ext cx="1560307" cy="791019"/>
          </a:xfrm>
          <a:prstGeom prst="rect">
            <a:avLst/>
          </a:prstGeom>
        </p:spPr>
      </p:pic>
      <p:sp>
        <p:nvSpPr>
          <p:cNvPr id="68" name="CasellaDiTesto 67">
            <a:extLst>
              <a:ext uri="{FF2B5EF4-FFF2-40B4-BE49-F238E27FC236}">
                <a16:creationId xmlns:a16="http://schemas.microsoft.com/office/drawing/2014/main" xmlns="" id="{7ECF6175-1802-F57A-2AAB-7148EF509068}"/>
              </a:ext>
            </a:extLst>
          </p:cNvPr>
          <p:cNvSpPr txBox="1"/>
          <p:nvPr/>
        </p:nvSpPr>
        <p:spPr>
          <a:xfrm>
            <a:off x="7616315" y="3475170"/>
            <a:ext cx="22984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digitali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basati su due soli livelli (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bit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0 o 1); possono portare informazioni </a:t>
            </a:r>
            <a:endParaRPr lang="it-IT" sz="1100" dirty="0" smtClean="0">
              <a:solidFill>
                <a:srgbClr val="211D1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 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codifiche a più bit</a:t>
            </a:r>
            <a:endParaRPr lang="it-I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ttangolo con angoli arrotondati 68">
            <a:extLst>
              <a:ext uri="{FF2B5EF4-FFF2-40B4-BE49-F238E27FC236}">
                <a16:creationId xmlns:a16="http://schemas.microsoft.com/office/drawing/2014/main" xmlns="" id="{EC6CCED6-C1B7-BC8A-410D-86575A60AD78}"/>
              </a:ext>
            </a:extLst>
          </p:cNvPr>
          <p:cNvSpPr/>
          <p:nvPr/>
        </p:nvSpPr>
        <p:spPr>
          <a:xfrm>
            <a:off x="7579127" y="3474744"/>
            <a:ext cx="4145555" cy="82048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xmlns="" id="{41DE41D2-35F6-CC5C-5AC4-C8E94222D355}"/>
              </a:ext>
            </a:extLst>
          </p:cNvPr>
          <p:cNvCxnSpPr>
            <a:cxnSpLocks/>
            <a:stCxn id="54" idx="3"/>
          </p:cNvCxnSpPr>
          <p:nvPr/>
        </p:nvCxnSpPr>
        <p:spPr>
          <a:xfrm flipV="1">
            <a:off x="1391478" y="3313798"/>
            <a:ext cx="8260426" cy="1737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2 71">
            <a:extLst>
              <a:ext uri="{FF2B5EF4-FFF2-40B4-BE49-F238E27FC236}">
                <a16:creationId xmlns:a16="http://schemas.microsoft.com/office/drawing/2014/main" xmlns="" id="{31A25895-46B7-5F69-E773-DDBD847B76CA}"/>
              </a:ext>
            </a:extLst>
          </p:cNvPr>
          <p:cNvCxnSpPr>
            <a:cxnSpLocks/>
            <a:endCxn id="55" idx="0"/>
          </p:cNvCxnSpPr>
          <p:nvPr/>
        </p:nvCxnSpPr>
        <p:spPr>
          <a:xfrm>
            <a:off x="2606286" y="3329609"/>
            <a:ext cx="0" cy="15808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2 76">
            <a:extLst>
              <a:ext uri="{FF2B5EF4-FFF2-40B4-BE49-F238E27FC236}">
                <a16:creationId xmlns:a16="http://schemas.microsoft.com/office/drawing/2014/main" xmlns="" id="{6415E60A-ED5C-75EC-3C80-17D891D29CEB}"/>
              </a:ext>
            </a:extLst>
          </p:cNvPr>
          <p:cNvCxnSpPr>
            <a:cxnSpLocks/>
            <a:endCxn id="59" idx="0"/>
          </p:cNvCxnSpPr>
          <p:nvPr/>
        </p:nvCxnSpPr>
        <p:spPr>
          <a:xfrm flipH="1">
            <a:off x="5698928" y="3334995"/>
            <a:ext cx="5635" cy="13494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2 79">
            <a:extLst>
              <a:ext uri="{FF2B5EF4-FFF2-40B4-BE49-F238E27FC236}">
                <a16:creationId xmlns:a16="http://schemas.microsoft.com/office/drawing/2014/main" xmlns="" id="{174A496E-07CF-0CEC-9CAD-E7169982A493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9649930" y="3326400"/>
            <a:ext cx="1975" cy="14834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CasellaDiTesto 87">
            <a:extLst>
              <a:ext uri="{FF2B5EF4-FFF2-40B4-BE49-F238E27FC236}">
                <a16:creationId xmlns:a16="http://schemas.microsoft.com/office/drawing/2014/main" xmlns="" id="{0DDA7D65-7301-4B05-7A67-5B3A170B2740}"/>
              </a:ext>
            </a:extLst>
          </p:cNvPr>
          <p:cNvSpPr txBox="1"/>
          <p:nvPr/>
        </p:nvSpPr>
        <p:spPr>
          <a:xfrm>
            <a:off x="1596522" y="4434292"/>
            <a:ext cx="4553236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insieme di elementi (elettronici, elettrici, meccanici, macchine, strumenti e apparecchiature) che interagendo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 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loro e con l’ambiente esterno rendono possibile l’automazione di un processo</a:t>
            </a:r>
            <a:endParaRPr lang="it-IT" dirty="0"/>
          </a:p>
        </p:txBody>
      </p:sp>
      <p:sp>
        <p:nvSpPr>
          <p:cNvPr id="89" name="Rettangolo con angoli arrotondati 88">
            <a:extLst>
              <a:ext uri="{FF2B5EF4-FFF2-40B4-BE49-F238E27FC236}">
                <a16:creationId xmlns:a16="http://schemas.microsoft.com/office/drawing/2014/main" xmlns="" id="{63B83780-6A69-984F-B2A2-6E53B66B4A81}"/>
              </a:ext>
            </a:extLst>
          </p:cNvPr>
          <p:cNvSpPr/>
          <p:nvPr/>
        </p:nvSpPr>
        <p:spPr>
          <a:xfrm>
            <a:off x="567590" y="4573520"/>
            <a:ext cx="853762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</a:p>
        </p:txBody>
      </p:sp>
      <p:sp>
        <p:nvSpPr>
          <p:cNvPr id="90" name="Rettangolo con angoli arrotondati 89">
            <a:extLst>
              <a:ext uri="{FF2B5EF4-FFF2-40B4-BE49-F238E27FC236}">
                <a16:creationId xmlns:a16="http://schemas.microsoft.com/office/drawing/2014/main" xmlns="" id="{25A8B2ED-188E-FAA0-893D-E90DE123606F}"/>
              </a:ext>
            </a:extLst>
          </p:cNvPr>
          <p:cNvSpPr/>
          <p:nvPr/>
        </p:nvSpPr>
        <p:spPr>
          <a:xfrm>
            <a:off x="1586192" y="4415614"/>
            <a:ext cx="4613989" cy="60016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1" name="Rettangolo con angoli arrotondati 90">
            <a:extLst>
              <a:ext uri="{FF2B5EF4-FFF2-40B4-BE49-F238E27FC236}">
                <a16:creationId xmlns:a16="http://schemas.microsoft.com/office/drawing/2014/main" xmlns="" id="{C20E08F3-8294-4A00-909E-99883423906B}"/>
              </a:ext>
            </a:extLst>
          </p:cNvPr>
          <p:cNvSpPr/>
          <p:nvPr/>
        </p:nvSpPr>
        <p:spPr>
          <a:xfrm>
            <a:off x="7457922" y="4571697"/>
            <a:ext cx="2153730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caratteristiche del sistema</a:t>
            </a: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xmlns="" id="{3CE0EF9C-1D46-0978-C6E6-3ADF6CFB3138}"/>
              </a:ext>
            </a:extLst>
          </p:cNvPr>
          <p:cNvSpPr txBox="1"/>
          <p:nvPr/>
        </p:nvSpPr>
        <p:spPr>
          <a:xfrm>
            <a:off x="6323414" y="5122600"/>
            <a:ext cx="1644466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parametri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grandezze fisiche non modificabili del sistema</a:t>
            </a:r>
            <a:endParaRPr lang="it-I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xmlns="" id="{751BF968-1294-02D4-40AE-1843D66BD8C2}"/>
              </a:ext>
            </a:extLst>
          </p:cNvPr>
          <p:cNvSpPr txBox="1"/>
          <p:nvPr/>
        </p:nvSpPr>
        <p:spPr>
          <a:xfrm>
            <a:off x="10162918" y="5668577"/>
            <a:ext cx="195478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dipendenti</a:t>
            </a:r>
            <a:endParaRPr lang="it-IT" sz="1100" dirty="0">
              <a:solidFill>
                <a:srgbClr val="211D1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risultano dall’elaborazione del sistema (variabili intermedie o d’uscita)</a:t>
            </a:r>
            <a:endParaRPr lang="it-I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8" name="CasellaDiTesto 97">
            <a:extLst>
              <a:ext uri="{FF2B5EF4-FFF2-40B4-BE49-F238E27FC236}">
                <a16:creationId xmlns:a16="http://schemas.microsoft.com/office/drawing/2014/main" xmlns="" id="{AC4A44F2-F02A-DDE3-8B6A-560D9FB33814}"/>
              </a:ext>
            </a:extLst>
          </p:cNvPr>
          <p:cNvSpPr txBox="1"/>
          <p:nvPr/>
        </p:nvSpPr>
        <p:spPr>
          <a:xfrm>
            <a:off x="8060382" y="5709194"/>
            <a:ext cx="192362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indipendenti</a:t>
            </a:r>
            <a:endParaRPr lang="it-IT" sz="1100" dirty="0">
              <a:solidFill>
                <a:srgbClr val="211D1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non dipendono dal sistema, ma lo condizionano (variabili d’ingresso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it-I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CasellaDiTesto 99">
            <a:extLst>
              <a:ext uri="{FF2B5EF4-FFF2-40B4-BE49-F238E27FC236}">
                <a16:creationId xmlns:a16="http://schemas.microsoft.com/office/drawing/2014/main" xmlns="" id="{AF347176-B5C2-66E6-7BBB-00066A048C41}"/>
              </a:ext>
            </a:extLst>
          </p:cNvPr>
          <p:cNvSpPr txBox="1"/>
          <p:nvPr/>
        </p:nvSpPr>
        <p:spPr>
          <a:xfrm>
            <a:off x="8112251" y="5128534"/>
            <a:ext cx="389269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variabili di stato</a:t>
            </a:r>
            <a:endParaRPr lang="it-IT" sz="1100" b="1" dirty="0">
              <a:solidFill>
                <a:srgbClr val="211D1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grandezze che variando portano informazioni sul sistema</a:t>
            </a:r>
            <a:endParaRPr lang="it-I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Rettangolo con angoli arrotondati 100">
            <a:extLst>
              <a:ext uri="{FF2B5EF4-FFF2-40B4-BE49-F238E27FC236}">
                <a16:creationId xmlns:a16="http://schemas.microsoft.com/office/drawing/2014/main" xmlns="" id="{5035D4F1-23AF-4D84-4075-594C78ACE453}"/>
              </a:ext>
            </a:extLst>
          </p:cNvPr>
          <p:cNvSpPr/>
          <p:nvPr/>
        </p:nvSpPr>
        <p:spPr>
          <a:xfrm>
            <a:off x="6323414" y="5150832"/>
            <a:ext cx="1593468" cy="60016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2" name="Rettangolo con angoli arrotondati 101">
            <a:extLst>
              <a:ext uri="{FF2B5EF4-FFF2-40B4-BE49-F238E27FC236}">
                <a16:creationId xmlns:a16="http://schemas.microsoft.com/office/drawing/2014/main" xmlns="" id="{97FCA379-FF3E-5ACD-002E-E094FE8288F8}"/>
              </a:ext>
            </a:extLst>
          </p:cNvPr>
          <p:cNvSpPr/>
          <p:nvPr/>
        </p:nvSpPr>
        <p:spPr>
          <a:xfrm>
            <a:off x="8009384" y="5150832"/>
            <a:ext cx="3995562" cy="40859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3" name="Rettangolo con angoli arrotondati 102">
            <a:extLst>
              <a:ext uri="{FF2B5EF4-FFF2-40B4-BE49-F238E27FC236}">
                <a16:creationId xmlns:a16="http://schemas.microsoft.com/office/drawing/2014/main" xmlns="" id="{4B831667-A175-DA54-53E9-F5E95BFB021D}"/>
              </a:ext>
            </a:extLst>
          </p:cNvPr>
          <p:cNvSpPr/>
          <p:nvPr/>
        </p:nvSpPr>
        <p:spPr>
          <a:xfrm>
            <a:off x="8009383" y="5712849"/>
            <a:ext cx="1974619" cy="79348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4" name="Rettangolo con angoli arrotondati 103">
            <a:extLst>
              <a:ext uri="{FF2B5EF4-FFF2-40B4-BE49-F238E27FC236}">
                <a16:creationId xmlns:a16="http://schemas.microsoft.com/office/drawing/2014/main" xmlns="" id="{B91633B4-1AD7-0F8B-D94D-A51DF8431929}"/>
              </a:ext>
            </a:extLst>
          </p:cNvPr>
          <p:cNvSpPr/>
          <p:nvPr/>
        </p:nvSpPr>
        <p:spPr>
          <a:xfrm>
            <a:off x="10162918" y="5696859"/>
            <a:ext cx="1842027" cy="809477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xmlns="" id="{E60DAE23-7487-61DB-42C8-77A47C685B6A}"/>
              </a:ext>
            </a:extLst>
          </p:cNvPr>
          <p:cNvCxnSpPr>
            <a:cxnSpLocks/>
          </p:cNvCxnSpPr>
          <p:nvPr/>
        </p:nvCxnSpPr>
        <p:spPr>
          <a:xfrm>
            <a:off x="7120148" y="4982003"/>
            <a:ext cx="2887017" cy="909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2 106">
            <a:extLst>
              <a:ext uri="{FF2B5EF4-FFF2-40B4-BE49-F238E27FC236}">
                <a16:creationId xmlns:a16="http://schemas.microsoft.com/office/drawing/2014/main" xmlns="" id="{1BDB5A94-51FE-0238-0DE8-526DB496A3A0}"/>
              </a:ext>
            </a:extLst>
          </p:cNvPr>
          <p:cNvCxnSpPr>
            <a:cxnSpLocks/>
            <a:endCxn id="101" idx="0"/>
          </p:cNvCxnSpPr>
          <p:nvPr/>
        </p:nvCxnSpPr>
        <p:spPr>
          <a:xfrm>
            <a:off x="7120148" y="4980468"/>
            <a:ext cx="0" cy="17036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2 110">
            <a:extLst>
              <a:ext uri="{FF2B5EF4-FFF2-40B4-BE49-F238E27FC236}">
                <a16:creationId xmlns:a16="http://schemas.microsoft.com/office/drawing/2014/main" xmlns="" id="{5EC38CA8-4CFB-8901-CC36-09919783B127}"/>
              </a:ext>
            </a:extLst>
          </p:cNvPr>
          <p:cNvCxnSpPr>
            <a:cxnSpLocks/>
            <a:endCxn id="102" idx="0"/>
          </p:cNvCxnSpPr>
          <p:nvPr/>
        </p:nvCxnSpPr>
        <p:spPr>
          <a:xfrm>
            <a:off x="10007165" y="4991097"/>
            <a:ext cx="0" cy="15973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2 116">
            <a:extLst>
              <a:ext uri="{FF2B5EF4-FFF2-40B4-BE49-F238E27FC236}">
                <a16:creationId xmlns:a16="http://schemas.microsoft.com/office/drawing/2014/main" xmlns="" id="{B5C3922F-7DAC-A0A7-CA75-11694EF54FB8}"/>
              </a:ext>
            </a:extLst>
          </p:cNvPr>
          <p:cNvCxnSpPr>
            <a:cxnSpLocks/>
            <a:stCxn id="91" idx="2"/>
          </p:cNvCxnSpPr>
          <p:nvPr/>
        </p:nvCxnSpPr>
        <p:spPr>
          <a:xfrm>
            <a:off x="8534787" y="4859697"/>
            <a:ext cx="0" cy="12077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2 120">
            <a:extLst>
              <a:ext uri="{FF2B5EF4-FFF2-40B4-BE49-F238E27FC236}">
                <a16:creationId xmlns:a16="http://schemas.microsoft.com/office/drawing/2014/main" xmlns="" id="{DA9E11D4-8B1A-284C-8444-20AEB227BE37}"/>
              </a:ext>
            </a:extLst>
          </p:cNvPr>
          <p:cNvCxnSpPr>
            <a:cxnSpLocks/>
            <a:endCxn id="98" idx="0"/>
          </p:cNvCxnSpPr>
          <p:nvPr/>
        </p:nvCxnSpPr>
        <p:spPr>
          <a:xfrm>
            <a:off x="9022193" y="5559421"/>
            <a:ext cx="0" cy="14977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2 123">
            <a:extLst>
              <a:ext uri="{FF2B5EF4-FFF2-40B4-BE49-F238E27FC236}">
                <a16:creationId xmlns:a16="http://schemas.microsoft.com/office/drawing/2014/main" xmlns="" id="{5189C820-7AF0-896B-0B39-FA0CBE3DCF7C}"/>
              </a:ext>
            </a:extLst>
          </p:cNvPr>
          <p:cNvCxnSpPr>
            <a:cxnSpLocks/>
            <a:endCxn id="104" idx="0"/>
          </p:cNvCxnSpPr>
          <p:nvPr/>
        </p:nvCxnSpPr>
        <p:spPr>
          <a:xfrm>
            <a:off x="11071014" y="5555766"/>
            <a:ext cx="12918" cy="14109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2 126">
            <a:extLst>
              <a:ext uri="{FF2B5EF4-FFF2-40B4-BE49-F238E27FC236}">
                <a16:creationId xmlns:a16="http://schemas.microsoft.com/office/drawing/2014/main" xmlns="" id="{CA642BA5-940D-69B4-238F-65EAE85F878C}"/>
              </a:ext>
            </a:extLst>
          </p:cNvPr>
          <p:cNvCxnSpPr>
            <a:cxnSpLocks/>
            <a:stCxn id="89" idx="3"/>
            <a:endCxn id="90" idx="1"/>
          </p:cNvCxnSpPr>
          <p:nvPr/>
        </p:nvCxnSpPr>
        <p:spPr>
          <a:xfrm flipV="1">
            <a:off x="1421352" y="4715697"/>
            <a:ext cx="164840" cy="182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2 136">
            <a:extLst>
              <a:ext uri="{FF2B5EF4-FFF2-40B4-BE49-F238E27FC236}">
                <a16:creationId xmlns:a16="http://schemas.microsoft.com/office/drawing/2014/main" xmlns="" id="{E0A4B7BC-80CD-472E-A3FF-BFA652EA1B73}"/>
              </a:ext>
            </a:extLst>
          </p:cNvPr>
          <p:cNvCxnSpPr>
            <a:cxnSpLocks/>
            <a:stCxn id="90" idx="3"/>
            <a:endCxn id="91" idx="1"/>
          </p:cNvCxnSpPr>
          <p:nvPr/>
        </p:nvCxnSpPr>
        <p:spPr>
          <a:xfrm>
            <a:off x="6200181" y="4715697"/>
            <a:ext cx="1257741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CasellaDiTesto 145">
            <a:extLst>
              <a:ext uri="{FF2B5EF4-FFF2-40B4-BE49-F238E27FC236}">
                <a16:creationId xmlns:a16="http://schemas.microsoft.com/office/drawing/2014/main" xmlns="" id="{1753DCF9-49C0-9DC8-C01B-547E203651A4}"/>
              </a:ext>
            </a:extLst>
          </p:cNvPr>
          <p:cNvSpPr txBox="1"/>
          <p:nvPr/>
        </p:nvSpPr>
        <p:spPr>
          <a:xfrm>
            <a:off x="4485668" y="5522465"/>
            <a:ext cx="1593467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comportamento</a:t>
            </a:r>
            <a:r>
              <a:rPr lang="it-IT" sz="11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it-IT" sz="1100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chiusi;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aperti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CasellaDiTesto 147">
            <a:extLst>
              <a:ext uri="{FF2B5EF4-FFF2-40B4-BE49-F238E27FC236}">
                <a16:creationId xmlns:a16="http://schemas.microsoft.com/office/drawing/2014/main" xmlns="" id="{C727690D-B2A6-6E4F-EC16-F6E1ECFF6F16}"/>
              </a:ext>
            </a:extLst>
          </p:cNvPr>
          <p:cNvSpPr txBox="1"/>
          <p:nvPr/>
        </p:nvSpPr>
        <p:spPr>
          <a:xfrm>
            <a:off x="3181310" y="5517866"/>
            <a:ext cx="1080128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struttura</a:t>
            </a:r>
            <a:endParaRPr lang="it-IT" sz="1100" b="1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continui;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discreti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CasellaDiTesto 149">
            <a:extLst>
              <a:ext uri="{FF2B5EF4-FFF2-40B4-BE49-F238E27FC236}">
                <a16:creationId xmlns:a16="http://schemas.microsoft.com/office/drawing/2014/main" xmlns="" id="{1CF98194-A491-CC01-7124-70F3B598E713}"/>
              </a:ext>
            </a:extLst>
          </p:cNvPr>
          <p:cNvSpPr txBox="1"/>
          <p:nvPr/>
        </p:nvSpPr>
        <p:spPr>
          <a:xfrm>
            <a:off x="1970313" y="5530575"/>
            <a:ext cx="91340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natura </a:t>
            </a:r>
            <a:endParaRPr lang="it-IT" sz="1100" b="1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aturali;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artificiali;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misti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Rettangolo con angoli arrotondati 154">
            <a:extLst>
              <a:ext uri="{FF2B5EF4-FFF2-40B4-BE49-F238E27FC236}">
                <a16:creationId xmlns:a16="http://schemas.microsoft.com/office/drawing/2014/main" xmlns="" id="{60467EFF-14CE-47CE-428A-152A9A832FF4}"/>
              </a:ext>
            </a:extLst>
          </p:cNvPr>
          <p:cNvSpPr/>
          <p:nvPr/>
        </p:nvSpPr>
        <p:spPr>
          <a:xfrm>
            <a:off x="567590" y="5205925"/>
            <a:ext cx="1399212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Classificazione</a:t>
            </a:r>
          </a:p>
        </p:txBody>
      </p:sp>
      <p:sp>
        <p:nvSpPr>
          <p:cNvPr id="157" name="Rettangolo con angoli arrotondati 156">
            <a:extLst>
              <a:ext uri="{FF2B5EF4-FFF2-40B4-BE49-F238E27FC236}">
                <a16:creationId xmlns:a16="http://schemas.microsoft.com/office/drawing/2014/main" xmlns="" id="{DFC604B5-B058-3652-AA07-3EEF0E720F8C}"/>
              </a:ext>
            </a:extLst>
          </p:cNvPr>
          <p:cNvSpPr/>
          <p:nvPr/>
        </p:nvSpPr>
        <p:spPr>
          <a:xfrm>
            <a:off x="4459119" y="5522127"/>
            <a:ext cx="1514662" cy="60016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9" name="Rettangolo con angoli arrotondati 158">
            <a:extLst>
              <a:ext uri="{FF2B5EF4-FFF2-40B4-BE49-F238E27FC236}">
                <a16:creationId xmlns:a16="http://schemas.microsoft.com/office/drawing/2014/main" xmlns="" id="{4BA38634-E5CC-D194-CBD4-A6F7D88EBC81}"/>
              </a:ext>
            </a:extLst>
          </p:cNvPr>
          <p:cNvSpPr/>
          <p:nvPr/>
        </p:nvSpPr>
        <p:spPr>
          <a:xfrm>
            <a:off x="3180735" y="5524701"/>
            <a:ext cx="1146479" cy="60016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1" name="Rettangolo con angoli arrotondati 160">
            <a:extLst>
              <a:ext uri="{FF2B5EF4-FFF2-40B4-BE49-F238E27FC236}">
                <a16:creationId xmlns:a16="http://schemas.microsoft.com/office/drawing/2014/main" xmlns="" id="{D58C5246-B07E-2AE9-B1DF-958F7A6CB828}"/>
              </a:ext>
            </a:extLst>
          </p:cNvPr>
          <p:cNvSpPr/>
          <p:nvPr/>
        </p:nvSpPr>
        <p:spPr>
          <a:xfrm>
            <a:off x="1966801" y="5522126"/>
            <a:ext cx="1108113" cy="76874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xmlns="" id="{C00F4F64-0713-ACF2-E475-DA15A55E5ACC}"/>
              </a:ext>
            </a:extLst>
          </p:cNvPr>
          <p:cNvCxnSpPr>
            <a:cxnSpLocks/>
          </p:cNvCxnSpPr>
          <p:nvPr/>
        </p:nvCxnSpPr>
        <p:spPr>
          <a:xfrm flipV="1">
            <a:off x="1966801" y="5343977"/>
            <a:ext cx="3249649" cy="914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2 166">
            <a:extLst>
              <a:ext uri="{FF2B5EF4-FFF2-40B4-BE49-F238E27FC236}">
                <a16:creationId xmlns:a16="http://schemas.microsoft.com/office/drawing/2014/main" xmlns="" id="{C66F934F-478C-A4DE-7D29-684DD37CEEFC}"/>
              </a:ext>
            </a:extLst>
          </p:cNvPr>
          <p:cNvCxnSpPr>
            <a:cxnSpLocks/>
            <a:endCxn id="161" idx="0"/>
          </p:cNvCxnSpPr>
          <p:nvPr/>
        </p:nvCxnSpPr>
        <p:spPr>
          <a:xfrm>
            <a:off x="2520858" y="5359957"/>
            <a:ext cx="0" cy="162169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2 170">
            <a:extLst>
              <a:ext uri="{FF2B5EF4-FFF2-40B4-BE49-F238E27FC236}">
                <a16:creationId xmlns:a16="http://schemas.microsoft.com/office/drawing/2014/main" xmlns="" id="{432A775B-7E12-AA51-CA59-A336B4568A6A}"/>
              </a:ext>
            </a:extLst>
          </p:cNvPr>
          <p:cNvCxnSpPr>
            <a:cxnSpLocks/>
            <a:endCxn id="159" idx="0"/>
          </p:cNvCxnSpPr>
          <p:nvPr/>
        </p:nvCxnSpPr>
        <p:spPr>
          <a:xfrm>
            <a:off x="3753975" y="5359957"/>
            <a:ext cx="0" cy="16474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2 173">
            <a:extLst>
              <a:ext uri="{FF2B5EF4-FFF2-40B4-BE49-F238E27FC236}">
                <a16:creationId xmlns:a16="http://schemas.microsoft.com/office/drawing/2014/main" xmlns="" id="{81061E2E-FC41-FC45-1253-203C9025143E}"/>
              </a:ext>
            </a:extLst>
          </p:cNvPr>
          <p:cNvCxnSpPr>
            <a:cxnSpLocks/>
            <a:endCxn id="157" idx="0"/>
          </p:cNvCxnSpPr>
          <p:nvPr/>
        </p:nvCxnSpPr>
        <p:spPr>
          <a:xfrm>
            <a:off x="5209711" y="5343977"/>
            <a:ext cx="6739" cy="17815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3160FC6C-C365-CA24-A95B-7C559B5B950A}"/>
              </a:ext>
            </a:extLst>
          </p:cNvPr>
          <p:cNvSpPr txBox="1"/>
          <p:nvPr/>
        </p:nvSpPr>
        <p:spPr>
          <a:xfrm>
            <a:off x="6874356" y="866806"/>
            <a:ext cx="303332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Sistemi</a:t>
            </a:r>
            <a:r>
              <a:rPr lang="it-IT" sz="11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elettropneumatici;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macchine utensili a controllo numerico computerizzato (CNC);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controllori logici programmabili (PLC);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robotizzati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B099A4B2-6DC2-4219-54F7-34A41D0E7943}"/>
              </a:ext>
            </a:extLst>
          </p:cNvPr>
          <p:cNvSpPr txBox="1"/>
          <p:nvPr/>
        </p:nvSpPr>
        <p:spPr>
          <a:xfrm>
            <a:off x="522053" y="2286188"/>
            <a:ext cx="844536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rigida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alti volumi di produzione di manufatti con caratteristiche costanti; basse possibilità di riprogrammazione;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programmabile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volumi di produzione ridotti; manufatti con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caratteristiche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variabili; ciclo di programmazione facilmente modificabile;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flessibile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manufatti con volumi variabili di produzione a caratteristiche 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diversificate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macchine adattabili a lavorazioni diverse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xmlns="" id="{726B7A29-4976-9623-2D93-2C6C4B95FE0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91178" y="982855"/>
            <a:ext cx="1663082" cy="864200"/>
          </a:xfrm>
          <a:prstGeom prst="rect">
            <a:avLst/>
          </a:prstGeom>
        </p:spPr>
      </p:pic>
      <p:sp>
        <p:nvSpPr>
          <p:cNvPr id="22" name="Rettangolo con angoli arrotondati 21">
            <a:extLst>
              <a:ext uri="{FF2B5EF4-FFF2-40B4-BE49-F238E27FC236}">
                <a16:creationId xmlns:a16="http://schemas.microsoft.com/office/drawing/2014/main" xmlns="" id="{890FC03F-8074-79E5-11C7-304449CD5AED}"/>
              </a:ext>
            </a:extLst>
          </p:cNvPr>
          <p:cNvSpPr/>
          <p:nvPr/>
        </p:nvSpPr>
        <p:spPr>
          <a:xfrm>
            <a:off x="522053" y="2260965"/>
            <a:ext cx="8793963" cy="65261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con angoli arrotondati 24">
            <a:extLst>
              <a:ext uri="{FF2B5EF4-FFF2-40B4-BE49-F238E27FC236}">
                <a16:creationId xmlns:a16="http://schemas.microsoft.com/office/drawing/2014/main" xmlns="" id="{9660B968-8AF8-CFFC-84C9-8798C01EB091}"/>
              </a:ext>
            </a:extLst>
          </p:cNvPr>
          <p:cNvSpPr/>
          <p:nvPr/>
        </p:nvSpPr>
        <p:spPr>
          <a:xfrm>
            <a:off x="6874356" y="848839"/>
            <a:ext cx="2849066" cy="110075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xmlns="" id="{7ADD6631-9A0F-F11A-0173-9CFAC510B5D4}"/>
              </a:ext>
            </a:extLst>
          </p:cNvPr>
          <p:cNvSpPr/>
          <p:nvPr/>
        </p:nvSpPr>
        <p:spPr>
          <a:xfrm>
            <a:off x="9887994" y="872751"/>
            <a:ext cx="1843155" cy="103796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xmlns="" id="{EEF15F1C-AE55-513C-A536-21F2AC39C1DA}"/>
              </a:ext>
            </a:extLst>
          </p:cNvPr>
          <p:cNvCxnSpPr>
            <a:cxnSpLocks/>
            <a:stCxn id="25" idx="3"/>
            <a:endCxn id="26" idx="1"/>
          </p:cNvCxnSpPr>
          <p:nvPr/>
        </p:nvCxnSpPr>
        <p:spPr>
          <a:xfrm flipV="1">
            <a:off x="9723422" y="1391733"/>
            <a:ext cx="164572" cy="748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53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4">
            <a:extLst>
              <a:ext uri="{FF2B5EF4-FFF2-40B4-BE49-F238E27FC236}">
                <a16:creationId xmlns:a16="http://schemas.microsoft.com/office/drawing/2014/main" xmlns="" id="{7759106A-2C86-175F-0435-BBEAAD82CEBE}"/>
              </a:ext>
            </a:extLst>
          </p:cNvPr>
          <p:cNvSpPr/>
          <p:nvPr/>
        </p:nvSpPr>
        <p:spPr>
          <a:xfrm>
            <a:off x="554636" y="517787"/>
            <a:ext cx="1611112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Studio dei sistemi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40328546-7ACA-BE6C-4D05-C88064F3AFDC}"/>
              </a:ext>
            </a:extLst>
          </p:cNvPr>
          <p:cNvSpPr txBox="1"/>
          <p:nvPr/>
        </p:nvSpPr>
        <p:spPr>
          <a:xfrm>
            <a:off x="2448246" y="267529"/>
            <a:ext cx="355480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individuazione del sistema e delle variabili interne </a:t>
            </a: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 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esterne;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identificazione del processo da automatizzare;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costruzione del modello e verifica della funzionalità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0AAA5F53-9ED2-2905-8B19-5A41FCAF51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9009" y="1011519"/>
            <a:ext cx="864816" cy="45625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xmlns="" id="{CE1BD87F-5EBC-166D-04B4-0B5F54FE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6314" y="1003349"/>
            <a:ext cx="659740" cy="516768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71617EBE-382E-4BD3-659B-774E5119B2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8769" y="1003349"/>
            <a:ext cx="906981" cy="516768"/>
          </a:xfrm>
          <a:prstGeom prst="rect">
            <a:avLst/>
          </a:prstGeom>
        </p:spPr>
      </p:pic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xmlns="" id="{6055930D-8666-D705-8E00-450D04BFCD8B}"/>
              </a:ext>
            </a:extLst>
          </p:cNvPr>
          <p:cNvSpPr/>
          <p:nvPr/>
        </p:nvSpPr>
        <p:spPr>
          <a:xfrm>
            <a:off x="570329" y="2525414"/>
            <a:ext cx="1595419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Sensori e trasduttori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80DF9056-9936-DD00-B19B-230A5499D234}"/>
              </a:ext>
            </a:extLst>
          </p:cNvPr>
          <p:cNvSpPr txBox="1"/>
          <p:nvPr/>
        </p:nvSpPr>
        <p:spPr>
          <a:xfrm>
            <a:off x="6403019" y="730788"/>
            <a:ext cx="186209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diagramma ingresso-uscita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54874DC0-9036-F312-735A-60322DE9CE08}"/>
              </a:ext>
            </a:extLst>
          </p:cNvPr>
          <p:cNvSpPr txBox="1"/>
          <p:nvPr/>
        </p:nvSpPr>
        <p:spPr>
          <a:xfrm>
            <a:off x="8368285" y="730788"/>
            <a:ext cx="159246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diagramma a blocchi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3151CD6D-52ED-9813-1AB5-B8F4983EC6DF}"/>
              </a:ext>
            </a:extLst>
          </p:cNvPr>
          <p:cNvSpPr txBox="1"/>
          <p:nvPr/>
        </p:nvSpPr>
        <p:spPr>
          <a:xfrm>
            <a:off x="9960895" y="730788"/>
            <a:ext cx="186209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diagramma degli stati</a:t>
            </a:r>
          </a:p>
        </p:txBody>
      </p:sp>
      <p:sp>
        <p:nvSpPr>
          <p:cNvPr id="17" name="Rettangolo arrotondato 4">
            <a:extLst>
              <a:ext uri="{FF2B5EF4-FFF2-40B4-BE49-F238E27FC236}">
                <a16:creationId xmlns:a16="http://schemas.microsoft.com/office/drawing/2014/main" xmlns="" id="{3198464E-0FF7-2EAC-01B5-830803650FED}"/>
              </a:ext>
            </a:extLst>
          </p:cNvPr>
          <p:cNvSpPr/>
          <p:nvPr/>
        </p:nvSpPr>
        <p:spPr>
          <a:xfrm>
            <a:off x="554636" y="1861795"/>
            <a:ext cx="1611112" cy="432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omponenti di un sistema di controllo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0A6B33D9-5480-C765-43F1-54EDBF88AE39}"/>
              </a:ext>
            </a:extLst>
          </p:cNvPr>
          <p:cNvSpPr txBox="1"/>
          <p:nvPr/>
        </p:nvSpPr>
        <p:spPr>
          <a:xfrm>
            <a:off x="2424518" y="1773349"/>
            <a:ext cx="6753638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sensori e </a:t>
            </a:r>
            <a:r>
              <a:rPr lang="it-IT" sz="1100" b="0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trasduttori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forniscono </a:t>
            </a:r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ingresso segnali elettrici </a:t>
            </a:r>
            <a:r>
              <a:rPr lang="it-IT" sz="110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relativi </a:t>
            </a:r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 grandezze fisiche del sistema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unità di controllo elettronico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elabora le variabili in ingresso e le trasforma in variabili in uscita;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attuatori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trasformano i segnali d’uscita in movimento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7852E43E-C536-2DB1-8F9E-A3E3028B8D5D}"/>
              </a:ext>
            </a:extLst>
          </p:cNvPr>
          <p:cNvSpPr txBox="1"/>
          <p:nvPr/>
        </p:nvSpPr>
        <p:spPr>
          <a:xfrm>
            <a:off x="1719372" y="2917882"/>
            <a:ext cx="2881794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trasferiscono al controllore lo stato di una grandezza fisica (temperatura, pressione, velocità, posizione, composizione, volume e dimensione) sotto forma di segnale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elettrico;</a:t>
            </a:r>
            <a:endParaRPr lang="it-IT" sz="1100" b="0" i="0" u="none" strike="noStrike" baseline="0" dirty="0">
              <a:solidFill>
                <a:srgbClr val="221E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sensori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rilevano la variazione di una grandezza fisica;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trasduttori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trasformano la grandezza fisica da una forma di energia a un’altra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ttangolo con angoli arrotondati 21">
            <a:extLst>
              <a:ext uri="{FF2B5EF4-FFF2-40B4-BE49-F238E27FC236}">
                <a16:creationId xmlns:a16="http://schemas.microsoft.com/office/drawing/2014/main" xmlns="" id="{C614B485-B7FB-B2EC-47A9-5FA5A5F4D4CF}"/>
              </a:ext>
            </a:extLst>
          </p:cNvPr>
          <p:cNvSpPr/>
          <p:nvPr/>
        </p:nvSpPr>
        <p:spPr>
          <a:xfrm>
            <a:off x="5177430" y="2766825"/>
            <a:ext cx="1651249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 di funzionamento</a:t>
            </a:r>
          </a:p>
        </p:txBody>
      </p:sp>
      <p:sp>
        <p:nvSpPr>
          <p:cNvPr id="23" name="Rettangolo con angoli arrotondati 22">
            <a:extLst>
              <a:ext uri="{FF2B5EF4-FFF2-40B4-BE49-F238E27FC236}">
                <a16:creationId xmlns:a16="http://schemas.microsoft.com/office/drawing/2014/main" xmlns="" id="{D6CAD806-98B6-865E-31CB-EE24FCCCD29C}"/>
              </a:ext>
            </a:extLst>
          </p:cNvPr>
          <p:cNvSpPr/>
          <p:nvPr/>
        </p:nvSpPr>
        <p:spPr>
          <a:xfrm>
            <a:off x="5255138" y="4703915"/>
            <a:ext cx="1561837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caratteristiche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xmlns="" id="{C3D73CCA-BB97-60CF-45E4-F4F05A6BA390}"/>
              </a:ext>
            </a:extLst>
          </p:cNvPr>
          <p:cNvSpPr txBox="1"/>
          <p:nvPr/>
        </p:nvSpPr>
        <p:spPr>
          <a:xfrm>
            <a:off x="7067054" y="2531481"/>
            <a:ext cx="389809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analogici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segnale di uscita varia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maniera continua;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digitali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segnale di uscita composto da codici digitali;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attivi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segnale di uscita senza alimentazione;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passivi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richiedono alimentazione elettrica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xmlns="" id="{38172DC6-A2DD-E58E-3CA0-50F656B01DCD}"/>
              </a:ext>
            </a:extLst>
          </p:cNvPr>
          <p:cNvSpPr txBox="1"/>
          <p:nvPr/>
        </p:nvSpPr>
        <p:spPr>
          <a:xfrm>
            <a:off x="7112520" y="4121145"/>
            <a:ext cx="473506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trasferimento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legame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grandezza di ingresso e quella di uscita;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steresi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rappresenta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un’imprecisione;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it-IT" sz="1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ensibilità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rapporto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 la variazione delle grandezze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uscita </a:t>
            </a:r>
            <a:b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di ingresso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empo di risposta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tempo necessario per raggiungere il valore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uscita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isoluzione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minima variazione </a:t>
            </a:r>
            <a:r>
              <a:rPr lang="it-IT" sz="1100" dirty="0" smtClean="0">
                <a:solidFill>
                  <a:srgbClr val="221E1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uscita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massimo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valore di fondo scala;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ipetibilità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capacita di fornire gli stessi valori di uscita per lo stesso 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ingresso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ttangolo con angoli arrotondati 31">
            <a:extLst>
              <a:ext uri="{FF2B5EF4-FFF2-40B4-BE49-F238E27FC236}">
                <a16:creationId xmlns:a16="http://schemas.microsoft.com/office/drawing/2014/main" xmlns="" id="{96CE424B-C589-3586-1725-83D869B753F3}"/>
              </a:ext>
            </a:extLst>
          </p:cNvPr>
          <p:cNvSpPr/>
          <p:nvPr/>
        </p:nvSpPr>
        <p:spPr>
          <a:xfrm>
            <a:off x="930082" y="5399801"/>
            <a:ext cx="860220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tipologie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xmlns="" id="{1E5A1CAE-DE8F-6BCB-4226-F4974226C14C}"/>
              </a:ext>
            </a:extLst>
          </p:cNvPr>
          <p:cNvSpPr txBox="1"/>
          <p:nvPr/>
        </p:nvSpPr>
        <p:spPr>
          <a:xfrm>
            <a:off x="796578" y="5729020"/>
            <a:ext cx="1724607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 luce</a:t>
            </a:r>
          </a:p>
          <a:p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• interruttore 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fotoelettrico </a:t>
            </a:r>
          </a:p>
          <a:p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(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fotocellula)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xmlns="" id="{D153C919-3B48-1C98-80D9-1530CA63611B}"/>
              </a:ext>
            </a:extLst>
          </p:cNvPr>
          <p:cNvSpPr txBox="1"/>
          <p:nvPr/>
        </p:nvSpPr>
        <p:spPr>
          <a:xfrm>
            <a:off x="2605538" y="5742988"/>
            <a:ext cx="1632502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 pressione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pressostati;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vacuostati</a:t>
            </a:r>
            <a:endParaRPr lang="it-IT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xmlns="" id="{AC1F661D-44BB-3491-B32D-71E44BCF284F}"/>
              </a:ext>
            </a:extLst>
          </p:cNvPr>
          <p:cNvSpPr txBox="1"/>
          <p:nvPr/>
        </p:nvSpPr>
        <p:spPr>
          <a:xfrm>
            <a:off x="7089986" y="3403359"/>
            <a:ext cx="1411644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magnetici;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capacitivi;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induttivi; </a:t>
            </a:r>
          </a:p>
        </p:txBody>
      </p:sp>
      <p:sp>
        <p:nvSpPr>
          <p:cNvPr id="38" name="Rettangolo con angoli arrotondati 37">
            <a:extLst>
              <a:ext uri="{FF2B5EF4-FFF2-40B4-BE49-F238E27FC236}">
                <a16:creationId xmlns:a16="http://schemas.microsoft.com/office/drawing/2014/main" xmlns="" id="{B56E71A5-01FE-B552-BA31-D8EEF2A835E8}"/>
              </a:ext>
            </a:extLst>
          </p:cNvPr>
          <p:cNvSpPr/>
          <p:nvPr/>
        </p:nvSpPr>
        <p:spPr>
          <a:xfrm>
            <a:off x="5188975" y="3469208"/>
            <a:ext cx="1628000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principio di </a:t>
            </a:r>
          </a:p>
          <a:p>
            <a:pPr algn="ctr"/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funzionamento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xmlns="" id="{6F672FFD-EF18-4F05-FB17-4E64035802D6}"/>
              </a:ext>
            </a:extLst>
          </p:cNvPr>
          <p:cNvSpPr txBox="1"/>
          <p:nvPr/>
        </p:nvSpPr>
        <p:spPr>
          <a:xfrm>
            <a:off x="8034696" y="3395865"/>
            <a:ext cx="165648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pneumatici;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ultrasuoni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xmlns="" id="{3FBF316C-A0BA-A769-0F91-20CFF0F3CC59}"/>
              </a:ext>
            </a:extLst>
          </p:cNvPr>
          <p:cNvSpPr txBox="1"/>
          <p:nvPr/>
        </p:nvSpPr>
        <p:spPr>
          <a:xfrm>
            <a:off x="3974172" y="5748955"/>
            <a:ext cx="1186616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 prossimità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induttiv</a:t>
            </a:r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i;</a:t>
            </a:r>
            <a:endParaRPr lang="it-IT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capacitivi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xmlns="" id="{F74C63C2-0531-AF10-6A23-B394A6504E25}"/>
              </a:ext>
            </a:extLst>
          </p:cNvPr>
          <p:cNvSpPr txBox="1"/>
          <p:nvPr/>
        </p:nvSpPr>
        <p:spPr>
          <a:xfrm>
            <a:off x="8192008" y="5715041"/>
            <a:ext cx="156064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 forza e deformazione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estensimetri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xmlns="" id="{6D79E68E-4825-C705-0E74-82C3A59C9BAC}"/>
              </a:ext>
            </a:extLst>
          </p:cNvPr>
          <p:cNvSpPr txBox="1"/>
          <p:nvPr/>
        </p:nvSpPr>
        <p:spPr>
          <a:xfrm>
            <a:off x="6788278" y="5717042"/>
            <a:ext cx="1329748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 posizione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potenziometri;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termocoppie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xmlns="" id="{9856C731-6599-8C27-F207-15B809DFC95A}"/>
              </a:ext>
            </a:extLst>
          </p:cNvPr>
          <p:cNvSpPr txBox="1"/>
          <p:nvPr/>
        </p:nvSpPr>
        <p:spPr>
          <a:xfrm>
            <a:off x="5200656" y="5713355"/>
            <a:ext cx="1329748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 temperatura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termoresistenze;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termocoppie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xmlns="" id="{0864BBB0-32DC-BE11-9721-52BBFD27DB05}"/>
              </a:ext>
            </a:extLst>
          </p:cNvPr>
          <p:cNvSpPr txBox="1"/>
          <p:nvPr/>
        </p:nvSpPr>
        <p:spPr>
          <a:xfrm>
            <a:off x="9458615" y="5718368"/>
            <a:ext cx="167505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 velocità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dinamo tachimetrica</a:t>
            </a:r>
          </a:p>
        </p:txBody>
      </p:sp>
      <p:sp>
        <p:nvSpPr>
          <p:cNvPr id="47" name="Rettangolo con angoli arrotondati 46">
            <a:extLst>
              <a:ext uri="{FF2B5EF4-FFF2-40B4-BE49-F238E27FC236}">
                <a16:creationId xmlns:a16="http://schemas.microsoft.com/office/drawing/2014/main" xmlns="" id="{7B6E79AE-9A1E-52B8-692B-CE5995C63D7C}"/>
              </a:ext>
            </a:extLst>
          </p:cNvPr>
          <p:cNvSpPr/>
          <p:nvPr/>
        </p:nvSpPr>
        <p:spPr>
          <a:xfrm>
            <a:off x="8254185" y="290022"/>
            <a:ext cx="1186616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modelli</a:t>
            </a:r>
          </a:p>
        </p:txBody>
      </p:sp>
      <p:sp>
        <p:nvSpPr>
          <p:cNvPr id="48" name="Rettangolo con angoli arrotondati 47">
            <a:extLst>
              <a:ext uri="{FF2B5EF4-FFF2-40B4-BE49-F238E27FC236}">
                <a16:creationId xmlns:a16="http://schemas.microsoft.com/office/drawing/2014/main" xmlns="" id="{6D05A37A-10D1-A3C6-2F97-6ACE98E10979}"/>
              </a:ext>
            </a:extLst>
          </p:cNvPr>
          <p:cNvSpPr/>
          <p:nvPr/>
        </p:nvSpPr>
        <p:spPr>
          <a:xfrm>
            <a:off x="2462808" y="250007"/>
            <a:ext cx="3540247" cy="823561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" name="Rettangolo 48">
            <a:extLst>
              <a:ext uri="{FF2B5EF4-FFF2-40B4-BE49-F238E27FC236}">
                <a16:creationId xmlns:a16="http://schemas.microsoft.com/office/drawing/2014/main" xmlns="" id="{205BDD27-8066-3244-74EC-F622809039CF}"/>
              </a:ext>
            </a:extLst>
          </p:cNvPr>
          <p:cNvSpPr/>
          <p:nvPr/>
        </p:nvSpPr>
        <p:spPr>
          <a:xfrm>
            <a:off x="6403019" y="689877"/>
            <a:ext cx="5106494" cy="89276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xmlns="" id="{F77DF405-716E-271E-0D54-51681E98B1AB}"/>
              </a:ext>
            </a:extLst>
          </p:cNvPr>
          <p:cNvCxnSpPr>
            <a:cxnSpLocks/>
          </p:cNvCxnSpPr>
          <p:nvPr/>
        </p:nvCxnSpPr>
        <p:spPr>
          <a:xfrm>
            <a:off x="8284659" y="688178"/>
            <a:ext cx="0" cy="89446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xmlns="" id="{CAB9B9D0-FAB9-D319-7D2C-E1AA35824CC9}"/>
              </a:ext>
            </a:extLst>
          </p:cNvPr>
          <p:cNvCxnSpPr>
            <a:cxnSpLocks/>
          </p:cNvCxnSpPr>
          <p:nvPr/>
        </p:nvCxnSpPr>
        <p:spPr>
          <a:xfrm>
            <a:off x="9960746" y="688178"/>
            <a:ext cx="0" cy="89446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>
            <a:extLst>
              <a:ext uri="{FF2B5EF4-FFF2-40B4-BE49-F238E27FC236}">
                <a16:creationId xmlns:a16="http://schemas.microsoft.com/office/drawing/2014/main" xmlns="" id="{4C3B22A2-A90E-3139-2F3A-EE6C71FFAE44}"/>
              </a:ext>
            </a:extLst>
          </p:cNvPr>
          <p:cNvCxnSpPr>
            <a:cxnSpLocks/>
            <a:stCxn id="2" idx="3"/>
            <a:endCxn id="48" idx="1"/>
          </p:cNvCxnSpPr>
          <p:nvPr/>
        </p:nvCxnSpPr>
        <p:spPr>
          <a:xfrm>
            <a:off x="2165748" y="661787"/>
            <a:ext cx="297060" cy="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>
            <a:extLst>
              <a:ext uri="{FF2B5EF4-FFF2-40B4-BE49-F238E27FC236}">
                <a16:creationId xmlns:a16="http://schemas.microsoft.com/office/drawing/2014/main" xmlns="" id="{11B12D06-8490-5207-56D1-CA20D0BE5ED6}"/>
              </a:ext>
            </a:extLst>
          </p:cNvPr>
          <p:cNvCxnSpPr>
            <a:cxnSpLocks/>
            <a:endCxn id="47" idx="1"/>
          </p:cNvCxnSpPr>
          <p:nvPr/>
        </p:nvCxnSpPr>
        <p:spPr>
          <a:xfrm flipV="1">
            <a:off x="6003055" y="434022"/>
            <a:ext cx="2251130" cy="24649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>
            <a:extLst>
              <a:ext uri="{FF2B5EF4-FFF2-40B4-BE49-F238E27FC236}">
                <a16:creationId xmlns:a16="http://schemas.microsoft.com/office/drawing/2014/main" xmlns="" id="{9B1F56D2-C3C3-41EE-7D52-1D460A827483}"/>
              </a:ext>
            </a:extLst>
          </p:cNvPr>
          <p:cNvCxnSpPr>
            <a:cxnSpLocks/>
            <a:stCxn id="47" idx="2"/>
          </p:cNvCxnSpPr>
          <p:nvPr/>
        </p:nvCxnSpPr>
        <p:spPr>
          <a:xfrm>
            <a:off x="8847493" y="578022"/>
            <a:ext cx="0" cy="12815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ttangolo con angoli arrotondati 67">
            <a:extLst>
              <a:ext uri="{FF2B5EF4-FFF2-40B4-BE49-F238E27FC236}">
                <a16:creationId xmlns:a16="http://schemas.microsoft.com/office/drawing/2014/main" xmlns="" id="{D97D108F-EABD-EBB8-DDB9-CBBBB6A60B43}"/>
              </a:ext>
            </a:extLst>
          </p:cNvPr>
          <p:cNvSpPr/>
          <p:nvPr/>
        </p:nvSpPr>
        <p:spPr>
          <a:xfrm>
            <a:off x="2424518" y="1789085"/>
            <a:ext cx="6808211" cy="63659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9" name="Connettore 2 68">
            <a:extLst>
              <a:ext uri="{FF2B5EF4-FFF2-40B4-BE49-F238E27FC236}">
                <a16:creationId xmlns:a16="http://schemas.microsoft.com/office/drawing/2014/main" xmlns="" id="{286DC0BD-04E0-46FF-870E-FCE32226E56E}"/>
              </a:ext>
            </a:extLst>
          </p:cNvPr>
          <p:cNvCxnSpPr>
            <a:cxnSpLocks/>
            <a:stCxn id="17" idx="3"/>
            <a:endCxn id="19" idx="1"/>
          </p:cNvCxnSpPr>
          <p:nvPr/>
        </p:nvCxnSpPr>
        <p:spPr>
          <a:xfrm flipV="1">
            <a:off x="2165748" y="2073431"/>
            <a:ext cx="258770" cy="436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2 74">
            <a:extLst>
              <a:ext uri="{FF2B5EF4-FFF2-40B4-BE49-F238E27FC236}">
                <a16:creationId xmlns:a16="http://schemas.microsoft.com/office/drawing/2014/main" xmlns="" id="{6E2690AD-F3D8-2CA3-8630-0252C894A6B3}"/>
              </a:ext>
            </a:extLst>
          </p:cNvPr>
          <p:cNvCxnSpPr>
            <a:cxnSpLocks/>
            <a:stCxn id="17" idx="2"/>
            <a:endCxn id="12" idx="0"/>
          </p:cNvCxnSpPr>
          <p:nvPr/>
        </p:nvCxnSpPr>
        <p:spPr>
          <a:xfrm>
            <a:off x="1360192" y="2293795"/>
            <a:ext cx="7847" cy="231619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2 77">
            <a:extLst>
              <a:ext uri="{FF2B5EF4-FFF2-40B4-BE49-F238E27FC236}">
                <a16:creationId xmlns:a16="http://schemas.microsoft.com/office/drawing/2014/main" xmlns="" id="{3927E902-3FF4-9CA8-F77E-ED09541AEF0C}"/>
              </a:ext>
            </a:extLst>
          </p:cNvPr>
          <p:cNvCxnSpPr>
            <a:cxnSpLocks/>
            <a:endCxn id="79" idx="1"/>
          </p:cNvCxnSpPr>
          <p:nvPr/>
        </p:nvCxnSpPr>
        <p:spPr>
          <a:xfrm>
            <a:off x="1360192" y="3722267"/>
            <a:ext cx="280859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ttangolo con angoli arrotondati 78">
            <a:extLst>
              <a:ext uri="{FF2B5EF4-FFF2-40B4-BE49-F238E27FC236}">
                <a16:creationId xmlns:a16="http://schemas.microsoft.com/office/drawing/2014/main" xmlns="" id="{9935EBE7-9E12-A712-6E0D-4B22886F576F}"/>
              </a:ext>
            </a:extLst>
          </p:cNvPr>
          <p:cNvSpPr/>
          <p:nvPr/>
        </p:nvSpPr>
        <p:spPr>
          <a:xfrm>
            <a:off x="1641051" y="2910824"/>
            <a:ext cx="3042335" cy="162288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0" name="Rettangolo con angoli arrotondati 79">
            <a:extLst>
              <a:ext uri="{FF2B5EF4-FFF2-40B4-BE49-F238E27FC236}">
                <a16:creationId xmlns:a16="http://schemas.microsoft.com/office/drawing/2014/main" xmlns="" id="{D853BABB-2905-6A0A-97F8-C534875EB3C2}"/>
              </a:ext>
            </a:extLst>
          </p:cNvPr>
          <p:cNvSpPr/>
          <p:nvPr/>
        </p:nvSpPr>
        <p:spPr>
          <a:xfrm>
            <a:off x="7072126" y="2524983"/>
            <a:ext cx="3915561" cy="77593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1" name="Rettangolo con angoli arrotondati 80">
            <a:extLst>
              <a:ext uri="{FF2B5EF4-FFF2-40B4-BE49-F238E27FC236}">
                <a16:creationId xmlns:a16="http://schemas.microsoft.com/office/drawing/2014/main" xmlns="" id="{393E2D42-029C-64E6-3B9E-2623177F34D7}"/>
              </a:ext>
            </a:extLst>
          </p:cNvPr>
          <p:cNvSpPr/>
          <p:nvPr/>
        </p:nvSpPr>
        <p:spPr>
          <a:xfrm>
            <a:off x="7089986" y="3366912"/>
            <a:ext cx="1965804" cy="63659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2" name="Rettangolo con angoli arrotondati 81">
            <a:extLst>
              <a:ext uri="{FF2B5EF4-FFF2-40B4-BE49-F238E27FC236}">
                <a16:creationId xmlns:a16="http://schemas.microsoft.com/office/drawing/2014/main" xmlns="" id="{5143929D-3622-6DA3-8E67-F8AFC86F3DCF}"/>
              </a:ext>
            </a:extLst>
          </p:cNvPr>
          <p:cNvSpPr/>
          <p:nvPr/>
        </p:nvSpPr>
        <p:spPr>
          <a:xfrm>
            <a:off x="7089986" y="4109118"/>
            <a:ext cx="4757602" cy="1478612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xmlns="" id="{45454FAC-13F2-0116-AB24-059F7C839D6C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1368039" y="2813414"/>
            <a:ext cx="0" cy="90885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xmlns="" id="{86CD42F0-B64A-1BE0-E425-C5399DA0EE2A}"/>
              </a:ext>
            </a:extLst>
          </p:cNvPr>
          <p:cNvCxnSpPr>
            <a:cxnSpLocks/>
          </p:cNvCxnSpPr>
          <p:nvPr/>
        </p:nvCxnSpPr>
        <p:spPr>
          <a:xfrm>
            <a:off x="4839540" y="2910825"/>
            <a:ext cx="0" cy="193709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2 93">
            <a:extLst>
              <a:ext uri="{FF2B5EF4-FFF2-40B4-BE49-F238E27FC236}">
                <a16:creationId xmlns:a16="http://schemas.microsoft.com/office/drawing/2014/main" xmlns="" id="{6FFEA8BA-F6F1-E10C-2EF8-F66957C7CA26}"/>
              </a:ext>
            </a:extLst>
          </p:cNvPr>
          <p:cNvCxnSpPr>
            <a:cxnSpLocks/>
            <a:stCxn id="22" idx="3"/>
            <a:endCxn id="80" idx="1"/>
          </p:cNvCxnSpPr>
          <p:nvPr/>
        </p:nvCxnSpPr>
        <p:spPr>
          <a:xfrm>
            <a:off x="6828679" y="2910825"/>
            <a:ext cx="243447" cy="2128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2 97">
            <a:extLst>
              <a:ext uri="{FF2B5EF4-FFF2-40B4-BE49-F238E27FC236}">
                <a16:creationId xmlns:a16="http://schemas.microsoft.com/office/drawing/2014/main" xmlns="" id="{D899380C-4092-7F59-0576-D982297A7D78}"/>
              </a:ext>
            </a:extLst>
          </p:cNvPr>
          <p:cNvCxnSpPr>
            <a:cxnSpLocks/>
            <a:stCxn id="38" idx="3"/>
            <a:endCxn id="81" idx="1"/>
          </p:cNvCxnSpPr>
          <p:nvPr/>
        </p:nvCxnSpPr>
        <p:spPr>
          <a:xfrm>
            <a:off x="6816975" y="3685208"/>
            <a:ext cx="273011" cy="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2 104">
            <a:extLst>
              <a:ext uri="{FF2B5EF4-FFF2-40B4-BE49-F238E27FC236}">
                <a16:creationId xmlns:a16="http://schemas.microsoft.com/office/drawing/2014/main" xmlns="" id="{5AD43850-4585-2ABE-FB99-79CFD5527D5B}"/>
              </a:ext>
            </a:extLst>
          </p:cNvPr>
          <p:cNvCxnSpPr>
            <a:cxnSpLocks/>
            <a:stCxn id="23" idx="3"/>
            <a:endCxn id="82" idx="1"/>
          </p:cNvCxnSpPr>
          <p:nvPr/>
        </p:nvCxnSpPr>
        <p:spPr>
          <a:xfrm>
            <a:off x="6816975" y="4847915"/>
            <a:ext cx="273011" cy="509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2 109">
            <a:extLst>
              <a:ext uri="{FF2B5EF4-FFF2-40B4-BE49-F238E27FC236}">
                <a16:creationId xmlns:a16="http://schemas.microsoft.com/office/drawing/2014/main" xmlns="" id="{1291F006-04FD-E119-FD44-E02B62DB133A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839540" y="2910825"/>
            <a:ext cx="337890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2 115">
            <a:extLst>
              <a:ext uri="{FF2B5EF4-FFF2-40B4-BE49-F238E27FC236}">
                <a16:creationId xmlns:a16="http://schemas.microsoft.com/office/drawing/2014/main" xmlns="" id="{E3A638DD-D51F-AA8A-956E-1BA75F9CB359}"/>
              </a:ext>
            </a:extLst>
          </p:cNvPr>
          <p:cNvCxnSpPr>
            <a:cxnSpLocks/>
            <a:endCxn id="38" idx="1"/>
          </p:cNvCxnSpPr>
          <p:nvPr/>
        </p:nvCxnSpPr>
        <p:spPr>
          <a:xfrm>
            <a:off x="4839540" y="3685208"/>
            <a:ext cx="34943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2 128">
            <a:extLst>
              <a:ext uri="{FF2B5EF4-FFF2-40B4-BE49-F238E27FC236}">
                <a16:creationId xmlns:a16="http://schemas.microsoft.com/office/drawing/2014/main" xmlns="" id="{6BF92526-3F2C-680E-A3C7-5E53DE31BEB1}"/>
              </a:ext>
            </a:extLst>
          </p:cNvPr>
          <p:cNvCxnSpPr>
            <a:cxnSpLocks/>
            <a:endCxn id="23" idx="1"/>
          </p:cNvCxnSpPr>
          <p:nvPr/>
        </p:nvCxnSpPr>
        <p:spPr>
          <a:xfrm>
            <a:off x="4839540" y="4847915"/>
            <a:ext cx="41559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2 134">
            <a:extLst>
              <a:ext uri="{FF2B5EF4-FFF2-40B4-BE49-F238E27FC236}">
                <a16:creationId xmlns:a16="http://schemas.microsoft.com/office/drawing/2014/main" xmlns="" id="{013E965B-B41D-5D08-AF1C-B921616D7C78}"/>
              </a:ext>
            </a:extLst>
          </p:cNvPr>
          <p:cNvCxnSpPr>
            <a:cxnSpLocks/>
            <a:stCxn id="79" idx="3"/>
          </p:cNvCxnSpPr>
          <p:nvPr/>
        </p:nvCxnSpPr>
        <p:spPr>
          <a:xfrm flipV="1">
            <a:off x="4683386" y="3722266"/>
            <a:ext cx="156153" cy="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ttangolo 143">
            <a:extLst>
              <a:ext uri="{FF2B5EF4-FFF2-40B4-BE49-F238E27FC236}">
                <a16:creationId xmlns:a16="http://schemas.microsoft.com/office/drawing/2014/main" xmlns="" id="{8C20454E-7534-81B8-E256-9DF9FAFB9ECA}"/>
              </a:ext>
            </a:extLst>
          </p:cNvPr>
          <p:cNvSpPr/>
          <p:nvPr/>
        </p:nvSpPr>
        <p:spPr>
          <a:xfrm>
            <a:off x="834005" y="5715055"/>
            <a:ext cx="10375862" cy="65534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xmlns="" id="{C3EA53F5-9123-9A2B-3298-57282941F8E0}"/>
              </a:ext>
            </a:extLst>
          </p:cNvPr>
          <p:cNvCxnSpPr>
            <a:cxnSpLocks/>
          </p:cNvCxnSpPr>
          <p:nvPr/>
        </p:nvCxnSpPr>
        <p:spPr>
          <a:xfrm>
            <a:off x="2456922" y="5713355"/>
            <a:ext cx="380" cy="65704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xmlns="" id="{A2D47B23-CB16-F83D-399E-4E0388F652CE}"/>
              </a:ext>
            </a:extLst>
          </p:cNvPr>
          <p:cNvCxnSpPr>
            <a:cxnSpLocks/>
          </p:cNvCxnSpPr>
          <p:nvPr/>
        </p:nvCxnSpPr>
        <p:spPr>
          <a:xfrm>
            <a:off x="3825556" y="5713355"/>
            <a:ext cx="380" cy="65704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xmlns="" id="{B6E3C136-4FA6-ADA6-72BA-A260098E7B03}"/>
              </a:ext>
            </a:extLst>
          </p:cNvPr>
          <p:cNvCxnSpPr>
            <a:cxnSpLocks/>
          </p:cNvCxnSpPr>
          <p:nvPr/>
        </p:nvCxnSpPr>
        <p:spPr>
          <a:xfrm>
            <a:off x="5009559" y="5700578"/>
            <a:ext cx="380" cy="65704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xmlns="" id="{DA2BC627-D9A1-250F-97C7-DD380C3B26AB}"/>
              </a:ext>
            </a:extLst>
          </p:cNvPr>
          <p:cNvCxnSpPr>
            <a:cxnSpLocks/>
          </p:cNvCxnSpPr>
          <p:nvPr/>
        </p:nvCxnSpPr>
        <p:spPr>
          <a:xfrm>
            <a:off x="6624324" y="5708338"/>
            <a:ext cx="380" cy="65704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xmlns="" id="{29E7EB90-2692-3BAD-7232-20D9C6A37670}"/>
              </a:ext>
            </a:extLst>
          </p:cNvPr>
          <p:cNvCxnSpPr>
            <a:cxnSpLocks/>
          </p:cNvCxnSpPr>
          <p:nvPr/>
        </p:nvCxnSpPr>
        <p:spPr>
          <a:xfrm>
            <a:off x="7993560" y="5727832"/>
            <a:ext cx="380" cy="65704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xmlns="" id="{3FF4A92D-D5AE-C15B-879D-AEE74988DC73}"/>
              </a:ext>
            </a:extLst>
          </p:cNvPr>
          <p:cNvCxnSpPr>
            <a:cxnSpLocks/>
          </p:cNvCxnSpPr>
          <p:nvPr/>
        </p:nvCxnSpPr>
        <p:spPr>
          <a:xfrm>
            <a:off x="9334530" y="5726596"/>
            <a:ext cx="380" cy="65704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2 151">
            <a:extLst>
              <a:ext uri="{FF2B5EF4-FFF2-40B4-BE49-F238E27FC236}">
                <a16:creationId xmlns:a16="http://schemas.microsoft.com/office/drawing/2014/main" xmlns="" id="{A8EFCDB5-2B63-A4B9-E709-BC388750D5EC}"/>
              </a:ext>
            </a:extLst>
          </p:cNvPr>
          <p:cNvCxnSpPr>
            <a:cxnSpLocks/>
            <a:endCxn id="32" idx="0"/>
          </p:cNvCxnSpPr>
          <p:nvPr/>
        </p:nvCxnSpPr>
        <p:spPr>
          <a:xfrm flipH="1">
            <a:off x="1360192" y="3736231"/>
            <a:ext cx="7847" cy="166357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6475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E2ECCBE2-AAE8-69CF-94CC-269071A34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6756" y="441677"/>
            <a:ext cx="2390369" cy="923839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60F46735-7C9D-9B19-AE58-4B82876787F5}"/>
              </a:ext>
            </a:extLst>
          </p:cNvPr>
          <p:cNvSpPr txBox="1"/>
          <p:nvPr/>
        </p:nvSpPr>
        <p:spPr>
          <a:xfrm>
            <a:off x="2055250" y="574598"/>
            <a:ext cx="288359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PLC o microcontrollore: elabora i segnali </a:t>
            </a:r>
            <a:endParaRPr lang="it-IT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ingresso e li trasforma, dopo il processo, in segnali in uscita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xmlns="" id="{BBEA9AEA-234C-964C-7924-1F89B69CDDDF}"/>
              </a:ext>
            </a:extLst>
          </p:cNvPr>
          <p:cNvSpPr/>
          <p:nvPr/>
        </p:nvSpPr>
        <p:spPr>
          <a:xfrm>
            <a:off x="527677" y="763751"/>
            <a:ext cx="1268410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Controllore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xmlns="" id="{9B0DEACD-BD33-26D7-48D3-95F5E1E841BB}"/>
              </a:ext>
            </a:extLst>
          </p:cNvPr>
          <p:cNvSpPr/>
          <p:nvPr/>
        </p:nvSpPr>
        <p:spPr>
          <a:xfrm>
            <a:off x="8192889" y="742323"/>
            <a:ext cx="1016618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Attuatori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EE9FCA63-66C0-88DA-37F9-415732469F58}"/>
              </a:ext>
            </a:extLst>
          </p:cNvPr>
          <p:cNvSpPr txBox="1"/>
          <p:nvPr/>
        </p:nvSpPr>
        <p:spPr>
          <a:xfrm>
            <a:off x="9449629" y="580288"/>
            <a:ext cx="184660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motori passo-passo;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motori brushless;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pistoni – motori idraulici</a:t>
            </a:r>
            <a:endParaRPr lang="it-IT" sz="11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xmlns="" id="{BCFD10C3-14C5-E710-8C33-88148A9B8041}"/>
              </a:ext>
            </a:extLst>
          </p:cNvPr>
          <p:cNvSpPr/>
          <p:nvPr/>
        </p:nvSpPr>
        <p:spPr>
          <a:xfrm>
            <a:off x="499544" y="1792901"/>
            <a:ext cx="1825000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Sistemi di regolazione</a:t>
            </a:r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xmlns="" id="{1D93B634-4EF9-BF7C-5039-F25797E0BA65}"/>
              </a:ext>
            </a:extLst>
          </p:cNvPr>
          <p:cNvSpPr/>
          <p:nvPr/>
        </p:nvSpPr>
        <p:spPr>
          <a:xfrm>
            <a:off x="486708" y="2243475"/>
            <a:ext cx="1825000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Sistemi di controllo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88683213-91B9-30C4-0FA3-AB03045584BC}"/>
              </a:ext>
            </a:extLst>
          </p:cNvPr>
          <p:cNvSpPr txBox="1"/>
          <p:nvPr/>
        </p:nvSpPr>
        <p:spPr>
          <a:xfrm>
            <a:off x="2485980" y="1797871"/>
            <a:ext cx="420176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permettono di mantenere costante il valore di una grandezza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532E21F9-C279-8DFC-998B-5C6ECC47209F}"/>
              </a:ext>
            </a:extLst>
          </p:cNvPr>
          <p:cNvSpPr txBox="1"/>
          <p:nvPr/>
        </p:nvSpPr>
        <p:spPr>
          <a:xfrm>
            <a:off x="2485980" y="2246305"/>
            <a:ext cx="439976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permettono che una grandezza vari secondo una legge determinata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C2613E40-F528-E0D9-0519-4DFE4110DEEB}"/>
              </a:ext>
            </a:extLst>
          </p:cNvPr>
          <p:cNvSpPr txBox="1"/>
          <p:nvPr/>
        </p:nvSpPr>
        <p:spPr>
          <a:xfrm>
            <a:off x="7499610" y="1690274"/>
            <a:ext cx="168219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 anello aperto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497A8F54-3B84-0092-AAFA-BEB4436871D0}"/>
              </a:ext>
            </a:extLst>
          </p:cNvPr>
          <p:cNvSpPr txBox="1"/>
          <p:nvPr/>
        </p:nvSpPr>
        <p:spPr>
          <a:xfrm>
            <a:off x="7499610" y="2317076"/>
            <a:ext cx="168219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 anello chiuso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xmlns="" id="{2A0227BF-9DAF-7A80-6C93-DC34A334C2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3" y="1659265"/>
            <a:ext cx="2326849" cy="339480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xmlns="" id="{FA1240BA-74B3-77D5-9E27-80C5559F9B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8140" y="2180975"/>
            <a:ext cx="2326849" cy="613711"/>
          </a:xfrm>
          <a:prstGeom prst="rect">
            <a:avLst/>
          </a:prstGeom>
        </p:spPr>
      </p:pic>
      <p:sp>
        <p:nvSpPr>
          <p:cNvPr id="27" name="Rettangolo con angoli arrotondati 26">
            <a:extLst>
              <a:ext uri="{FF2B5EF4-FFF2-40B4-BE49-F238E27FC236}">
                <a16:creationId xmlns:a16="http://schemas.microsoft.com/office/drawing/2014/main" xmlns="" id="{E3CB6692-58F2-C59B-76EF-FC6EFA289042}"/>
              </a:ext>
            </a:extLst>
          </p:cNvPr>
          <p:cNvSpPr/>
          <p:nvPr/>
        </p:nvSpPr>
        <p:spPr>
          <a:xfrm>
            <a:off x="499544" y="3445562"/>
            <a:ext cx="1825000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Tecniche di regolazione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xmlns="" id="{655041BF-6310-E2E7-8E06-353BABFC9B5C}"/>
              </a:ext>
            </a:extLst>
          </p:cNvPr>
          <p:cNvSpPr txBox="1"/>
          <p:nvPr/>
        </p:nvSpPr>
        <p:spPr>
          <a:xfrm>
            <a:off x="2495138" y="2909240"/>
            <a:ext cx="6510742" cy="13926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it-IT" sz="1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• </a:t>
            </a:r>
            <a:r>
              <a:rPr lang="it-IT" sz="1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regolazione 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ON-OFF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it-IT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regolatore consente solo il funzionamento o l’interruzione del dispositivo;</a:t>
            </a:r>
          </a:p>
          <a:p>
            <a:pPr>
              <a:spcAft>
                <a:spcPts val="300"/>
              </a:spcAft>
            </a:pPr>
            <a:r>
              <a:rPr lang="it-IT" sz="1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• </a:t>
            </a:r>
            <a:r>
              <a:rPr lang="it-IT" sz="1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regolazione 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proporzionale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il regolatore permette di regolare la grandezza in </a:t>
            </a:r>
            <a:r>
              <a:rPr lang="it-IT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uscita</a:t>
            </a:r>
            <a:br>
              <a:rPr lang="it-IT" sz="1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 proporzionalmente </a:t>
            </a: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alla grandezza in entrata;</a:t>
            </a:r>
          </a:p>
          <a:p>
            <a:pPr>
              <a:spcAft>
                <a:spcPts val="300"/>
              </a:spcAft>
            </a:pPr>
            <a:r>
              <a:rPr lang="it-IT" sz="1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• </a:t>
            </a:r>
            <a:r>
              <a:rPr lang="it-IT" sz="1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regolazione 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integrale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nei dispositivi la grandezza da regolare è proporzionale alla velocità </a:t>
            </a:r>
            <a:r>
              <a:rPr lang="it-IT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 di regolazione</a:t>
            </a: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spcAft>
                <a:spcPts val="300"/>
              </a:spcAft>
            </a:pPr>
            <a:r>
              <a:rPr lang="it-IT" sz="1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• </a:t>
            </a:r>
            <a:r>
              <a:rPr lang="it-IT" sz="1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regolazione 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derivata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it-IT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dispositivo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stabilizza rapidamente la grandezza controllata sul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valore</a:t>
            </a:r>
            <a:b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desiderato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xmlns="" id="{DE7473F2-5C20-8A7A-0029-9F25A6678EC6}"/>
              </a:ext>
            </a:extLst>
          </p:cNvPr>
          <p:cNvSpPr txBox="1"/>
          <p:nvPr/>
        </p:nvSpPr>
        <p:spPr>
          <a:xfrm>
            <a:off x="9181805" y="3099900"/>
            <a:ext cx="2194744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Regolazioni miste</a:t>
            </a:r>
            <a:endParaRPr lang="it-IT" sz="1100" b="0" i="0" u="none" strike="noStrike" baseline="0" dirty="0">
              <a:solidFill>
                <a:srgbClr val="221E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10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proporzionale e integrale; </a:t>
            </a:r>
          </a:p>
          <a:p>
            <a:pPr algn="just"/>
            <a:r>
              <a:rPr lang="it-IT" sz="110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proporzionali-derivati; </a:t>
            </a:r>
          </a:p>
          <a:p>
            <a:pPr algn="just"/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PID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proporzionali, derivati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e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integrali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ttangolo arrotondato 4">
            <a:extLst>
              <a:ext uri="{FF2B5EF4-FFF2-40B4-BE49-F238E27FC236}">
                <a16:creationId xmlns:a16="http://schemas.microsoft.com/office/drawing/2014/main" xmlns="" id="{CB018A57-5E44-687C-AF85-24E704103194}"/>
              </a:ext>
            </a:extLst>
          </p:cNvPr>
          <p:cNvSpPr/>
          <p:nvPr/>
        </p:nvSpPr>
        <p:spPr>
          <a:xfrm>
            <a:off x="478962" y="4430528"/>
            <a:ext cx="1878084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Sistemi programmabili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xmlns="" id="{8084872C-C39A-CCA3-1058-532C4611443D}"/>
              </a:ext>
            </a:extLst>
          </p:cNvPr>
          <p:cNvSpPr txBox="1"/>
          <p:nvPr/>
        </p:nvSpPr>
        <p:spPr>
          <a:xfrm>
            <a:off x="586620" y="4870403"/>
            <a:ext cx="6097656" cy="15619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</a:t>
            </a:r>
            <a:r>
              <a:rPr lang="it-IT" sz="1100" b="1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1100" i="1" u="none" strike="noStrike" baseline="0" dirty="0" smtClean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sz="1100" i="1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omputer </a:t>
            </a:r>
            <a:r>
              <a:rPr lang="it-IT" sz="1100" i="1" dirty="0" smtClean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1100" i="1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ided </a:t>
            </a:r>
            <a:r>
              <a:rPr lang="it-IT" sz="110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Design</a:t>
            </a:r>
            <a:r>
              <a:rPr lang="it-IT" sz="110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it-IT" sz="11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trasferisce al computer la geometria dell’oggetto che si vuole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rappresentare;</a:t>
            </a:r>
            <a:endParaRPr lang="it-IT" sz="1100" b="0" i="0" u="none" strike="noStrike" baseline="0" dirty="0">
              <a:solidFill>
                <a:srgbClr val="221E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4D515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it-IT" altLang="it-IT" sz="11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Computer Aided Manufacturing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trasforma le informazioni sulla geometria dell’oggetto in percorsi utensile e istruzioni che una macchina può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eseguire; </a:t>
            </a:r>
            <a:endParaRPr lang="it-IT" sz="1100" b="0" i="0" u="none" strike="noStrike" baseline="0" dirty="0">
              <a:solidFill>
                <a:srgbClr val="221E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CNC</a:t>
            </a:r>
            <a:r>
              <a:rPr lang="it-IT" sz="1100" b="0" i="0" dirty="0">
                <a:solidFill>
                  <a:srgbClr val="4D5156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1100" b="0" i="1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Computer </a:t>
            </a:r>
            <a:r>
              <a:rPr lang="it-IT" sz="11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Numerical Control</a:t>
            </a:r>
            <a:r>
              <a:rPr lang="it-I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l’elettronica del controllo comanda la macchina per mezzo di apposito software, in modo che essa lavori il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materiale;</a:t>
            </a:r>
            <a:endParaRPr lang="it-IT" sz="1100" b="0" i="0" u="none" strike="noStrike" baseline="0" dirty="0">
              <a:solidFill>
                <a:srgbClr val="221E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CAE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it-IT" sz="1100" b="0" i="1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 Aided Engineering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progettazione assistita dal calcolatore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per la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progettazione dei pezzi con l’aiuto del computer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hlinkClick r:id="rId5"/>
            <a:extLst>
              <a:ext uri="{FF2B5EF4-FFF2-40B4-BE49-F238E27FC236}">
                <a16:creationId xmlns:a16="http://schemas.microsoft.com/office/drawing/2014/main" xmlns="" id="{3A55DBC4-957A-ACB9-5093-8616C86F09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274638"/>
            <a:ext cx="26670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magine 47">
            <a:extLst>
              <a:ext uri="{FF2B5EF4-FFF2-40B4-BE49-F238E27FC236}">
                <a16:creationId xmlns:a16="http://schemas.microsoft.com/office/drawing/2014/main" xmlns="" id="{12D405F7-D2E6-5DAE-0C1F-9CB3BA8CA6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81529" y="5273884"/>
            <a:ext cx="4524467" cy="700906"/>
          </a:xfrm>
          <a:prstGeom prst="rect">
            <a:avLst/>
          </a:prstGeom>
        </p:spPr>
      </p:pic>
      <p:sp>
        <p:nvSpPr>
          <p:cNvPr id="49" name="Rettangolo con angoli arrotondati 48">
            <a:extLst>
              <a:ext uri="{FF2B5EF4-FFF2-40B4-BE49-F238E27FC236}">
                <a16:creationId xmlns:a16="http://schemas.microsoft.com/office/drawing/2014/main" xmlns="" id="{5BFA4B39-42D4-9521-6780-99266FCC9CDD}"/>
              </a:ext>
            </a:extLst>
          </p:cNvPr>
          <p:cNvSpPr/>
          <p:nvPr/>
        </p:nvSpPr>
        <p:spPr>
          <a:xfrm>
            <a:off x="2013924" y="575077"/>
            <a:ext cx="3042335" cy="65704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0" name="Rettangolo con angoli arrotondati 49">
            <a:extLst>
              <a:ext uri="{FF2B5EF4-FFF2-40B4-BE49-F238E27FC236}">
                <a16:creationId xmlns:a16="http://schemas.microsoft.com/office/drawing/2014/main" xmlns="" id="{15E1E74B-4E2D-6ABA-4DEB-C3FC04E6832E}"/>
              </a:ext>
            </a:extLst>
          </p:cNvPr>
          <p:cNvSpPr/>
          <p:nvPr/>
        </p:nvSpPr>
        <p:spPr>
          <a:xfrm>
            <a:off x="9449629" y="553498"/>
            <a:ext cx="1725286" cy="678622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1" name="Rettangolo con angoli arrotondati 50">
            <a:extLst>
              <a:ext uri="{FF2B5EF4-FFF2-40B4-BE49-F238E27FC236}">
                <a16:creationId xmlns:a16="http://schemas.microsoft.com/office/drawing/2014/main" xmlns="" id="{EB25AE9C-D480-FD27-CAB6-C39AEE5C3DC8}"/>
              </a:ext>
            </a:extLst>
          </p:cNvPr>
          <p:cNvSpPr/>
          <p:nvPr/>
        </p:nvSpPr>
        <p:spPr>
          <a:xfrm>
            <a:off x="2487269" y="1785666"/>
            <a:ext cx="4390609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2" name="Rettangolo con angoli arrotondati 51">
            <a:extLst>
              <a:ext uri="{FF2B5EF4-FFF2-40B4-BE49-F238E27FC236}">
                <a16:creationId xmlns:a16="http://schemas.microsoft.com/office/drawing/2014/main" xmlns="" id="{8ECE7A16-9053-EB26-7666-F174F4D04BCD}"/>
              </a:ext>
            </a:extLst>
          </p:cNvPr>
          <p:cNvSpPr/>
          <p:nvPr/>
        </p:nvSpPr>
        <p:spPr>
          <a:xfrm>
            <a:off x="2495137" y="2238403"/>
            <a:ext cx="4390609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3" name="Rettangolo con angoli arrotondati 52">
            <a:extLst>
              <a:ext uri="{FF2B5EF4-FFF2-40B4-BE49-F238E27FC236}">
                <a16:creationId xmlns:a16="http://schemas.microsoft.com/office/drawing/2014/main" xmlns="" id="{0BB0C744-21A5-B75F-EB01-2A3D01076F13}"/>
              </a:ext>
            </a:extLst>
          </p:cNvPr>
          <p:cNvSpPr/>
          <p:nvPr/>
        </p:nvSpPr>
        <p:spPr>
          <a:xfrm>
            <a:off x="2495137" y="2877197"/>
            <a:ext cx="6510742" cy="1424731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7" name="Rettangolo con angoli arrotondati 56">
            <a:extLst>
              <a:ext uri="{FF2B5EF4-FFF2-40B4-BE49-F238E27FC236}">
                <a16:creationId xmlns:a16="http://schemas.microsoft.com/office/drawing/2014/main" xmlns="" id="{180003DF-D083-0AF0-AD4E-927A72147FEC}"/>
              </a:ext>
            </a:extLst>
          </p:cNvPr>
          <p:cNvSpPr/>
          <p:nvPr/>
        </p:nvSpPr>
        <p:spPr>
          <a:xfrm>
            <a:off x="7499610" y="1690866"/>
            <a:ext cx="1173889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8" name="Rettangolo con angoli arrotondati 57">
            <a:extLst>
              <a:ext uri="{FF2B5EF4-FFF2-40B4-BE49-F238E27FC236}">
                <a16:creationId xmlns:a16="http://schemas.microsoft.com/office/drawing/2014/main" xmlns="" id="{AD82F50F-C7C1-89F9-0E46-88DD5904715E}"/>
              </a:ext>
            </a:extLst>
          </p:cNvPr>
          <p:cNvSpPr/>
          <p:nvPr/>
        </p:nvSpPr>
        <p:spPr>
          <a:xfrm>
            <a:off x="7519292" y="2332268"/>
            <a:ext cx="1173889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9" name="Rettangolo 58">
            <a:extLst>
              <a:ext uri="{FF2B5EF4-FFF2-40B4-BE49-F238E27FC236}">
                <a16:creationId xmlns:a16="http://schemas.microsoft.com/office/drawing/2014/main" xmlns="" id="{5A61788B-9763-9A11-2459-47DCCBBFEB91}"/>
              </a:ext>
            </a:extLst>
          </p:cNvPr>
          <p:cNvSpPr/>
          <p:nvPr/>
        </p:nvSpPr>
        <p:spPr>
          <a:xfrm>
            <a:off x="5261260" y="371551"/>
            <a:ext cx="2501362" cy="106409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0" name="Rettangolo 59">
            <a:extLst>
              <a:ext uri="{FF2B5EF4-FFF2-40B4-BE49-F238E27FC236}">
                <a16:creationId xmlns:a16="http://schemas.microsoft.com/office/drawing/2014/main" xmlns="" id="{405E4EFA-B7F8-60A3-5772-485C8BF7FDA4}"/>
              </a:ext>
            </a:extLst>
          </p:cNvPr>
          <p:cNvSpPr/>
          <p:nvPr/>
        </p:nvSpPr>
        <p:spPr>
          <a:xfrm>
            <a:off x="8883634" y="1639923"/>
            <a:ext cx="2673056" cy="36115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1" name="Rettangolo 60">
            <a:extLst>
              <a:ext uri="{FF2B5EF4-FFF2-40B4-BE49-F238E27FC236}">
                <a16:creationId xmlns:a16="http://schemas.microsoft.com/office/drawing/2014/main" xmlns="" id="{C9B9B878-D845-80ED-87AE-68D1F8545372}"/>
              </a:ext>
            </a:extLst>
          </p:cNvPr>
          <p:cNvSpPr/>
          <p:nvPr/>
        </p:nvSpPr>
        <p:spPr>
          <a:xfrm>
            <a:off x="8883634" y="2156034"/>
            <a:ext cx="2673057" cy="6458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2" name="Rettangolo 61">
            <a:extLst>
              <a:ext uri="{FF2B5EF4-FFF2-40B4-BE49-F238E27FC236}">
                <a16:creationId xmlns:a16="http://schemas.microsoft.com/office/drawing/2014/main" xmlns="" id="{BEB084BE-6F55-0F8E-5E98-F5FC975EBAD6}"/>
              </a:ext>
            </a:extLst>
          </p:cNvPr>
          <p:cNvSpPr/>
          <p:nvPr/>
        </p:nvSpPr>
        <p:spPr>
          <a:xfrm>
            <a:off x="6844256" y="5175601"/>
            <a:ext cx="4730502" cy="89276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3" name="Rettangolo con angoli arrotondati 62">
            <a:extLst>
              <a:ext uri="{FF2B5EF4-FFF2-40B4-BE49-F238E27FC236}">
                <a16:creationId xmlns:a16="http://schemas.microsoft.com/office/drawing/2014/main" xmlns="" id="{FC772D9E-5F03-9BC6-A629-2398B2F86B4F}"/>
              </a:ext>
            </a:extLst>
          </p:cNvPr>
          <p:cNvSpPr/>
          <p:nvPr/>
        </p:nvSpPr>
        <p:spPr>
          <a:xfrm>
            <a:off x="487429" y="4816307"/>
            <a:ext cx="6196847" cy="1616061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24" name="Rettangolo con angoli arrotondati 1023">
            <a:extLst>
              <a:ext uri="{FF2B5EF4-FFF2-40B4-BE49-F238E27FC236}">
                <a16:creationId xmlns:a16="http://schemas.microsoft.com/office/drawing/2014/main" xmlns="" id="{AE565F08-D1B8-1065-428C-D46CB445C38E}"/>
              </a:ext>
            </a:extLst>
          </p:cNvPr>
          <p:cNvSpPr/>
          <p:nvPr/>
        </p:nvSpPr>
        <p:spPr>
          <a:xfrm>
            <a:off x="9181806" y="3090591"/>
            <a:ext cx="2354548" cy="995252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025" name="Connettore 2 1024">
            <a:extLst>
              <a:ext uri="{FF2B5EF4-FFF2-40B4-BE49-F238E27FC236}">
                <a16:creationId xmlns:a16="http://schemas.microsoft.com/office/drawing/2014/main" xmlns="" id="{96B4B49E-00EF-DB50-3E52-CCF29DE3F083}"/>
              </a:ext>
            </a:extLst>
          </p:cNvPr>
          <p:cNvCxnSpPr>
            <a:cxnSpLocks/>
            <a:stCxn id="7" idx="3"/>
            <a:endCxn id="49" idx="1"/>
          </p:cNvCxnSpPr>
          <p:nvPr/>
        </p:nvCxnSpPr>
        <p:spPr>
          <a:xfrm flipV="1">
            <a:off x="1796087" y="903599"/>
            <a:ext cx="217837" cy="415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Connettore 2 1029">
            <a:extLst>
              <a:ext uri="{FF2B5EF4-FFF2-40B4-BE49-F238E27FC236}">
                <a16:creationId xmlns:a16="http://schemas.microsoft.com/office/drawing/2014/main" xmlns="" id="{AE8FEA28-845E-6CFB-65C5-B9E7F644BFC4}"/>
              </a:ext>
            </a:extLst>
          </p:cNvPr>
          <p:cNvCxnSpPr>
            <a:cxnSpLocks/>
            <a:stCxn id="49" idx="3"/>
            <a:endCxn id="59" idx="1"/>
          </p:cNvCxnSpPr>
          <p:nvPr/>
        </p:nvCxnSpPr>
        <p:spPr>
          <a:xfrm flipV="1">
            <a:off x="5056259" y="903598"/>
            <a:ext cx="205001" cy="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Connettore 2 1033">
            <a:extLst>
              <a:ext uri="{FF2B5EF4-FFF2-40B4-BE49-F238E27FC236}">
                <a16:creationId xmlns:a16="http://schemas.microsoft.com/office/drawing/2014/main" xmlns="" id="{44238CA4-0B5F-FD34-6246-6E877EA6478E}"/>
              </a:ext>
            </a:extLst>
          </p:cNvPr>
          <p:cNvCxnSpPr>
            <a:cxnSpLocks/>
            <a:stCxn id="8" idx="3"/>
            <a:endCxn id="50" idx="1"/>
          </p:cNvCxnSpPr>
          <p:nvPr/>
        </p:nvCxnSpPr>
        <p:spPr>
          <a:xfrm>
            <a:off x="9209507" y="886323"/>
            <a:ext cx="240122" cy="648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8" name="Connettore 2 1037">
            <a:extLst>
              <a:ext uri="{FF2B5EF4-FFF2-40B4-BE49-F238E27FC236}">
                <a16:creationId xmlns:a16="http://schemas.microsoft.com/office/drawing/2014/main" xmlns="" id="{C3888875-76B7-BE9B-22A0-31A9773F1E26}"/>
              </a:ext>
            </a:extLst>
          </p:cNvPr>
          <p:cNvCxnSpPr>
            <a:cxnSpLocks/>
            <a:stCxn id="11" idx="3"/>
            <a:endCxn id="51" idx="1"/>
          </p:cNvCxnSpPr>
          <p:nvPr/>
        </p:nvCxnSpPr>
        <p:spPr>
          <a:xfrm flipV="1">
            <a:off x="2324544" y="1929666"/>
            <a:ext cx="162725" cy="723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Connettore 2 1041">
            <a:extLst>
              <a:ext uri="{FF2B5EF4-FFF2-40B4-BE49-F238E27FC236}">
                <a16:creationId xmlns:a16="http://schemas.microsoft.com/office/drawing/2014/main" xmlns="" id="{BB9DD41B-474F-C78C-6245-2D07E6CEA1F4}"/>
              </a:ext>
            </a:extLst>
          </p:cNvPr>
          <p:cNvCxnSpPr>
            <a:cxnSpLocks/>
            <a:stCxn id="13" idx="3"/>
            <a:endCxn id="52" idx="1"/>
          </p:cNvCxnSpPr>
          <p:nvPr/>
        </p:nvCxnSpPr>
        <p:spPr>
          <a:xfrm flipV="1">
            <a:off x="2311708" y="2382403"/>
            <a:ext cx="183429" cy="507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7" name="Connettore 2 1046">
            <a:extLst>
              <a:ext uri="{FF2B5EF4-FFF2-40B4-BE49-F238E27FC236}">
                <a16:creationId xmlns:a16="http://schemas.microsoft.com/office/drawing/2014/main" xmlns="" id="{2D3FB239-7EA0-E265-A325-AC19DC969137}"/>
              </a:ext>
            </a:extLst>
          </p:cNvPr>
          <p:cNvCxnSpPr>
            <a:cxnSpLocks/>
            <a:endCxn id="57" idx="1"/>
          </p:cNvCxnSpPr>
          <p:nvPr/>
        </p:nvCxnSpPr>
        <p:spPr>
          <a:xfrm>
            <a:off x="7363017" y="1829005"/>
            <a:ext cx="136593" cy="586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9" name="Connettore 2 1048">
            <a:extLst>
              <a:ext uri="{FF2B5EF4-FFF2-40B4-BE49-F238E27FC236}">
                <a16:creationId xmlns:a16="http://schemas.microsoft.com/office/drawing/2014/main" xmlns="" id="{F2BB9601-7E2B-9CBB-BC16-0799FEE5EDBD}"/>
              </a:ext>
            </a:extLst>
          </p:cNvPr>
          <p:cNvCxnSpPr>
            <a:cxnSpLocks/>
            <a:endCxn id="58" idx="1"/>
          </p:cNvCxnSpPr>
          <p:nvPr/>
        </p:nvCxnSpPr>
        <p:spPr>
          <a:xfrm>
            <a:off x="7363017" y="2476268"/>
            <a:ext cx="15627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5" name="Connettore diritto 1054">
            <a:extLst>
              <a:ext uri="{FF2B5EF4-FFF2-40B4-BE49-F238E27FC236}">
                <a16:creationId xmlns:a16="http://schemas.microsoft.com/office/drawing/2014/main" xmlns="" id="{D0B5BDAB-CCD8-2E55-D8A2-AA0652BF7E7C}"/>
              </a:ext>
            </a:extLst>
          </p:cNvPr>
          <p:cNvCxnSpPr>
            <a:cxnSpLocks/>
          </p:cNvCxnSpPr>
          <p:nvPr/>
        </p:nvCxnSpPr>
        <p:spPr>
          <a:xfrm>
            <a:off x="7363017" y="1815889"/>
            <a:ext cx="0" cy="66037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7" name="Connettore diritto 1056">
            <a:extLst>
              <a:ext uri="{FF2B5EF4-FFF2-40B4-BE49-F238E27FC236}">
                <a16:creationId xmlns:a16="http://schemas.microsoft.com/office/drawing/2014/main" xmlns="" id="{2E2B0A15-AC14-2A52-A02C-7738DAA1BB6A}"/>
              </a:ext>
            </a:extLst>
          </p:cNvPr>
          <p:cNvCxnSpPr>
            <a:cxnSpLocks/>
          </p:cNvCxnSpPr>
          <p:nvPr/>
        </p:nvCxnSpPr>
        <p:spPr>
          <a:xfrm>
            <a:off x="7053221" y="1929666"/>
            <a:ext cx="0" cy="45273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9" name="Connettore 2 1058">
            <a:extLst>
              <a:ext uri="{FF2B5EF4-FFF2-40B4-BE49-F238E27FC236}">
                <a16:creationId xmlns:a16="http://schemas.microsoft.com/office/drawing/2014/main" xmlns="" id="{01B17B72-3EF3-ABA2-DA5F-F2941DC8964E}"/>
              </a:ext>
            </a:extLst>
          </p:cNvPr>
          <p:cNvCxnSpPr>
            <a:cxnSpLocks/>
            <a:stCxn id="51" idx="3"/>
          </p:cNvCxnSpPr>
          <p:nvPr/>
        </p:nvCxnSpPr>
        <p:spPr>
          <a:xfrm>
            <a:off x="6877878" y="1929666"/>
            <a:ext cx="175343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2" name="Connettore 2 1061">
            <a:extLst>
              <a:ext uri="{FF2B5EF4-FFF2-40B4-BE49-F238E27FC236}">
                <a16:creationId xmlns:a16="http://schemas.microsoft.com/office/drawing/2014/main" xmlns="" id="{0F7B8E2F-0AE8-D6FA-8901-7AFE0365AA07}"/>
              </a:ext>
            </a:extLst>
          </p:cNvPr>
          <p:cNvCxnSpPr>
            <a:cxnSpLocks/>
            <a:stCxn id="52" idx="3"/>
          </p:cNvCxnSpPr>
          <p:nvPr/>
        </p:nvCxnSpPr>
        <p:spPr>
          <a:xfrm>
            <a:off x="6885746" y="2382403"/>
            <a:ext cx="16747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6" name="Connettore 2 1065">
            <a:extLst>
              <a:ext uri="{FF2B5EF4-FFF2-40B4-BE49-F238E27FC236}">
                <a16:creationId xmlns:a16="http://schemas.microsoft.com/office/drawing/2014/main" xmlns="" id="{7DB581C0-8491-362E-B155-E0BEE416629B}"/>
              </a:ext>
            </a:extLst>
          </p:cNvPr>
          <p:cNvCxnSpPr>
            <a:cxnSpLocks/>
          </p:cNvCxnSpPr>
          <p:nvPr/>
        </p:nvCxnSpPr>
        <p:spPr>
          <a:xfrm>
            <a:off x="7053221" y="2181751"/>
            <a:ext cx="3097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9" name="Connettore 2 1068">
            <a:extLst>
              <a:ext uri="{FF2B5EF4-FFF2-40B4-BE49-F238E27FC236}">
                <a16:creationId xmlns:a16="http://schemas.microsoft.com/office/drawing/2014/main" xmlns="" id="{73934512-1190-F9A4-A8E0-7E418251F839}"/>
              </a:ext>
            </a:extLst>
          </p:cNvPr>
          <p:cNvCxnSpPr>
            <a:cxnSpLocks/>
            <a:stCxn id="57" idx="3"/>
          </p:cNvCxnSpPr>
          <p:nvPr/>
        </p:nvCxnSpPr>
        <p:spPr>
          <a:xfrm>
            <a:off x="8673499" y="1834866"/>
            <a:ext cx="21013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2" name="Connettore 2 1071">
            <a:extLst>
              <a:ext uri="{FF2B5EF4-FFF2-40B4-BE49-F238E27FC236}">
                <a16:creationId xmlns:a16="http://schemas.microsoft.com/office/drawing/2014/main" xmlns="" id="{A4F3D8D5-9E2F-2F8B-C21E-01D95D63615B}"/>
              </a:ext>
            </a:extLst>
          </p:cNvPr>
          <p:cNvCxnSpPr>
            <a:cxnSpLocks/>
            <a:stCxn id="58" idx="3"/>
            <a:endCxn id="61" idx="1"/>
          </p:cNvCxnSpPr>
          <p:nvPr/>
        </p:nvCxnSpPr>
        <p:spPr>
          <a:xfrm>
            <a:off x="8693181" y="2476268"/>
            <a:ext cx="190453" cy="268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7" name="Connettore 2 1076">
            <a:extLst>
              <a:ext uri="{FF2B5EF4-FFF2-40B4-BE49-F238E27FC236}">
                <a16:creationId xmlns:a16="http://schemas.microsoft.com/office/drawing/2014/main" xmlns="" id="{7A3AA388-9AD8-21CC-1CD3-B8D592C06306}"/>
              </a:ext>
            </a:extLst>
          </p:cNvPr>
          <p:cNvCxnSpPr>
            <a:cxnSpLocks/>
            <a:stCxn id="27" idx="3"/>
            <a:endCxn id="53" idx="1"/>
          </p:cNvCxnSpPr>
          <p:nvPr/>
        </p:nvCxnSpPr>
        <p:spPr>
          <a:xfrm>
            <a:off x="2324544" y="3589562"/>
            <a:ext cx="170593" cy="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1" name="Connettore 2 1080">
            <a:extLst>
              <a:ext uri="{FF2B5EF4-FFF2-40B4-BE49-F238E27FC236}">
                <a16:creationId xmlns:a16="http://schemas.microsoft.com/office/drawing/2014/main" xmlns="" id="{93B52EFB-7FC1-5D43-FF10-717E4A41E400}"/>
              </a:ext>
            </a:extLst>
          </p:cNvPr>
          <p:cNvCxnSpPr>
            <a:cxnSpLocks/>
            <a:stCxn id="53" idx="3"/>
            <a:endCxn id="1024" idx="1"/>
          </p:cNvCxnSpPr>
          <p:nvPr/>
        </p:nvCxnSpPr>
        <p:spPr>
          <a:xfrm flipV="1">
            <a:off x="9005879" y="3588217"/>
            <a:ext cx="175927" cy="134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5" name="Connettore 2 1084">
            <a:extLst>
              <a:ext uri="{FF2B5EF4-FFF2-40B4-BE49-F238E27FC236}">
                <a16:creationId xmlns:a16="http://schemas.microsoft.com/office/drawing/2014/main" xmlns="" id="{AF652764-8826-5ED1-CBD9-98679D726ACD}"/>
              </a:ext>
            </a:extLst>
          </p:cNvPr>
          <p:cNvCxnSpPr>
            <a:cxnSpLocks/>
            <a:stCxn id="63" idx="3"/>
            <a:endCxn id="62" idx="1"/>
          </p:cNvCxnSpPr>
          <p:nvPr/>
        </p:nvCxnSpPr>
        <p:spPr>
          <a:xfrm flipV="1">
            <a:off x="6684276" y="5621983"/>
            <a:ext cx="159980" cy="235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1721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5593</TotalTime>
  <Words>747</Words>
  <Application>Microsoft Macintosh PowerPoint</Application>
  <PresentationFormat>Personalizzato</PresentationFormat>
  <Paragraphs>132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Cinzia Bisognin</cp:lastModifiedBy>
  <cp:revision>286</cp:revision>
  <dcterms:created xsi:type="dcterms:W3CDTF">2018-02-23T18:35:34Z</dcterms:created>
  <dcterms:modified xsi:type="dcterms:W3CDTF">2024-05-20T13:51:14Z</dcterms:modified>
</cp:coreProperties>
</file>