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9982" autoAdjust="0"/>
    <p:restoredTop sz="98088" autoAdjust="0"/>
  </p:normalViewPr>
  <p:slideViewPr>
    <p:cSldViewPr snapToGrid="0">
      <p:cViewPr varScale="1">
        <p:scale>
          <a:sx n="144" d="100"/>
          <a:sy n="144" d="100"/>
        </p:scale>
        <p:origin x="-208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5DAD2-6D68-4278-A07E-A8BDE4E78A4D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D483C-EB4F-4823-86CE-756F7E26E20B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2230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483C-EB4F-4823-86CE-756F7E26E20B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107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5775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295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343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845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36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122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066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309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237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875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013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381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384827" y="530413"/>
            <a:ext cx="2582780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Direttiva macchine 2006/42/CE</a:t>
            </a:r>
          </a:p>
        </p:txBody>
      </p:sp>
      <p:sp>
        <p:nvSpPr>
          <p:cNvPr id="31" name="Casella di testo 89">
            <a:extLst>
              <a:ext uri="{FF2B5EF4-FFF2-40B4-BE49-F238E27FC236}">
                <a16:creationId xmlns="" xmlns:a16="http://schemas.microsoft.com/office/drawing/2014/main" id="{5D4CDE87-A1DD-41D4-972B-DA83C0744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217" y="9739003"/>
            <a:ext cx="498475" cy="2222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it-IT" altLang="it-IT" sz="1100" b="0" i="0" u="none" strike="noStrike" cap="none" normalizeH="0" baseline="-3000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max</a:t>
            </a:r>
            <a:r>
              <a:rPr kumimoji="0" lang="it-IT" altLang="it-IT" sz="1100" b="0" i="1" u="none" strike="noStrike" cap="none" normalizeH="0" baseline="-3000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Mf 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16" name="Connettore 2 115">
            <a:extLst>
              <a:ext uri="{FF2B5EF4-FFF2-40B4-BE49-F238E27FC236}">
                <a16:creationId xmlns="" xmlns:a16="http://schemas.microsoft.com/office/drawing/2014/main" id="{62B88B47-C195-49E1-8712-B36211863B95}"/>
              </a:ext>
            </a:extLst>
          </p:cNvPr>
          <p:cNvCxnSpPr>
            <a:cxnSpLocks/>
            <a:stCxn id="5" idx="3"/>
            <a:endCxn id="129" idx="1"/>
          </p:cNvCxnSpPr>
          <p:nvPr/>
        </p:nvCxnSpPr>
        <p:spPr>
          <a:xfrm>
            <a:off x="2967607" y="674413"/>
            <a:ext cx="295761" cy="238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2">
            <a:extLst>
              <a:ext uri="{FF2B5EF4-FFF2-40B4-BE49-F238E27FC236}">
                <a16:creationId xmlns="" xmlns:a16="http://schemas.microsoft.com/office/drawing/2014/main" id="{061C24A1-85C9-D2FF-2A01-73340310D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50876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0" name="Rectangle 4">
            <a:extLst>
              <a:ext uri="{FF2B5EF4-FFF2-40B4-BE49-F238E27FC236}">
                <a16:creationId xmlns="" xmlns:a16="http://schemas.microsoft.com/office/drawing/2014/main" id="{7B8FF518-1266-2B16-64AA-A734EBF34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6" name="Rectangle 6">
            <a:extLst>
              <a:ext uri="{FF2B5EF4-FFF2-40B4-BE49-F238E27FC236}">
                <a16:creationId xmlns="" xmlns:a16="http://schemas.microsoft.com/office/drawing/2014/main" id="{5DDFD5FB-D6AB-F10C-D78E-B833B99C2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26" y="-293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24" name="Rectangle 2">
            <a:extLst>
              <a:ext uri="{FF2B5EF4-FFF2-40B4-BE49-F238E27FC236}">
                <a16:creationId xmlns="" xmlns:a16="http://schemas.microsoft.com/office/drawing/2014/main" id="{EA04B6FB-2543-F45C-2660-BAE50C85A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8397" y="342272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51" name="Rectangle 4">
            <a:extLst>
              <a:ext uri="{FF2B5EF4-FFF2-40B4-BE49-F238E27FC236}">
                <a16:creationId xmlns="" xmlns:a16="http://schemas.microsoft.com/office/drawing/2014/main" id="{6A6BDDF0-46AB-7EA5-5358-56EE12FA3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3619" y="530001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128" name="Rectangle 8">
            <a:extLst>
              <a:ext uri="{FF2B5EF4-FFF2-40B4-BE49-F238E27FC236}">
                <a16:creationId xmlns="" xmlns:a16="http://schemas.microsoft.com/office/drawing/2014/main" id="{05E9F650-FF03-E454-2A87-082DACB60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875" y="20720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129" name="Rettangolo con angoli arrotondati 128">
            <a:extLst>
              <a:ext uri="{FF2B5EF4-FFF2-40B4-BE49-F238E27FC236}">
                <a16:creationId xmlns="" xmlns:a16="http://schemas.microsoft.com/office/drawing/2014/main" id="{7243FB8F-9F5B-BC74-6044-4F5DC49F18A3}"/>
              </a:ext>
            </a:extLst>
          </p:cNvPr>
          <p:cNvSpPr/>
          <p:nvPr/>
        </p:nvSpPr>
        <p:spPr>
          <a:xfrm>
            <a:off x="3263368" y="460799"/>
            <a:ext cx="5295900" cy="43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0" lang="it-IT" altLang="it-IT" sz="1100" b="0" i="0" u="none" strike="noStrike" cap="none" normalizeH="0" baseline="0" dirty="0" smtClean="0">
                <a:ln>
                  <a:noFill/>
                </a:ln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Direttiva 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prodotto, il cui scopo è la libera circolazione dei prodotti in tutti i Paesi dell’Unione Europea, con le medesime garanzie di sicurezza per </a:t>
            </a:r>
            <a:r>
              <a:rPr kumimoji="0" lang="it-IT" altLang="it-IT" sz="1100" b="0" i="0" u="none" strike="noStrike" cap="none" normalizeH="0" baseline="0" dirty="0" smtClean="0">
                <a:ln>
                  <a:noFill/>
                </a:ln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l’utente.</a:t>
            </a:r>
            <a:endParaRPr kumimoji="0" lang="it-IT" altLang="it-IT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Rettangolo 133">
            <a:extLst>
              <a:ext uri="{FF2B5EF4-FFF2-40B4-BE49-F238E27FC236}">
                <a16:creationId xmlns="" xmlns:a16="http://schemas.microsoft.com/office/drawing/2014/main" id="{64C21F24-FB71-95A5-C7B8-DA8F644B936D}"/>
              </a:ext>
            </a:extLst>
          </p:cNvPr>
          <p:cNvSpPr/>
          <p:nvPr/>
        </p:nvSpPr>
        <p:spPr>
          <a:xfrm>
            <a:off x="8791576" y="337158"/>
            <a:ext cx="1524000" cy="68579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05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it-IT" sz="105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acchine</a:t>
            </a:r>
            <a:r>
              <a:rPr lang="it-IT" sz="105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it-IT" sz="105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it-IT" sz="105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rogettazione; </a:t>
            </a:r>
            <a:endParaRPr lang="it-IT" sz="1050" b="0" i="0" u="none" strike="noStrike" baseline="0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it-IT" sz="105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costruzione;</a:t>
            </a:r>
            <a:endParaRPr lang="it-IT" sz="1050" b="0" i="0" u="none" strike="noStrike" baseline="0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it-IT" sz="105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commercializzazione </a:t>
            </a:r>
          </a:p>
        </p:txBody>
      </p:sp>
      <p:sp>
        <p:nvSpPr>
          <p:cNvPr id="137" name="Rettangolo 136">
            <a:extLst>
              <a:ext uri="{FF2B5EF4-FFF2-40B4-BE49-F238E27FC236}">
                <a16:creationId xmlns="" xmlns:a16="http://schemas.microsoft.com/office/drawing/2014/main" id="{B3BDC3B4-F1CD-B1AD-8204-F4E4494847D0}"/>
              </a:ext>
            </a:extLst>
          </p:cNvPr>
          <p:cNvSpPr/>
          <p:nvPr/>
        </p:nvSpPr>
        <p:spPr>
          <a:xfrm>
            <a:off x="9135269" y="1271196"/>
            <a:ext cx="836613" cy="37242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05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it-IT" sz="105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acchine</a:t>
            </a:r>
            <a:r>
              <a:rPr lang="it-IT" sz="105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it-IT" sz="105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utilizzo</a:t>
            </a:r>
            <a:endParaRPr lang="it-IT" sz="1050" b="0" i="0" u="none" strike="noStrike" baseline="0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Rettangolo 137">
            <a:extLst>
              <a:ext uri="{FF2B5EF4-FFF2-40B4-BE49-F238E27FC236}">
                <a16:creationId xmlns="" xmlns:a16="http://schemas.microsoft.com/office/drawing/2014/main" id="{041C92B7-75EF-C347-C81D-CAA2E03428B2}"/>
              </a:ext>
            </a:extLst>
          </p:cNvPr>
          <p:cNvSpPr/>
          <p:nvPr/>
        </p:nvSpPr>
        <p:spPr>
          <a:xfrm>
            <a:off x="10547884" y="462153"/>
            <a:ext cx="1053566" cy="432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05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obblighi </a:t>
            </a:r>
            <a:r>
              <a:rPr lang="it-IT" sz="105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</a:t>
            </a:r>
          </a:p>
          <a:p>
            <a:r>
              <a:rPr lang="it-IT" sz="105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fabbricante</a:t>
            </a:r>
            <a:endParaRPr lang="it-IT" sz="1050" i="0" u="none" strike="noStrike" baseline="0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Rettangolo 138">
            <a:extLst>
              <a:ext uri="{FF2B5EF4-FFF2-40B4-BE49-F238E27FC236}">
                <a16:creationId xmlns="" xmlns:a16="http://schemas.microsoft.com/office/drawing/2014/main" id="{A120A86B-C3C1-641F-7EC7-92F6546BAF52}"/>
              </a:ext>
            </a:extLst>
          </p:cNvPr>
          <p:cNvSpPr/>
          <p:nvPr/>
        </p:nvSpPr>
        <p:spPr>
          <a:xfrm>
            <a:off x="10541810" y="1235480"/>
            <a:ext cx="1053566" cy="432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05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obblighi </a:t>
            </a:r>
            <a:r>
              <a:rPr lang="it-IT" sz="105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</a:t>
            </a:r>
          </a:p>
          <a:p>
            <a:r>
              <a:rPr lang="it-IT" sz="105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gli </a:t>
            </a:r>
            <a:r>
              <a:rPr lang="it-IT" sz="105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utilizzatori</a:t>
            </a:r>
            <a:endParaRPr lang="it-IT" sz="1050" i="0" u="none" strike="noStrike" baseline="0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1" name="Connettore 2 140">
            <a:extLst>
              <a:ext uri="{FF2B5EF4-FFF2-40B4-BE49-F238E27FC236}">
                <a16:creationId xmlns="" xmlns:a16="http://schemas.microsoft.com/office/drawing/2014/main" id="{7A153774-2F04-D09E-14BA-FF0B4972F390}"/>
              </a:ext>
            </a:extLst>
          </p:cNvPr>
          <p:cNvCxnSpPr>
            <a:stCxn id="134" idx="2"/>
            <a:endCxn id="137" idx="0"/>
          </p:cNvCxnSpPr>
          <p:nvPr/>
        </p:nvCxnSpPr>
        <p:spPr>
          <a:xfrm>
            <a:off x="9553576" y="1022957"/>
            <a:ext cx="0" cy="248239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2 144">
            <a:extLst>
              <a:ext uri="{FF2B5EF4-FFF2-40B4-BE49-F238E27FC236}">
                <a16:creationId xmlns="" xmlns:a16="http://schemas.microsoft.com/office/drawing/2014/main" id="{98E2E2CD-9C45-AFC8-185D-DD55EF9D7552}"/>
              </a:ext>
            </a:extLst>
          </p:cNvPr>
          <p:cNvCxnSpPr>
            <a:cxnSpLocks/>
            <a:stCxn id="134" idx="3"/>
            <a:endCxn id="138" idx="1"/>
          </p:cNvCxnSpPr>
          <p:nvPr/>
        </p:nvCxnSpPr>
        <p:spPr>
          <a:xfrm flipV="1">
            <a:off x="10315576" y="678153"/>
            <a:ext cx="232308" cy="190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2 147">
            <a:extLst>
              <a:ext uri="{FF2B5EF4-FFF2-40B4-BE49-F238E27FC236}">
                <a16:creationId xmlns="" xmlns:a16="http://schemas.microsoft.com/office/drawing/2014/main" id="{3D7C29D7-B455-910E-3D82-55C2B27082CC}"/>
              </a:ext>
            </a:extLst>
          </p:cNvPr>
          <p:cNvCxnSpPr>
            <a:cxnSpLocks/>
            <a:stCxn id="137" idx="3"/>
            <a:endCxn id="139" idx="1"/>
          </p:cNvCxnSpPr>
          <p:nvPr/>
        </p:nvCxnSpPr>
        <p:spPr>
          <a:xfrm flipV="1">
            <a:off x="9971882" y="1451480"/>
            <a:ext cx="569928" cy="5929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2 155">
            <a:extLst>
              <a:ext uri="{FF2B5EF4-FFF2-40B4-BE49-F238E27FC236}">
                <a16:creationId xmlns="" xmlns:a16="http://schemas.microsoft.com/office/drawing/2014/main" id="{FBA891EA-5AF3-99ED-1C96-EF97C48FCFAC}"/>
              </a:ext>
            </a:extLst>
          </p:cNvPr>
          <p:cNvCxnSpPr>
            <a:cxnSpLocks/>
            <a:stCxn id="129" idx="3"/>
            <a:endCxn id="134" idx="1"/>
          </p:cNvCxnSpPr>
          <p:nvPr/>
        </p:nvCxnSpPr>
        <p:spPr>
          <a:xfrm>
            <a:off x="8559268" y="676799"/>
            <a:ext cx="232308" cy="3259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Rettangolo con angoli arrotondati 158">
            <a:extLst>
              <a:ext uri="{FF2B5EF4-FFF2-40B4-BE49-F238E27FC236}">
                <a16:creationId xmlns="" xmlns:a16="http://schemas.microsoft.com/office/drawing/2014/main" id="{B4FA7F19-E6FB-D7F6-0131-FA9C2980A0C9}"/>
              </a:ext>
            </a:extLst>
          </p:cNvPr>
          <p:cNvSpPr/>
          <p:nvPr/>
        </p:nvSpPr>
        <p:spPr>
          <a:xfrm>
            <a:off x="703523" y="1712456"/>
            <a:ext cx="1281898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applicabile </a:t>
            </a:r>
            <a:r>
              <a:rPr lang="it-IT" sz="11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CasellaDiTesto 160">
            <a:extLst>
              <a:ext uri="{FF2B5EF4-FFF2-40B4-BE49-F238E27FC236}">
                <a16:creationId xmlns="" xmlns:a16="http://schemas.microsoft.com/office/drawing/2014/main" id="{A7F27383-EA2C-031C-599E-161F7E48ADD2}"/>
              </a:ext>
            </a:extLst>
          </p:cNvPr>
          <p:cNvSpPr txBox="1"/>
          <p:nvPr/>
        </p:nvSpPr>
        <p:spPr>
          <a:xfrm>
            <a:off x="2152351" y="1476636"/>
            <a:ext cx="221932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a) macchine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b) attrezzature 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intercambiabili;</a:t>
            </a:r>
          </a:p>
          <a:p>
            <a:pPr algn="just"/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c) componenti 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sicurezza;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100" dirty="0" smtClean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d) 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accessori 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sollevamento;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Rectangle 11">
            <a:extLst>
              <a:ext uri="{FF2B5EF4-FFF2-40B4-BE49-F238E27FC236}">
                <a16:creationId xmlns="" xmlns:a16="http://schemas.microsoft.com/office/drawing/2014/main" id="{3265D910-D1A3-498A-5A8A-A209FC16F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5654" y="1476636"/>
            <a:ext cx="20330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it-IT" altLang="it-IT" sz="1100" b="0" i="0" u="none" strike="noStrike" cap="none" normalizeH="0" baseline="0" dirty="0" smtClean="0">
                <a:ln>
                  <a:noFill/>
                </a:ln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e) catene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funi e cinghie;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it-IT" altLang="it-IT" sz="1100" b="0" i="0" u="none" strike="noStrike" cap="none" normalizeH="0" baseline="0" dirty="0" smtClean="0">
                <a:ln>
                  <a:noFill/>
                </a:ln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f) dispositivi 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amovibili di </a:t>
            </a:r>
            <a:endParaRPr kumimoji="0" lang="it-IT" altLang="it-IT" sz="1100" b="0" i="0" u="none" strike="noStrike" cap="none" normalizeH="0" baseline="0" dirty="0" smtClean="0">
              <a:ln>
                <a:noFill/>
              </a:ln>
              <a:solidFill>
                <a:srgbClr val="211D1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it-IT" altLang="it-IT" sz="1100" dirty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it-IT" altLang="it-IT" sz="1100" b="0" i="0" u="none" strike="noStrike" cap="none" normalizeH="0" baseline="0" dirty="0" smtClean="0">
                <a:ln>
                  <a:noFill/>
                </a:ln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trasmissione 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meccanica;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it-IT" altLang="it-IT" sz="1100" dirty="0" smtClean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g) </a:t>
            </a:r>
            <a:r>
              <a:rPr kumimoji="0" lang="it-IT" altLang="it-IT" sz="1100" b="0" i="0" u="none" strike="noStrike" cap="none" normalizeH="0" baseline="0" dirty="0" smtClean="0">
                <a:ln>
                  <a:noFill/>
                </a:ln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quasi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-macchine</a:t>
            </a:r>
            <a:endParaRPr kumimoji="0" lang="it-IT" altLang="it-IT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Rectangle 12">
            <a:extLst>
              <a:ext uri="{FF2B5EF4-FFF2-40B4-BE49-F238E27FC236}">
                <a16:creationId xmlns="" xmlns:a16="http://schemas.microsoft.com/office/drawing/2014/main" id="{7B960E74-928B-37FC-8ED4-88627B613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50" y="307175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166" name="Rettangolo con angoli arrotondati 165">
            <a:extLst>
              <a:ext uri="{FF2B5EF4-FFF2-40B4-BE49-F238E27FC236}">
                <a16:creationId xmlns="" xmlns:a16="http://schemas.microsoft.com/office/drawing/2014/main" id="{82554B69-B1BE-C916-F8DF-B2AEA7558F44}"/>
              </a:ext>
            </a:extLst>
          </p:cNvPr>
          <p:cNvSpPr/>
          <p:nvPr/>
        </p:nvSpPr>
        <p:spPr>
          <a:xfrm>
            <a:off x="2152351" y="1491503"/>
            <a:ext cx="4138613" cy="76944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68" name="CasellaDiTesto 167">
            <a:extLst>
              <a:ext uri="{FF2B5EF4-FFF2-40B4-BE49-F238E27FC236}">
                <a16:creationId xmlns="" xmlns:a16="http://schemas.microsoft.com/office/drawing/2014/main" id="{E8796566-85C5-782D-827F-139A02E0F3EB}"/>
              </a:ext>
            </a:extLst>
          </p:cNvPr>
          <p:cNvSpPr txBox="1"/>
          <p:nvPr/>
        </p:nvSpPr>
        <p:spPr>
          <a:xfrm>
            <a:off x="2196432" y="2535957"/>
            <a:ext cx="334389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" indent="-85725" algn="just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componenti di sicurezza per pezzi di ricambio;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5725" indent="-85725" algn="just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attrezzature per parchi giochi e/o divertimenti;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5725" indent="-85725" algn="just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macchine per uso nucleare;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5725" indent="-85725" algn="just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armi, incluse le armi da fuoco;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CasellaDiTesto 169">
            <a:extLst>
              <a:ext uri="{FF2B5EF4-FFF2-40B4-BE49-F238E27FC236}">
                <a16:creationId xmlns="" xmlns:a16="http://schemas.microsoft.com/office/drawing/2014/main" id="{4F8F9ECC-C75C-3256-E77E-3EDB40793976}"/>
              </a:ext>
            </a:extLst>
          </p:cNvPr>
          <p:cNvSpPr txBox="1"/>
          <p:nvPr/>
        </p:nvSpPr>
        <p:spPr>
          <a:xfrm>
            <a:off x="5640352" y="2544111"/>
            <a:ext cx="286705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" indent="-85725" algn="just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trattori agricoli e forestali;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5725" indent="-85725" algn="just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veicoli stradali a più ruote e rimorchi;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5725" indent="-85725" algn="just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veicoli stradali a due e tre ruote;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5725" indent="-85725" algn="just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veicoli a motore da competizione;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Rectangle 19">
            <a:extLst>
              <a:ext uri="{FF2B5EF4-FFF2-40B4-BE49-F238E27FC236}">
                <a16:creationId xmlns="" xmlns:a16="http://schemas.microsoft.com/office/drawing/2014/main" id="{2B6A18E0-3301-2280-5D57-A5538AFB0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2349" y="2535958"/>
            <a:ext cx="286483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85725" marR="0" lvl="0" indent="-857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mezzi di trasporto </a:t>
            </a:r>
            <a:r>
              <a:rPr lang="it-IT" altLang="it-IT" sz="1100" dirty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aerei, navi, ferrovie); </a:t>
            </a:r>
            <a:endParaRPr kumimoji="0" lang="it-IT" altLang="it-IT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" marR="0" lvl="0" indent="-857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navi marittime e unità mobili off-shore; </a:t>
            </a:r>
            <a:endParaRPr kumimoji="0" lang="it-IT" altLang="it-IT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" marR="0" lvl="0" indent="-857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macchine per la ricerca; </a:t>
            </a:r>
            <a:endParaRPr kumimoji="0" lang="it-IT" altLang="it-IT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" marR="0" lvl="0" indent="-857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motori elettrici</a:t>
            </a:r>
            <a:endParaRPr kumimoji="0" lang="it-IT" altLang="it-IT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Rectangle 20">
            <a:extLst>
              <a:ext uri="{FF2B5EF4-FFF2-40B4-BE49-F238E27FC236}">
                <a16:creationId xmlns="" xmlns:a16="http://schemas.microsoft.com/office/drawing/2014/main" id="{0C5AC804-961A-8A20-05FF-6EA6B9A92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028" y="397319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179" name="Rettangolo con angoli arrotondati 178">
            <a:extLst>
              <a:ext uri="{FF2B5EF4-FFF2-40B4-BE49-F238E27FC236}">
                <a16:creationId xmlns="" xmlns:a16="http://schemas.microsoft.com/office/drawing/2014/main" id="{3E253F4F-5363-F096-8519-D6E9FCE20481}"/>
              </a:ext>
            </a:extLst>
          </p:cNvPr>
          <p:cNvSpPr/>
          <p:nvPr/>
        </p:nvSpPr>
        <p:spPr>
          <a:xfrm>
            <a:off x="617696" y="2805315"/>
            <a:ext cx="1401931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 applicabile </a:t>
            </a:r>
            <a:r>
              <a:rPr lang="it-IT" sz="11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Rettangolo con angoli arrotondati 179">
            <a:extLst>
              <a:ext uri="{FF2B5EF4-FFF2-40B4-BE49-F238E27FC236}">
                <a16:creationId xmlns="" xmlns:a16="http://schemas.microsoft.com/office/drawing/2014/main" id="{B8948F3F-0CC7-AD34-2093-CF871C9DDAFA}"/>
              </a:ext>
            </a:extLst>
          </p:cNvPr>
          <p:cNvSpPr/>
          <p:nvPr/>
        </p:nvSpPr>
        <p:spPr>
          <a:xfrm>
            <a:off x="2201835" y="2544114"/>
            <a:ext cx="9565782" cy="81040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81" name="Connettore 2 180">
            <a:extLst>
              <a:ext uri="{FF2B5EF4-FFF2-40B4-BE49-F238E27FC236}">
                <a16:creationId xmlns="" xmlns:a16="http://schemas.microsoft.com/office/drawing/2014/main" id="{6E5B2747-F69C-C4A2-13C3-7FB7DD8CE12A}"/>
              </a:ext>
            </a:extLst>
          </p:cNvPr>
          <p:cNvCxnSpPr>
            <a:cxnSpLocks/>
            <a:stCxn id="159" idx="3"/>
            <a:endCxn id="161" idx="1"/>
          </p:cNvCxnSpPr>
          <p:nvPr/>
        </p:nvCxnSpPr>
        <p:spPr>
          <a:xfrm>
            <a:off x="1985421" y="1856456"/>
            <a:ext cx="166930" cy="490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2 184">
            <a:extLst>
              <a:ext uri="{FF2B5EF4-FFF2-40B4-BE49-F238E27FC236}">
                <a16:creationId xmlns="" xmlns:a16="http://schemas.microsoft.com/office/drawing/2014/main" id="{07BCDA18-9642-7EA5-3EC0-8C866A28336E}"/>
              </a:ext>
            </a:extLst>
          </p:cNvPr>
          <p:cNvCxnSpPr>
            <a:cxnSpLocks/>
            <a:stCxn id="179" idx="3"/>
            <a:endCxn id="180" idx="1"/>
          </p:cNvCxnSpPr>
          <p:nvPr/>
        </p:nvCxnSpPr>
        <p:spPr>
          <a:xfrm>
            <a:off x="2019627" y="2949315"/>
            <a:ext cx="182208" cy="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>
            <a:extLst>
              <a:ext uri="{FF2B5EF4-FFF2-40B4-BE49-F238E27FC236}">
                <a16:creationId xmlns="" xmlns:a16="http://schemas.microsoft.com/office/drawing/2014/main" id="{B9C5F9E4-4B78-732A-C95F-91A589A214BF}"/>
              </a:ext>
            </a:extLst>
          </p:cNvPr>
          <p:cNvSpPr txBox="1"/>
          <p:nvPr/>
        </p:nvSpPr>
        <p:spPr>
          <a:xfrm>
            <a:off x="2169630" y="3673143"/>
            <a:ext cx="2805343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fabbricante</a:t>
            </a:r>
          </a:p>
          <a:p>
            <a:r>
              <a:rPr lang="it-IT" sz="110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persona fisica o giuridica che fabbrica </a:t>
            </a:r>
            <a:endParaRPr lang="it-IT" sz="1100" dirty="0" smtClean="0">
              <a:solidFill>
                <a:srgbClr val="333333"/>
              </a:solidFill>
              <a:effectLst/>
              <a:highlight>
                <a:srgbClr val="FFFFFF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dirty="0" smtClean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</a:t>
            </a:r>
            <a:r>
              <a:rPr lang="it-IT" sz="110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 progettare e fabbricare una macchina o </a:t>
            </a:r>
            <a:r>
              <a:rPr lang="it-IT" sz="1100" dirty="0" smtClean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quasi-macchina </a:t>
            </a:r>
            <a:r>
              <a:rPr lang="it-IT" sz="110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la commercializza con il proprio nome o marchio commerciale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7606D561-CB8F-D3FD-D1A6-E79C635E4A7B}"/>
              </a:ext>
            </a:extLst>
          </p:cNvPr>
          <p:cNvSpPr txBox="1"/>
          <p:nvPr/>
        </p:nvSpPr>
        <p:spPr>
          <a:xfrm>
            <a:off x="4974973" y="3665715"/>
            <a:ext cx="2096373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kern="1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mandatario</a:t>
            </a:r>
            <a:endParaRPr lang="it-IT" sz="1100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>
                <a:solidFill>
                  <a:srgbClr val="040C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persona </a:t>
            </a:r>
            <a:r>
              <a:rPr lang="it-IT" sz="1100" kern="10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fisica o giuridica </a:t>
            </a:r>
            <a:r>
              <a:rPr lang="it-IT" sz="1100" kern="100" dirty="0" smtClean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che, </a:t>
            </a:r>
            <a:r>
              <a:rPr lang="it-IT" sz="1100" kern="100" dirty="0" smtClean="0">
                <a:solidFill>
                  <a:srgbClr val="040C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kern="100" dirty="0">
                <a:solidFill>
                  <a:srgbClr val="040C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base a un contratto di mandato, </a:t>
            </a:r>
            <a:r>
              <a:rPr lang="it-IT" sz="1100" kern="1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agisce per conto di altra persona, detta mandante</a:t>
            </a:r>
            <a:r>
              <a:rPr lang="it-IT" sz="1100" kern="100" dirty="0">
                <a:solidFill>
                  <a:srgbClr val="040C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F80353A5-1F84-47EF-8ED2-B25C3A611B80}"/>
              </a:ext>
            </a:extLst>
          </p:cNvPr>
          <p:cNvSpPr txBox="1"/>
          <p:nvPr/>
        </p:nvSpPr>
        <p:spPr>
          <a:xfrm>
            <a:off x="6995814" y="3680087"/>
            <a:ext cx="2805343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mmissione sul mercato </a:t>
            </a:r>
          </a:p>
          <a:p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rima messa a disposizione, per distribuzione o utilizzazione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all’interno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della Comunità, a titolo oneroso o gratuito, di una macchina o di una quasi-macchina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39F04F0-1B08-D32B-A814-A57E410D9D07}"/>
              </a:ext>
            </a:extLst>
          </p:cNvPr>
          <p:cNvSpPr txBox="1"/>
          <p:nvPr/>
        </p:nvSpPr>
        <p:spPr>
          <a:xfrm>
            <a:off x="9742985" y="3646261"/>
            <a:ext cx="2010584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essa in servizio </a:t>
            </a:r>
          </a:p>
          <a:p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primo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utilizzo, conforme alla sua destinazione, all’interno della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Comunità,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una macchina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="" xmlns:a16="http://schemas.microsoft.com/office/drawing/2014/main" id="{9865ED35-F0FF-5C89-E1E6-8BEA362C1FB4}"/>
              </a:ext>
            </a:extLst>
          </p:cNvPr>
          <p:cNvSpPr/>
          <p:nvPr/>
        </p:nvSpPr>
        <p:spPr>
          <a:xfrm>
            <a:off x="660519" y="4061862"/>
            <a:ext cx="1310980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definizioni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="" xmlns:a16="http://schemas.microsoft.com/office/drawing/2014/main" id="{AE4A6800-A59A-5009-1EC9-DE73891E83CE}"/>
              </a:ext>
            </a:extLst>
          </p:cNvPr>
          <p:cNvSpPr/>
          <p:nvPr/>
        </p:nvSpPr>
        <p:spPr>
          <a:xfrm>
            <a:off x="2152351" y="3661759"/>
            <a:ext cx="9610207" cy="1088205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4" name="Connettore 2 13">
            <a:extLst>
              <a:ext uri="{FF2B5EF4-FFF2-40B4-BE49-F238E27FC236}">
                <a16:creationId xmlns="" xmlns:a16="http://schemas.microsoft.com/office/drawing/2014/main" id="{A404F3D9-C5A5-C0FA-CD83-395C32722392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1971499" y="4205862"/>
            <a:ext cx="180852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="" xmlns:a16="http://schemas.microsoft.com/office/drawing/2014/main" id="{9492B2C0-60C8-8F8B-B4A6-1849695221F1}"/>
              </a:ext>
            </a:extLst>
          </p:cNvPr>
          <p:cNvCxnSpPr/>
          <p:nvPr/>
        </p:nvCxnSpPr>
        <p:spPr>
          <a:xfrm>
            <a:off x="4974973" y="3661759"/>
            <a:ext cx="0" cy="1088205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="" xmlns:a16="http://schemas.microsoft.com/office/drawing/2014/main" id="{5CFDB373-D7F9-D65D-3B5A-8EA1ED3FF2BF}"/>
              </a:ext>
            </a:extLst>
          </p:cNvPr>
          <p:cNvCxnSpPr/>
          <p:nvPr/>
        </p:nvCxnSpPr>
        <p:spPr>
          <a:xfrm>
            <a:off x="6995814" y="3646261"/>
            <a:ext cx="0" cy="1088205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="" xmlns:a16="http://schemas.microsoft.com/office/drawing/2014/main" id="{74897851-1724-50EE-1336-D878411DA635}"/>
              </a:ext>
            </a:extLst>
          </p:cNvPr>
          <p:cNvCxnSpPr/>
          <p:nvPr/>
        </p:nvCxnSpPr>
        <p:spPr>
          <a:xfrm>
            <a:off x="9769254" y="3661759"/>
            <a:ext cx="0" cy="1088205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>
            <a:extLst>
              <a:ext uri="{FF2B5EF4-FFF2-40B4-BE49-F238E27FC236}">
                <a16:creationId xmlns="" xmlns:a16="http://schemas.microsoft.com/office/drawing/2014/main" id="{DBC0C0F2-A6B5-A5D7-5174-F1109C7A7393}"/>
              </a:ext>
            </a:extLst>
          </p:cNvPr>
          <p:cNvSpPr txBox="1"/>
          <p:nvPr/>
        </p:nvSpPr>
        <p:spPr>
          <a:xfrm>
            <a:off x="2266970" y="5070685"/>
            <a:ext cx="428779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Presunzione di conformità</a:t>
            </a:r>
          </a:p>
          <a:p>
            <a:r>
              <a:rPr lang="it-IT" sz="1100" b="0" i="0" dirty="0"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fa riferimento alla conformità di un prodotto </a:t>
            </a:r>
            <a:r>
              <a:rPr lang="it-IT" sz="1100" b="0" i="0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it-IT" sz="1100" b="0" i="0" dirty="0"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una specifica tecnica, riferibile </a:t>
            </a:r>
            <a:r>
              <a:rPr lang="it-IT" sz="1100" b="0" i="0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it-IT" sz="1100" b="0" i="0" dirty="0"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una norma armonizzata che presuppone </a:t>
            </a:r>
            <a:endParaRPr lang="it-IT" sz="1100" b="0" i="0" dirty="0" smtClean="0"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100" b="0" i="0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it-IT" sz="1100" b="0" i="0" dirty="0"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rispetto dei requisiti essenziali contenuti nella Direttiva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asellaDiTesto 22">
            <a:extLst>
              <a:ext uri="{FF2B5EF4-FFF2-40B4-BE49-F238E27FC236}">
                <a16:creationId xmlns="" xmlns:a16="http://schemas.microsoft.com/office/drawing/2014/main" id="{84D44D93-3C38-0964-6952-AA6F257C5C09}"/>
              </a:ext>
            </a:extLst>
          </p:cNvPr>
          <p:cNvSpPr txBox="1"/>
          <p:nvPr/>
        </p:nvSpPr>
        <p:spPr>
          <a:xfrm>
            <a:off x="6554768" y="5052855"/>
            <a:ext cx="497641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Obblighi del fabbricante</a:t>
            </a:r>
          </a:p>
          <a:p>
            <a:r>
              <a:rPr lang="it-IT" sz="1100" kern="100" dirty="0">
                <a:solidFill>
                  <a:srgbClr val="040C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garantire che sia effettuata una valutazione dei rischi per stabilire i requisiti </a:t>
            </a:r>
            <a:endParaRPr lang="it-IT" sz="1100" kern="100" dirty="0" smtClean="0">
              <a:solidFill>
                <a:srgbClr val="040C28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100" kern="100" dirty="0" smtClean="0">
                <a:solidFill>
                  <a:srgbClr val="040C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</a:t>
            </a:r>
            <a:r>
              <a:rPr lang="it-IT" sz="1100" kern="100" dirty="0">
                <a:solidFill>
                  <a:srgbClr val="040C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sicurezza e di tutela della salute che concernono la macchina</a:t>
            </a:r>
            <a:r>
              <a:rPr lang="it-IT" sz="1100" kern="1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Questa deve inoltre essere progettata e costruita tenendo conto dei risultati del DVR </a:t>
            </a:r>
            <a:endParaRPr lang="it-IT" sz="1100" dirty="0"/>
          </a:p>
        </p:txBody>
      </p:sp>
      <p:sp>
        <p:nvSpPr>
          <p:cNvPr id="27" name="Rettangolo con angoli arrotondati 26">
            <a:extLst>
              <a:ext uri="{FF2B5EF4-FFF2-40B4-BE49-F238E27FC236}">
                <a16:creationId xmlns="" xmlns:a16="http://schemas.microsoft.com/office/drawing/2014/main" id="{1E6604FB-B0F4-B080-BC35-15128C2FF3BB}"/>
              </a:ext>
            </a:extLst>
          </p:cNvPr>
          <p:cNvSpPr/>
          <p:nvPr/>
        </p:nvSpPr>
        <p:spPr>
          <a:xfrm>
            <a:off x="2152351" y="5046287"/>
            <a:ext cx="9610207" cy="862476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28" name="Connettore 2 27">
            <a:extLst>
              <a:ext uri="{FF2B5EF4-FFF2-40B4-BE49-F238E27FC236}">
                <a16:creationId xmlns="" xmlns:a16="http://schemas.microsoft.com/office/drawing/2014/main" id="{869217B6-3DDD-1C69-57B2-BA8014F72E16}"/>
              </a:ext>
            </a:extLst>
          </p:cNvPr>
          <p:cNvCxnSpPr>
            <a:cxnSpLocks/>
            <a:endCxn id="27" idx="1"/>
          </p:cNvCxnSpPr>
          <p:nvPr/>
        </p:nvCxnSpPr>
        <p:spPr>
          <a:xfrm>
            <a:off x="474279" y="5477525"/>
            <a:ext cx="1678072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="" xmlns:a16="http://schemas.microsoft.com/office/drawing/2014/main" id="{09B7A5F9-D005-1A12-995F-B8B2FA442634}"/>
              </a:ext>
            </a:extLst>
          </p:cNvPr>
          <p:cNvCxnSpPr>
            <a:cxnSpLocks/>
          </p:cNvCxnSpPr>
          <p:nvPr/>
        </p:nvCxnSpPr>
        <p:spPr>
          <a:xfrm>
            <a:off x="6396112" y="5046287"/>
            <a:ext cx="0" cy="862476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="" xmlns:a16="http://schemas.microsoft.com/office/drawing/2014/main" id="{DF8A0609-2312-B0FC-EA2A-61F3A9CF9869}"/>
              </a:ext>
            </a:extLst>
          </p:cNvPr>
          <p:cNvCxnSpPr>
            <a:cxnSpLocks/>
          </p:cNvCxnSpPr>
          <p:nvPr/>
        </p:nvCxnSpPr>
        <p:spPr>
          <a:xfrm>
            <a:off x="465290" y="818413"/>
            <a:ext cx="8989" cy="465911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2 52">
            <a:extLst>
              <a:ext uri="{FF2B5EF4-FFF2-40B4-BE49-F238E27FC236}">
                <a16:creationId xmlns="" xmlns:a16="http://schemas.microsoft.com/office/drawing/2014/main" id="{51393EE9-70CA-80B7-6A89-FE6B4D65B230}"/>
              </a:ext>
            </a:extLst>
          </p:cNvPr>
          <p:cNvCxnSpPr>
            <a:cxnSpLocks/>
            <a:endCxn id="159" idx="1"/>
          </p:cNvCxnSpPr>
          <p:nvPr/>
        </p:nvCxnSpPr>
        <p:spPr>
          <a:xfrm>
            <a:off x="474279" y="1856456"/>
            <a:ext cx="229244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>
            <a:extLst>
              <a:ext uri="{FF2B5EF4-FFF2-40B4-BE49-F238E27FC236}">
                <a16:creationId xmlns="" xmlns:a16="http://schemas.microsoft.com/office/drawing/2014/main" id="{7A54CECF-F28C-9751-0043-02EA6E6532E2}"/>
              </a:ext>
            </a:extLst>
          </p:cNvPr>
          <p:cNvCxnSpPr>
            <a:cxnSpLocks/>
            <a:endCxn id="179" idx="1"/>
          </p:cNvCxnSpPr>
          <p:nvPr/>
        </p:nvCxnSpPr>
        <p:spPr>
          <a:xfrm>
            <a:off x="466514" y="2937600"/>
            <a:ext cx="151182" cy="1171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>
            <a:extLst>
              <a:ext uri="{FF2B5EF4-FFF2-40B4-BE49-F238E27FC236}">
                <a16:creationId xmlns="" xmlns:a16="http://schemas.microsoft.com/office/drawing/2014/main" id="{308C33FF-AEFF-B585-7AD5-DFB5A51D179F}"/>
              </a:ext>
            </a:extLst>
          </p:cNvPr>
          <p:cNvCxnSpPr>
            <a:cxnSpLocks/>
            <a:endCxn id="12" idx="1"/>
          </p:cNvCxnSpPr>
          <p:nvPr/>
        </p:nvCxnSpPr>
        <p:spPr>
          <a:xfrm>
            <a:off x="486501" y="4205862"/>
            <a:ext cx="17401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53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4">
            <a:extLst>
              <a:ext uri="{FF2B5EF4-FFF2-40B4-BE49-F238E27FC236}">
                <a16:creationId xmlns="" xmlns:a16="http://schemas.microsoft.com/office/drawing/2014/main" id="{F34DD0C4-887C-3A92-4D1A-C48D2F511421}"/>
              </a:ext>
            </a:extLst>
          </p:cNvPr>
          <p:cNvSpPr/>
          <p:nvPr/>
        </p:nvSpPr>
        <p:spPr>
          <a:xfrm>
            <a:off x="384827" y="559812"/>
            <a:ext cx="2582780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Documentazione tecnica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="" xmlns:a16="http://schemas.microsoft.com/office/drawing/2014/main" id="{56E1D1C5-57FA-F36D-33A7-C730573F4382}"/>
              </a:ext>
            </a:extLst>
          </p:cNvPr>
          <p:cNvCxnSpPr>
            <a:cxnSpLocks/>
          </p:cNvCxnSpPr>
          <p:nvPr/>
        </p:nvCxnSpPr>
        <p:spPr>
          <a:xfrm>
            <a:off x="2967607" y="703812"/>
            <a:ext cx="29946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tangolo con angoli arrotondati 5">
            <a:extLst>
              <a:ext uri="{FF2B5EF4-FFF2-40B4-BE49-F238E27FC236}">
                <a16:creationId xmlns="" xmlns:a16="http://schemas.microsoft.com/office/drawing/2014/main" id="{C4E861C9-1E97-603D-CDB0-5CAF4F1E2607}"/>
              </a:ext>
            </a:extLst>
          </p:cNvPr>
          <p:cNvSpPr/>
          <p:nvPr/>
        </p:nvSpPr>
        <p:spPr>
          <a:xfrm>
            <a:off x="3267075" y="519698"/>
            <a:ext cx="7383992" cy="43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macchina deve essere accompagnata da una documentazione avente precise caratteristiche elencate nell’allegato VII, parte A, e per le quasi-macchine nella parte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9E55ECCA-202E-ED61-1CCC-3756E4BC34C4}"/>
              </a:ext>
            </a:extLst>
          </p:cNvPr>
          <p:cNvSpPr txBox="1"/>
          <p:nvPr/>
        </p:nvSpPr>
        <p:spPr>
          <a:xfrm>
            <a:off x="742636" y="1526178"/>
            <a:ext cx="1950867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raccolta di tutta la parte documentale che ha coinvolto la progettazione, </a:t>
            </a:r>
            <a:endParaRPr lang="it-IT" sz="1100" b="0" i="0" u="none" strike="noStrike" baseline="0" dirty="0" smtClean="0">
              <a:solidFill>
                <a:srgbClr val="221E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costruzione e il collaudo della macchina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="" xmlns:a16="http://schemas.microsoft.com/office/drawing/2014/main" id="{1A6313D6-CFF5-64C6-AB67-5AA27F844B9C}"/>
              </a:ext>
            </a:extLst>
          </p:cNvPr>
          <p:cNvSpPr/>
          <p:nvPr/>
        </p:nvSpPr>
        <p:spPr>
          <a:xfrm>
            <a:off x="742636" y="1021573"/>
            <a:ext cx="1899490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Fascicolo tecnico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4AA65695-9479-7B08-5027-493F26B7326B}"/>
              </a:ext>
            </a:extLst>
          </p:cNvPr>
          <p:cNvSpPr txBox="1"/>
          <p:nvPr/>
        </p:nvSpPr>
        <p:spPr>
          <a:xfrm>
            <a:off x="2743343" y="1328443"/>
            <a:ext cx="242711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arte A  </a:t>
            </a:r>
          </a:p>
          <a:p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descrive la procedura per l’elaborazione del fascicolo tecnico. Il fascicolo tecnico deve dimostrare la conformità della macchina ai requisiti della direttiva 2006/42/CE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3072923A-2A05-C990-6EF0-2C1B9300AB40}"/>
              </a:ext>
            </a:extLst>
          </p:cNvPr>
          <p:cNvSpPr txBox="1"/>
          <p:nvPr/>
        </p:nvSpPr>
        <p:spPr>
          <a:xfrm>
            <a:off x="5189531" y="1328443"/>
            <a:ext cx="4064725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arte B</a:t>
            </a:r>
          </a:p>
          <a:p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descrive la procedura per l’elaborazione della documentazione tecnica </a:t>
            </a:r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 dimostrare quali requisiti della direttiva 2006/42/CE siano applicati e soddisfatti. </a:t>
            </a:r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Riguarda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progettazione, fabbricazione e funzionamento della quasi-macchina al fine di valutare la conformità ai requisiti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sicurezza e di tutela della salute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Connettore diritto 13">
            <a:extLst>
              <a:ext uri="{FF2B5EF4-FFF2-40B4-BE49-F238E27FC236}">
                <a16:creationId xmlns="" xmlns:a16="http://schemas.microsoft.com/office/drawing/2014/main" id="{98FB47C4-4F1A-E73F-B0CD-1EE701101F26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2642126" y="1165573"/>
            <a:ext cx="8026160" cy="7996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ttangolo con angoli arrotondati 19">
            <a:extLst>
              <a:ext uri="{FF2B5EF4-FFF2-40B4-BE49-F238E27FC236}">
                <a16:creationId xmlns="" xmlns:a16="http://schemas.microsoft.com/office/drawing/2014/main" id="{7067D68E-7693-33F8-2C39-0CC939BABFBB}"/>
              </a:ext>
            </a:extLst>
          </p:cNvPr>
          <p:cNvSpPr/>
          <p:nvPr/>
        </p:nvSpPr>
        <p:spPr>
          <a:xfrm>
            <a:off x="734112" y="1526177"/>
            <a:ext cx="1923020" cy="93871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1" name="Rettangolo con angoli arrotondati 20">
            <a:extLst>
              <a:ext uri="{FF2B5EF4-FFF2-40B4-BE49-F238E27FC236}">
                <a16:creationId xmlns="" xmlns:a16="http://schemas.microsoft.com/office/drawing/2014/main" id="{DABA8868-BB85-7C9D-2511-41518CDCEB80}"/>
              </a:ext>
            </a:extLst>
          </p:cNvPr>
          <p:cNvSpPr/>
          <p:nvPr/>
        </p:nvSpPr>
        <p:spPr>
          <a:xfrm>
            <a:off x="2736154" y="1328443"/>
            <a:ext cx="2340277" cy="1207828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2" name="Rettangolo con angoli arrotondati 21">
            <a:extLst>
              <a:ext uri="{FF2B5EF4-FFF2-40B4-BE49-F238E27FC236}">
                <a16:creationId xmlns="" xmlns:a16="http://schemas.microsoft.com/office/drawing/2014/main" id="{FC575876-BEF9-422B-82E9-8C2B65764D92}"/>
              </a:ext>
            </a:extLst>
          </p:cNvPr>
          <p:cNvSpPr/>
          <p:nvPr/>
        </p:nvSpPr>
        <p:spPr>
          <a:xfrm>
            <a:off x="5146929" y="1329832"/>
            <a:ext cx="4107327" cy="1304337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23" name="Connettore 2 22">
            <a:extLst>
              <a:ext uri="{FF2B5EF4-FFF2-40B4-BE49-F238E27FC236}">
                <a16:creationId xmlns="" xmlns:a16="http://schemas.microsoft.com/office/drawing/2014/main" id="{36992322-4B40-B617-3914-19289135E07E}"/>
              </a:ext>
            </a:extLst>
          </p:cNvPr>
          <p:cNvCxnSpPr>
            <a:cxnSpLocks/>
            <a:stCxn id="9" idx="2"/>
            <a:endCxn id="20" idx="0"/>
          </p:cNvCxnSpPr>
          <p:nvPr/>
        </p:nvCxnSpPr>
        <p:spPr>
          <a:xfrm>
            <a:off x="1692381" y="1309573"/>
            <a:ext cx="3241" cy="21660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>
            <a:extLst>
              <a:ext uri="{FF2B5EF4-FFF2-40B4-BE49-F238E27FC236}">
                <a16:creationId xmlns="" xmlns:a16="http://schemas.microsoft.com/office/drawing/2014/main" id="{B1B13D9B-56D8-ACFD-3C64-3F2A13BB8BDC}"/>
              </a:ext>
            </a:extLst>
          </p:cNvPr>
          <p:cNvCxnSpPr>
            <a:cxnSpLocks/>
            <a:endCxn id="21" idx="0"/>
          </p:cNvCxnSpPr>
          <p:nvPr/>
        </p:nvCxnSpPr>
        <p:spPr>
          <a:xfrm>
            <a:off x="3906293" y="1186380"/>
            <a:ext cx="0" cy="14206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>
            <a:extLst>
              <a:ext uri="{FF2B5EF4-FFF2-40B4-BE49-F238E27FC236}">
                <a16:creationId xmlns="" xmlns:a16="http://schemas.microsoft.com/office/drawing/2014/main" id="{B9EBC957-66C2-E548-38B3-6D0ADB3CC8D9}"/>
              </a:ext>
            </a:extLst>
          </p:cNvPr>
          <p:cNvCxnSpPr>
            <a:cxnSpLocks/>
            <a:endCxn id="22" idx="0"/>
          </p:cNvCxnSpPr>
          <p:nvPr/>
        </p:nvCxnSpPr>
        <p:spPr>
          <a:xfrm>
            <a:off x="7200593" y="1175480"/>
            <a:ext cx="0" cy="15435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>
            <a:extLst>
              <a:ext uri="{FF2B5EF4-FFF2-40B4-BE49-F238E27FC236}">
                <a16:creationId xmlns="" xmlns:a16="http://schemas.microsoft.com/office/drawing/2014/main" id="{28032831-EB75-8DB2-3927-0833EDC138AA}"/>
              </a:ext>
            </a:extLst>
          </p:cNvPr>
          <p:cNvSpPr txBox="1"/>
          <p:nvPr/>
        </p:nvSpPr>
        <p:spPr>
          <a:xfrm>
            <a:off x="9296858" y="1367800"/>
            <a:ext cx="274285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kern="10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Analisi dei rischi</a:t>
            </a:r>
          </a:p>
          <a:p>
            <a:r>
              <a:rPr lang="it-IT" sz="1100" kern="1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individuazione dei pericoli di </a:t>
            </a:r>
            <a:r>
              <a:rPr lang="it-IT" sz="1100" kern="100" dirty="0" smtClean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un’attività </a:t>
            </a:r>
          </a:p>
          <a:p>
            <a:r>
              <a:rPr lang="it-IT" sz="1100" kern="100" dirty="0" smtClean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di </a:t>
            </a:r>
            <a:r>
              <a:rPr lang="it-IT" sz="1100" kern="1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sistema e </a:t>
            </a:r>
            <a:r>
              <a:rPr lang="it-IT" sz="1100" kern="100" dirty="0" smtClean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delle condizioni </a:t>
            </a:r>
            <a:r>
              <a:rPr lang="it-IT" sz="1100" kern="1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 possono portare </a:t>
            </a:r>
            <a:r>
              <a:rPr lang="it-IT" sz="1100" kern="100" dirty="0" smtClean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sz="1100" kern="1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eventi accidentali </a:t>
            </a:r>
            <a:endParaRPr lang="it-IT" sz="1100" kern="100" dirty="0" smtClean="0">
              <a:solidFill>
                <a:srgbClr val="1F1F1F"/>
              </a:solidFill>
              <a:effectLst/>
              <a:highlight>
                <a:srgbClr val="FFFFFF"/>
              </a:highlight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100" kern="100" dirty="0" smtClean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</a:t>
            </a:r>
            <a:r>
              <a:rPr lang="it-IT" sz="1100" kern="1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conseguenze dannose per </a:t>
            </a:r>
            <a:r>
              <a:rPr lang="it-IT" sz="1100" kern="100" dirty="0" smtClean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l’uomo</a:t>
            </a:r>
            <a:r>
              <a:rPr lang="it-IT" sz="1100" kern="1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per </a:t>
            </a:r>
            <a:r>
              <a:rPr lang="it-IT" sz="1100" kern="100" dirty="0" smtClean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l’ambiente </a:t>
            </a:r>
            <a:r>
              <a:rPr lang="it-IT" sz="1100" kern="1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per i beni materiali</a:t>
            </a:r>
            <a:endParaRPr lang="it-IT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Rettangolo con angoli arrotondati 46">
            <a:extLst>
              <a:ext uri="{FF2B5EF4-FFF2-40B4-BE49-F238E27FC236}">
                <a16:creationId xmlns="" xmlns:a16="http://schemas.microsoft.com/office/drawing/2014/main" id="{E1150844-4454-D24C-16C4-7FA1B3DFAEE3}"/>
              </a:ext>
            </a:extLst>
          </p:cNvPr>
          <p:cNvSpPr/>
          <p:nvPr/>
        </p:nvSpPr>
        <p:spPr>
          <a:xfrm>
            <a:off x="9296858" y="1356900"/>
            <a:ext cx="2652213" cy="1206438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48" name="Connettore 2 47">
            <a:extLst>
              <a:ext uri="{FF2B5EF4-FFF2-40B4-BE49-F238E27FC236}">
                <a16:creationId xmlns="" xmlns:a16="http://schemas.microsoft.com/office/drawing/2014/main" id="{B4BAD174-18D7-711E-698E-C12D688CDF7B}"/>
              </a:ext>
            </a:extLst>
          </p:cNvPr>
          <p:cNvCxnSpPr>
            <a:cxnSpLocks/>
          </p:cNvCxnSpPr>
          <p:nvPr/>
        </p:nvCxnSpPr>
        <p:spPr>
          <a:xfrm>
            <a:off x="10657061" y="1173778"/>
            <a:ext cx="0" cy="18312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sellaDiTesto 60">
            <a:extLst>
              <a:ext uri="{FF2B5EF4-FFF2-40B4-BE49-F238E27FC236}">
                <a16:creationId xmlns="" xmlns:a16="http://schemas.microsoft.com/office/drawing/2014/main" id="{ED2F220A-5FDB-03DE-66CE-7D0FC9792E9F}"/>
              </a:ext>
            </a:extLst>
          </p:cNvPr>
          <p:cNvSpPr txBox="1"/>
          <p:nvPr/>
        </p:nvSpPr>
        <p:spPr>
          <a:xfrm>
            <a:off x="3475797" y="2736034"/>
            <a:ext cx="828440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(2006/42/CE) </a:t>
            </a: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Contiene 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istruzioni per l’uso corretto della macchina in condizioni di sicurezza. Deve essere redatto in una o più lingue comunitarie e contenere tutte le informazioni utili per prevenire rischi prevedibili ed evitabili.</a:t>
            </a:r>
          </a:p>
          <a:p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 la funzione di evidenziare i pericoli presenti nel prodotto, i rischi che ne derivano, come sono stati affrontati e minimizzati </a:t>
            </a: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sono ancora presenti rischi </a:t>
            </a: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residui.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2" name="Rettangolo con angoli arrotondati 61">
            <a:extLst>
              <a:ext uri="{FF2B5EF4-FFF2-40B4-BE49-F238E27FC236}">
                <a16:creationId xmlns="" xmlns:a16="http://schemas.microsoft.com/office/drawing/2014/main" id="{88189328-E22D-368C-5A07-0B3722391C5D}"/>
              </a:ext>
            </a:extLst>
          </p:cNvPr>
          <p:cNvSpPr/>
          <p:nvPr/>
        </p:nvSpPr>
        <p:spPr>
          <a:xfrm>
            <a:off x="742636" y="2976755"/>
            <a:ext cx="2340277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Manuale d’uso e manutenzione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Rettangolo con angoli arrotondati 62">
            <a:extLst>
              <a:ext uri="{FF2B5EF4-FFF2-40B4-BE49-F238E27FC236}">
                <a16:creationId xmlns="" xmlns:a16="http://schemas.microsoft.com/office/drawing/2014/main" id="{B4F21AC4-1A41-FD58-D449-8468A8083652}"/>
              </a:ext>
            </a:extLst>
          </p:cNvPr>
          <p:cNvSpPr/>
          <p:nvPr/>
        </p:nvSpPr>
        <p:spPr>
          <a:xfrm>
            <a:off x="3475797" y="2693320"/>
            <a:ext cx="8470670" cy="812155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64" name="Connettore 2 63">
            <a:extLst>
              <a:ext uri="{FF2B5EF4-FFF2-40B4-BE49-F238E27FC236}">
                <a16:creationId xmlns="" xmlns:a16="http://schemas.microsoft.com/office/drawing/2014/main" id="{895C1D84-125A-ABD3-D31D-78C87F1F7843}"/>
              </a:ext>
            </a:extLst>
          </p:cNvPr>
          <p:cNvCxnSpPr>
            <a:cxnSpLocks/>
            <a:stCxn id="62" idx="3"/>
            <a:endCxn id="61" idx="1"/>
          </p:cNvCxnSpPr>
          <p:nvPr/>
        </p:nvCxnSpPr>
        <p:spPr>
          <a:xfrm>
            <a:off x="3082913" y="3120755"/>
            <a:ext cx="392884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CasellaDiTesto 73">
            <a:extLst>
              <a:ext uri="{FF2B5EF4-FFF2-40B4-BE49-F238E27FC236}">
                <a16:creationId xmlns="" xmlns:a16="http://schemas.microsoft.com/office/drawing/2014/main" id="{FC7D9B84-78C8-BD76-9A5A-0CC1F6B3727C}"/>
              </a:ext>
            </a:extLst>
          </p:cNvPr>
          <p:cNvSpPr txBox="1"/>
          <p:nvPr/>
        </p:nvSpPr>
        <p:spPr>
          <a:xfrm>
            <a:off x="2484997" y="3621511"/>
            <a:ext cx="609765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documento utile per individuare e ordinare i componenti di una macchina o di un dispositivo, che necessitano di sostituzione a fronte </a:t>
            </a: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dell’usura 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rottura a cui vanno incontro </a:t>
            </a:r>
          </a:p>
        </p:txBody>
      </p:sp>
      <p:sp>
        <p:nvSpPr>
          <p:cNvPr id="75" name="Rettangolo con angoli arrotondati 74">
            <a:extLst>
              <a:ext uri="{FF2B5EF4-FFF2-40B4-BE49-F238E27FC236}">
                <a16:creationId xmlns="" xmlns:a16="http://schemas.microsoft.com/office/drawing/2014/main" id="{34B53A24-9511-1322-3ED3-E6E72AA6DEE2}"/>
              </a:ext>
            </a:extLst>
          </p:cNvPr>
          <p:cNvSpPr/>
          <p:nvPr/>
        </p:nvSpPr>
        <p:spPr>
          <a:xfrm>
            <a:off x="742637" y="3721028"/>
            <a:ext cx="1384338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Catalogo ricambi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6" name="Connettore 2 75">
            <a:extLst>
              <a:ext uri="{FF2B5EF4-FFF2-40B4-BE49-F238E27FC236}">
                <a16:creationId xmlns="" xmlns:a16="http://schemas.microsoft.com/office/drawing/2014/main" id="{DFDEBAD5-A21E-14D7-471C-A56FB70F8AA5}"/>
              </a:ext>
            </a:extLst>
          </p:cNvPr>
          <p:cNvCxnSpPr>
            <a:cxnSpLocks/>
            <a:stCxn id="75" idx="3"/>
            <a:endCxn id="77" idx="1"/>
          </p:cNvCxnSpPr>
          <p:nvPr/>
        </p:nvCxnSpPr>
        <p:spPr>
          <a:xfrm>
            <a:off x="2126975" y="3865028"/>
            <a:ext cx="35780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ttangolo con angoli arrotondati 76">
            <a:extLst>
              <a:ext uri="{FF2B5EF4-FFF2-40B4-BE49-F238E27FC236}">
                <a16:creationId xmlns="" xmlns:a16="http://schemas.microsoft.com/office/drawing/2014/main" id="{93C2824A-5044-6781-080A-30E9CF745550}"/>
              </a:ext>
            </a:extLst>
          </p:cNvPr>
          <p:cNvSpPr/>
          <p:nvPr/>
        </p:nvSpPr>
        <p:spPr>
          <a:xfrm>
            <a:off x="2484783" y="3634827"/>
            <a:ext cx="5903843" cy="460402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3" name="Rettangolo arrotondato 4">
            <a:extLst>
              <a:ext uri="{FF2B5EF4-FFF2-40B4-BE49-F238E27FC236}">
                <a16:creationId xmlns="" xmlns:a16="http://schemas.microsoft.com/office/drawing/2014/main" id="{E70E5D46-73ED-FDD2-934B-D0D51FDF207D}"/>
              </a:ext>
            </a:extLst>
          </p:cNvPr>
          <p:cNvSpPr/>
          <p:nvPr/>
        </p:nvSpPr>
        <p:spPr>
          <a:xfrm>
            <a:off x="725787" y="4275283"/>
            <a:ext cx="1881295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Marcatura CE</a:t>
            </a:r>
          </a:p>
        </p:txBody>
      </p:sp>
      <p:cxnSp>
        <p:nvCxnSpPr>
          <p:cNvPr id="84" name="Connettore diritto 83">
            <a:extLst>
              <a:ext uri="{FF2B5EF4-FFF2-40B4-BE49-F238E27FC236}">
                <a16:creationId xmlns="" xmlns:a16="http://schemas.microsoft.com/office/drawing/2014/main" id="{97C998C4-E56B-D46E-2A44-3589565B571B}"/>
              </a:ext>
            </a:extLst>
          </p:cNvPr>
          <p:cNvCxnSpPr>
            <a:cxnSpLocks/>
          </p:cNvCxnSpPr>
          <p:nvPr/>
        </p:nvCxnSpPr>
        <p:spPr>
          <a:xfrm flipH="1">
            <a:off x="440267" y="852927"/>
            <a:ext cx="11384" cy="301634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2 89">
            <a:extLst>
              <a:ext uri="{FF2B5EF4-FFF2-40B4-BE49-F238E27FC236}">
                <a16:creationId xmlns="" xmlns:a16="http://schemas.microsoft.com/office/drawing/2014/main" id="{BF3F7FAA-7D1F-B584-F668-1253A0818307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470722" y="1165573"/>
            <a:ext cx="271914" cy="727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2 92">
            <a:extLst>
              <a:ext uri="{FF2B5EF4-FFF2-40B4-BE49-F238E27FC236}">
                <a16:creationId xmlns="" xmlns:a16="http://schemas.microsoft.com/office/drawing/2014/main" id="{B372E092-22AF-8752-6E08-3AAD9AEB8574}"/>
              </a:ext>
            </a:extLst>
          </p:cNvPr>
          <p:cNvCxnSpPr>
            <a:cxnSpLocks/>
            <a:endCxn id="62" idx="1"/>
          </p:cNvCxnSpPr>
          <p:nvPr/>
        </p:nvCxnSpPr>
        <p:spPr>
          <a:xfrm>
            <a:off x="470722" y="3120755"/>
            <a:ext cx="271914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2 94">
            <a:extLst>
              <a:ext uri="{FF2B5EF4-FFF2-40B4-BE49-F238E27FC236}">
                <a16:creationId xmlns="" xmlns:a16="http://schemas.microsoft.com/office/drawing/2014/main" id="{D7061017-EAB2-D5E4-57A6-5626A127CE21}"/>
              </a:ext>
            </a:extLst>
          </p:cNvPr>
          <p:cNvCxnSpPr>
            <a:cxnSpLocks/>
            <a:endCxn id="75" idx="1"/>
          </p:cNvCxnSpPr>
          <p:nvPr/>
        </p:nvCxnSpPr>
        <p:spPr>
          <a:xfrm>
            <a:off x="448733" y="3860800"/>
            <a:ext cx="293904" cy="4228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asellaDiTesto 101">
            <a:extLst>
              <a:ext uri="{FF2B5EF4-FFF2-40B4-BE49-F238E27FC236}">
                <a16:creationId xmlns="" xmlns:a16="http://schemas.microsoft.com/office/drawing/2014/main" id="{6B7DFA44-6E42-A8EB-DADA-9BAEEBEFA62F}"/>
              </a:ext>
            </a:extLst>
          </p:cNvPr>
          <p:cNvSpPr txBox="1"/>
          <p:nvPr/>
        </p:nvSpPr>
        <p:spPr>
          <a:xfrm>
            <a:off x="426956" y="4661832"/>
            <a:ext cx="2340138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contrassegno </a:t>
            </a:r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cui il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fabbricante indica che il prodotto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conforme ai requisiti contenuti nella normativa comunitaria che ne prevede l’apposizione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4" name="Immagine 103">
            <a:extLst>
              <a:ext uri="{FF2B5EF4-FFF2-40B4-BE49-F238E27FC236}">
                <a16:creationId xmlns="" xmlns:a16="http://schemas.microsoft.com/office/drawing/2014/main" id="{8BDE86D0-B7E0-4CA2-E9AF-E96670EDC5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779" y="5670154"/>
            <a:ext cx="1055934" cy="620269"/>
          </a:xfrm>
          <a:prstGeom prst="rect">
            <a:avLst/>
          </a:prstGeom>
        </p:spPr>
      </p:pic>
      <p:sp>
        <p:nvSpPr>
          <p:cNvPr id="106" name="CasellaDiTesto 105">
            <a:extLst>
              <a:ext uri="{FF2B5EF4-FFF2-40B4-BE49-F238E27FC236}">
                <a16:creationId xmlns="" xmlns:a16="http://schemas.microsoft.com/office/drawing/2014/main" id="{F4C70DD9-2BD1-27C4-29D1-76511F8231A7}"/>
              </a:ext>
            </a:extLst>
          </p:cNvPr>
          <p:cNvSpPr txBox="1"/>
          <p:nvPr/>
        </p:nvSpPr>
        <p:spPr>
          <a:xfrm>
            <a:off x="3199202" y="4650426"/>
            <a:ext cx="3161841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ottenere l’attestato di conformità CE di Tipo </a:t>
            </a:r>
          </a:p>
          <a:p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(Dir. 93/465/CEE Decisione di Consiglio del 22 luglio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1993),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occorre: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valutazione e riduzione dei rischi correlati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prodotto;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predisposizione di adeguate misure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sicurezza;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predisposizione del fascicolo tecnico;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predisposizione del manuale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d’uso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Rettangolo con angoli arrotondati 106">
            <a:extLst>
              <a:ext uri="{FF2B5EF4-FFF2-40B4-BE49-F238E27FC236}">
                <a16:creationId xmlns="" xmlns:a16="http://schemas.microsoft.com/office/drawing/2014/main" id="{E4844F67-CCC3-FC14-59CC-B85097A6BD40}"/>
              </a:ext>
            </a:extLst>
          </p:cNvPr>
          <p:cNvSpPr/>
          <p:nvPr/>
        </p:nvSpPr>
        <p:spPr>
          <a:xfrm>
            <a:off x="4212208" y="4262207"/>
            <a:ext cx="1173375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Attestato CE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1" name="Immagine 110">
            <a:extLst>
              <a:ext uri="{FF2B5EF4-FFF2-40B4-BE49-F238E27FC236}">
                <a16:creationId xmlns="" xmlns:a16="http://schemas.microsoft.com/office/drawing/2014/main" id="{E4F00E8F-4FFA-15B2-D4CF-C4604B0D80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8753" y="4115559"/>
            <a:ext cx="3259904" cy="2327791"/>
          </a:xfrm>
          <a:prstGeom prst="rect">
            <a:avLst/>
          </a:prstGeom>
        </p:spPr>
      </p:pic>
      <p:sp>
        <p:nvSpPr>
          <p:cNvPr id="114" name="Rettangolo con angoli arrotondati 113">
            <a:extLst>
              <a:ext uri="{FF2B5EF4-FFF2-40B4-BE49-F238E27FC236}">
                <a16:creationId xmlns="" xmlns:a16="http://schemas.microsoft.com/office/drawing/2014/main" id="{D7E9539C-5D10-E074-A2C8-F7833532DF3C}"/>
              </a:ext>
            </a:extLst>
          </p:cNvPr>
          <p:cNvSpPr/>
          <p:nvPr/>
        </p:nvSpPr>
        <p:spPr>
          <a:xfrm>
            <a:off x="6640664" y="4262207"/>
            <a:ext cx="1571724" cy="602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Istituzioni che si occupano della Direttiva macchine</a:t>
            </a:r>
          </a:p>
        </p:txBody>
      </p:sp>
      <p:sp>
        <p:nvSpPr>
          <p:cNvPr id="115" name="Rettangolo 114">
            <a:extLst>
              <a:ext uri="{FF2B5EF4-FFF2-40B4-BE49-F238E27FC236}">
                <a16:creationId xmlns="" xmlns:a16="http://schemas.microsoft.com/office/drawing/2014/main" id="{1510FFE6-8F93-2CC6-24FE-BC74022757B3}"/>
              </a:ext>
            </a:extLst>
          </p:cNvPr>
          <p:cNvSpPr/>
          <p:nvPr/>
        </p:nvSpPr>
        <p:spPr>
          <a:xfrm>
            <a:off x="8517582" y="4009026"/>
            <a:ext cx="3457061" cy="254085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6" name="Rettangolo con angoli arrotondati 115">
            <a:extLst>
              <a:ext uri="{FF2B5EF4-FFF2-40B4-BE49-F238E27FC236}">
                <a16:creationId xmlns="" xmlns:a16="http://schemas.microsoft.com/office/drawing/2014/main" id="{3F7E2ABA-74BF-D13C-FA52-102DA506E967}"/>
              </a:ext>
            </a:extLst>
          </p:cNvPr>
          <p:cNvSpPr/>
          <p:nvPr/>
        </p:nvSpPr>
        <p:spPr>
          <a:xfrm>
            <a:off x="3175474" y="4602276"/>
            <a:ext cx="3161841" cy="1736025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7" name="Rettangolo con angoli arrotondati 116">
            <a:extLst>
              <a:ext uri="{FF2B5EF4-FFF2-40B4-BE49-F238E27FC236}">
                <a16:creationId xmlns="" xmlns:a16="http://schemas.microsoft.com/office/drawing/2014/main" id="{C2D26651-4F86-FC93-277B-CABA27A742AD}"/>
              </a:ext>
            </a:extLst>
          </p:cNvPr>
          <p:cNvSpPr/>
          <p:nvPr/>
        </p:nvSpPr>
        <p:spPr>
          <a:xfrm>
            <a:off x="384827" y="4663138"/>
            <a:ext cx="2487298" cy="1673712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18" name="Connettore 2 117">
            <a:extLst>
              <a:ext uri="{FF2B5EF4-FFF2-40B4-BE49-F238E27FC236}">
                <a16:creationId xmlns="" xmlns:a16="http://schemas.microsoft.com/office/drawing/2014/main" id="{346D3B93-B2DC-A2CA-2B2E-EBA01FCC695C}"/>
              </a:ext>
            </a:extLst>
          </p:cNvPr>
          <p:cNvCxnSpPr>
            <a:cxnSpLocks/>
            <a:stCxn id="114" idx="3"/>
          </p:cNvCxnSpPr>
          <p:nvPr/>
        </p:nvCxnSpPr>
        <p:spPr>
          <a:xfrm>
            <a:off x="8212388" y="4563283"/>
            <a:ext cx="303349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65854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4933</TotalTime>
  <Words>652</Words>
  <Application>Microsoft Macintosh PowerPoint</Application>
  <PresentationFormat>Personalizzato</PresentationFormat>
  <Paragraphs>80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Cinzia Bisognin</cp:lastModifiedBy>
  <cp:revision>275</cp:revision>
  <dcterms:created xsi:type="dcterms:W3CDTF">2018-02-23T18:35:34Z</dcterms:created>
  <dcterms:modified xsi:type="dcterms:W3CDTF">2024-05-20T13:22:59Z</dcterms:modified>
</cp:coreProperties>
</file>