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82" autoAdjust="0"/>
    <p:restoredTop sz="95579" autoAdjust="0"/>
  </p:normalViewPr>
  <p:slideViewPr>
    <p:cSldViewPr snapToGrid="0">
      <p:cViewPr varScale="1">
        <p:scale>
          <a:sx n="147" d="100"/>
          <a:sy n="147" d="100"/>
        </p:scale>
        <p:origin x="-154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47715" y="917472"/>
            <a:ext cx="2455565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Costo di produzione</a:t>
            </a:r>
          </a:p>
        </p:txBody>
      </p: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xmlns="" id="{62B88B47-C195-49E1-8712-B36211863B95}"/>
              </a:ext>
            </a:extLst>
          </p:cNvPr>
          <p:cNvCxnSpPr>
            <a:cxnSpLocks/>
            <a:stCxn id="5" idx="3"/>
            <a:endCxn id="3" idx="1"/>
          </p:cNvCxnSpPr>
          <p:nvPr/>
        </p:nvCxnSpPr>
        <p:spPr>
          <a:xfrm flipV="1">
            <a:off x="2803280" y="1059594"/>
            <a:ext cx="326397" cy="187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xmlns="" id="{5DDFD5FB-D6AB-F10C-D78E-B833B99C2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" y="-293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xmlns="" id="{9377D43C-E1B7-C2D0-161E-8AC80FA06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955" y="6021548"/>
            <a:ext cx="87075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semplice;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multiplo;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cxnSp>
        <p:nvCxnSpPr>
          <p:cNvPr id="144" name="Connettore 2 143">
            <a:extLst>
              <a:ext uri="{FF2B5EF4-FFF2-40B4-BE49-F238E27FC236}">
                <a16:creationId xmlns:a16="http://schemas.microsoft.com/office/drawing/2014/main" xmlns="" id="{A331B9C7-DA0B-5B9A-6EA8-1CD2C41BE961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292317" y="1380711"/>
            <a:ext cx="0" cy="17376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ttangolo con angoli arrotondati 61">
            <a:extLst>
              <a:ext uri="{FF2B5EF4-FFF2-40B4-BE49-F238E27FC236}">
                <a16:creationId xmlns:a16="http://schemas.microsoft.com/office/drawing/2014/main" xmlns="" id="{6F4693CA-399D-18E4-8A4C-A84BE020733E}"/>
              </a:ext>
            </a:extLst>
          </p:cNvPr>
          <p:cNvSpPr/>
          <p:nvPr/>
        </p:nvSpPr>
        <p:spPr>
          <a:xfrm>
            <a:off x="2010166" y="2043233"/>
            <a:ext cx="3369365" cy="96189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xmlns="" id="{79C7C495-D6E8-6F2E-EC87-137251AEE1C8}"/>
              </a:ext>
            </a:extLst>
          </p:cNvPr>
          <p:cNvCxnSpPr>
            <a:cxnSpLocks/>
            <a:stCxn id="42" idx="3"/>
            <a:endCxn id="52" idx="1"/>
          </p:cNvCxnSpPr>
          <p:nvPr/>
        </p:nvCxnSpPr>
        <p:spPr>
          <a:xfrm>
            <a:off x="5379531" y="1059083"/>
            <a:ext cx="323701" cy="20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arrotondato 4">
            <a:extLst>
              <a:ext uri="{FF2B5EF4-FFF2-40B4-BE49-F238E27FC236}">
                <a16:creationId xmlns:a16="http://schemas.microsoft.com/office/drawing/2014/main" xmlns="" id="{7BDDBA16-8279-9E16-FD05-B54DABD76DE8}"/>
              </a:ext>
            </a:extLst>
          </p:cNvPr>
          <p:cNvSpPr/>
          <p:nvPr/>
        </p:nvSpPr>
        <p:spPr>
          <a:xfrm>
            <a:off x="340110" y="3744882"/>
            <a:ext cx="1613510" cy="432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Programmazione della produzione</a:t>
            </a:r>
          </a:p>
        </p:txBody>
      </p:sp>
      <p:sp>
        <p:nvSpPr>
          <p:cNvPr id="10" name="Rettangolo arrotondato 4">
            <a:extLst>
              <a:ext uri="{FF2B5EF4-FFF2-40B4-BE49-F238E27FC236}">
                <a16:creationId xmlns:a16="http://schemas.microsoft.com/office/drawing/2014/main" xmlns="" id="{5A083BF3-BE18-151D-1427-20A0612A4B29}"/>
              </a:ext>
            </a:extLst>
          </p:cNvPr>
          <p:cNvSpPr/>
          <p:nvPr/>
        </p:nvSpPr>
        <p:spPr>
          <a:xfrm>
            <a:off x="366281" y="4906427"/>
            <a:ext cx="1274306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Collaudo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xmlns="" id="{E4C138FF-9049-A880-06E2-EA25354D73CD}"/>
              </a:ext>
            </a:extLst>
          </p:cNvPr>
          <p:cNvSpPr/>
          <p:nvPr/>
        </p:nvSpPr>
        <p:spPr>
          <a:xfrm>
            <a:off x="3252047" y="344020"/>
            <a:ext cx="2127485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materia prima </a:t>
            </a:r>
          </a:p>
          <a:p>
            <a:pPr algn="ctr"/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(materiali grezzi, semilavorati)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xmlns="" id="{0C7D476A-3146-50D5-CC64-D772046AC261}"/>
              </a:ext>
            </a:extLst>
          </p:cNvPr>
          <p:cNvSpPr/>
          <p:nvPr/>
        </p:nvSpPr>
        <p:spPr>
          <a:xfrm>
            <a:off x="3252046" y="843083"/>
            <a:ext cx="2127485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manodopera</a:t>
            </a: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xmlns="" id="{8E9EE685-0717-B571-A8B3-C57F4C161007}"/>
              </a:ext>
            </a:extLst>
          </p:cNvPr>
          <p:cNvSpPr/>
          <p:nvPr/>
        </p:nvSpPr>
        <p:spPr>
          <a:xfrm>
            <a:off x="3252046" y="1317706"/>
            <a:ext cx="2127485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materiali secondari </a:t>
            </a:r>
          </a:p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(oli lubricanti, utensili, accessori</a:t>
            </a: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xmlns="" id="{50D576AE-3F3A-EAF2-C949-21C01D2C9A1E}"/>
              </a:ext>
            </a:extLst>
          </p:cNvPr>
          <p:cNvSpPr/>
          <p:nvPr/>
        </p:nvSpPr>
        <p:spPr>
          <a:xfrm>
            <a:off x="5703232" y="737870"/>
            <a:ext cx="1178170" cy="6428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05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dirette</a:t>
            </a:r>
            <a:r>
              <a:rPr lang="it-IT" sz="105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 prima;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manodopera</a:t>
            </a: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xmlns="" id="{75D530F1-C8AF-70E9-6483-355B5CC8190D}"/>
              </a:ext>
            </a:extLst>
          </p:cNvPr>
          <p:cNvSpPr/>
          <p:nvPr/>
        </p:nvSpPr>
        <p:spPr>
          <a:xfrm>
            <a:off x="6915711" y="740244"/>
            <a:ext cx="1803908" cy="66130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indirette</a:t>
            </a:r>
            <a:r>
              <a:rPr lang="it-IT" sz="105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ammortamento impianti</a:t>
            </a:r>
            <a:r>
              <a:rPr lang="it-IT" sz="105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consumi di energia;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 ausiliari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xmlns="" id="{521CA6DC-3578-FC4A-6BBD-69949C5D9CC6}"/>
              </a:ext>
            </a:extLst>
          </p:cNvPr>
          <p:cNvSpPr/>
          <p:nvPr/>
        </p:nvSpPr>
        <p:spPr>
          <a:xfrm>
            <a:off x="8995837" y="350386"/>
            <a:ext cx="2608725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energia </a:t>
            </a:r>
          </a:p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(elettrica, termica)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xmlns="" id="{7EAF00F1-B210-C10F-A46A-EB26F46BC075}"/>
              </a:ext>
            </a:extLst>
          </p:cNvPr>
          <p:cNvSpPr/>
          <p:nvPr/>
        </p:nvSpPr>
        <p:spPr>
          <a:xfrm>
            <a:off x="8995835" y="847186"/>
            <a:ext cx="2608727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generali </a:t>
            </a:r>
          </a:p>
          <a:p>
            <a:pPr algn="ctr">
              <a:tabLst>
                <a:tab pos="88900" algn="l"/>
              </a:tabLst>
            </a:pPr>
            <a:r>
              <a:rPr lang="it-IT" sz="105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(stipendi, pubblicità, spese ufficio)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ttangolo 71">
            <a:extLst>
              <a:ext uri="{FF2B5EF4-FFF2-40B4-BE49-F238E27FC236}">
                <a16:creationId xmlns:a16="http://schemas.microsoft.com/office/drawing/2014/main" xmlns="" id="{7B6DB4B6-82B1-D625-73A3-CC1F5A7E9149}"/>
              </a:ext>
            </a:extLst>
          </p:cNvPr>
          <p:cNvSpPr/>
          <p:nvPr/>
        </p:nvSpPr>
        <p:spPr>
          <a:xfrm>
            <a:off x="8995836" y="1322386"/>
            <a:ext cx="2608727" cy="4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finanziarie </a:t>
            </a:r>
          </a:p>
          <a:p>
            <a:pPr algn="ctr"/>
            <a:r>
              <a:rPr lang="it-IT" sz="105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(ammortamento impianti, tributi finanziari) </a:t>
            </a:r>
            <a:endParaRPr lang="it-IT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Connettore 2 79">
            <a:extLst>
              <a:ext uri="{FF2B5EF4-FFF2-40B4-BE49-F238E27FC236}">
                <a16:creationId xmlns:a16="http://schemas.microsoft.com/office/drawing/2014/main" xmlns="" id="{FB4595C6-823A-AAA1-C9DA-3D77DE42D972}"/>
              </a:ext>
            </a:extLst>
          </p:cNvPr>
          <p:cNvCxnSpPr>
            <a:cxnSpLocks/>
            <a:stCxn id="70" idx="1"/>
            <a:endCxn id="54" idx="3"/>
          </p:cNvCxnSpPr>
          <p:nvPr/>
        </p:nvCxnSpPr>
        <p:spPr>
          <a:xfrm flipH="1">
            <a:off x="8719619" y="1063186"/>
            <a:ext cx="276216" cy="770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xmlns="" id="{C24578FD-8966-119C-BDD9-208048F3086E}"/>
              </a:ext>
            </a:extLst>
          </p:cNvPr>
          <p:cNvCxnSpPr/>
          <p:nvPr/>
        </p:nvCxnSpPr>
        <p:spPr>
          <a:xfrm>
            <a:off x="5535168" y="566019"/>
            <a:ext cx="0" cy="97368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xmlns="" id="{CDA16765-E411-01C3-F719-5A4E0053B057}"/>
              </a:ext>
            </a:extLst>
          </p:cNvPr>
          <p:cNvCxnSpPr/>
          <p:nvPr/>
        </p:nvCxnSpPr>
        <p:spPr>
          <a:xfrm>
            <a:off x="8873468" y="560020"/>
            <a:ext cx="0" cy="97368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2 90">
            <a:extLst>
              <a:ext uri="{FF2B5EF4-FFF2-40B4-BE49-F238E27FC236}">
                <a16:creationId xmlns:a16="http://schemas.microsoft.com/office/drawing/2014/main" xmlns="" id="{95CE2ACE-F3E5-AACB-919F-1E8002E95AF5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5379532" y="560020"/>
            <a:ext cx="161849" cy="636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xmlns="" id="{681D7200-26F9-7EDE-5A5F-99FF1ED87FF2}"/>
              </a:ext>
            </a:extLst>
          </p:cNvPr>
          <p:cNvCxnSpPr>
            <a:cxnSpLocks/>
            <a:stCxn id="50" idx="3"/>
          </p:cNvCxnSpPr>
          <p:nvPr/>
        </p:nvCxnSpPr>
        <p:spPr>
          <a:xfrm>
            <a:off x="5379531" y="1533706"/>
            <a:ext cx="161850" cy="468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2 107">
            <a:extLst>
              <a:ext uri="{FF2B5EF4-FFF2-40B4-BE49-F238E27FC236}">
                <a16:creationId xmlns:a16="http://schemas.microsoft.com/office/drawing/2014/main" xmlns="" id="{39B97E6C-BBFC-4FD1-4ABC-8F6DD7A8DDA5}"/>
              </a:ext>
            </a:extLst>
          </p:cNvPr>
          <p:cNvCxnSpPr>
            <a:cxnSpLocks/>
            <a:stCxn id="69" idx="1"/>
          </p:cNvCxnSpPr>
          <p:nvPr/>
        </p:nvCxnSpPr>
        <p:spPr>
          <a:xfrm flipH="1">
            <a:off x="8873468" y="566386"/>
            <a:ext cx="12236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>
            <a:extLst>
              <a:ext uri="{FF2B5EF4-FFF2-40B4-BE49-F238E27FC236}">
                <a16:creationId xmlns:a16="http://schemas.microsoft.com/office/drawing/2014/main" xmlns="" id="{5302F4B2-3838-B3B8-3FB7-7C1709FF4595}"/>
              </a:ext>
            </a:extLst>
          </p:cNvPr>
          <p:cNvCxnSpPr>
            <a:cxnSpLocks/>
            <a:stCxn id="72" idx="1"/>
          </p:cNvCxnSpPr>
          <p:nvPr/>
        </p:nvCxnSpPr>
        <p:spPr>
          <a:xfrm flipH="1">
            <a:off x="8873468" y="1538386"/>
            <a:ext cx="12236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ttangolo arrotondato 36">
            <a:extLst>
              <a:ext uri="{FF2B5EF4-FFF2-40B4-BE49-F238E27FC236}">
                <a16:creationId xmlns:a16="http://schemas.microsoft.com/office/drawing/2014/main" xmlns="" id="{69CD170E-B763-AE46-60C5-E91A741DB812}"/>
              </a:ext>
            </a:extLst>
          </p:cNvPr>
          <p:cNvSpPr/>
          <p:nvPr/>
        </p:nvSpPr>
        <p:spPr>
          <a:xfrm>
            <a:off x="6119729" y="1540941"/>
            <a:ext cx="191740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Costo del </a:t>
            </a:r>
            <a:r>
              <a:rPr lang="it-IT" sz="1100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prodotto finito</a:t>
            </a:r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23" name="Connettore 2 122">
            <a:extLst>
              <a:ext uri="{FF2B5EF4-FFF2-40B4-BE49-F238E27FC236}">
                <a16:creationId xmlns:a16="http://schemas.microsoft.com/office/drawing/2014/main" xmlns="" id="{4A9BAB65-059B-791E-1C10-C04CC8B5BACA}"/>
              </a:ext>
            </a:extLst>
          </p:cNvPr>
          <p:cNvCxnSpPr>
            <a:cxnSpLocks/>
            <a:stCxn id="54" idx="2"/>
          </p:cNvCxnSpPr>
          <p:nvPr/>
        </p:nvCxnSpPr>
        <p:spPr>
          <a:xfrm>
            <a:off x="7817665" y="1401546"/>
            <a:ext cx="0" cy="14199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ttangolo arrotondato 36">
            <a:extLst>
              <a:ext uri="{FF2B5EF4-FFF2-40B4-BE49-F238E27FC236}">
                <a16:creationId xmlns:a16="http://schemas.microsoft.com/office/drawing/2014/main" xmlns="" id="{D5531699-8690-4015-A8D1-E93DB903BA80}"/>
              </a:ext>
            </a:extLst>
          </p:cNvPr>
          <p:cNvSpPr/>
          <p:nvPr/>
        </p:nvSpPr>
        <p:spPr>
          <a:xfrm>
            <a:off x="528346" y="2380182"/>
            <a:ext cx="123703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osto standard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xmlns="" id="{C5826183-EA9F-7464-9ADF-BAF3805A6367}"/>
              </a:ext>
            </a:extLst>
          </p:cNvPr>
          <p:cNvSpPr txBox="1"/>
          <p:nvPr/>
        </p:nvSpPr>
        <p:spPr>
          <a:xfrm>
            <a:off x="2047461" y="2066412"/>
            <a:ext cx="3344966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kern="1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costo unitario </a:t>
            </a:r>
            <a:r>
              <a:rPr lang="it-IT" sz="1100" kern="10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previsto per realizzare un prodotto.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it-IT" sz="1100" kern="0" dirty="0" smtClean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 </a:t>
            </a:r>
            <a:r>
              <a:rPr lang="it-IT" sz="1100" kern="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valore di riferimento da utilizzare per definire:</a:t>
            </a:r>
            <a:endParaRPr lang="it-IT" sz="1100" kern="100" dirty="0">
              <a:effectLst/>
              <a:highlight>
                <a:srgbClr val="FCFCFC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100" kern="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preventivo di vendita;</a:t>
            </a:r>
            <a:endParaRPr lang="it-IT" sz="1100" kern="100" dirty="0">
              <a:effectLst/>
              <a:highlight>
                <a:srgbClr val="FCFCFC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100" kern="0" dirty="0" smtClean="0">
                <a:solidFill>
                  <a:srgbClr val="000000"/>
                </a:solidFill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</a:t>
            </a:r>
            <a:r>
              <a:rPr lang="it-IT" sz="1100" kern="0" dirty="0" smtClean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prezzo </a:t>
            </a:r>
            <a:r>
              <a:rPr lang="it-IT" sz="1100" kern="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listino;</a:t>
            </a:r>
            <a:endParaRPr lang="it-IT" sz="1100" kern="100" dirty="0">
              <a:effectLst/>
              <a:highlight>
                <a:srgbClr val="FCFCFC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lvl="0" indent="-88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100" kern="0" dirty="0">
                <a:solidFill>
                  <a:srgbClr val="000000"/>
                </a:solidFill>
                <a:effectLst/>
                <a:highlight>
                  <a:srgbClr val="FCFCFC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bilancio di previsione</a:t>
            </a:r>
            <a:endParaRPr lang="it-IT" sz="1100" kern="100" dirty="0">
              <a:effectLst/>
              <a:highlight>
                <a:srgbClr val="FCFCFC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arrotondato 36">
            <a:extLst>
              <a:ext uri="{FF2B5EF4-FFF2-40B4-BE49-F238E27FC236}">
                <a16:creationId xmlns:a16="http://schemas.microsoft.com/office/drawing/2014/main" xmlns="" id="{35D17395-EBC2-CF94-0ECB-504FC69B23AB}"/>
              </a:ext>
            </a:extLst>
          </p:cNvPr>
          <p:cNvSpPr/>
          <p:nvPr/>
        </p:nvSpPr>
        <p:spPr>
          <a:xfrm>
            <a:off x="5753665" y="2343083"/>
            <a:ext cx="140070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ammortamento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BB88F56F-F2D5-A226-30B8-74F81CB44F17}"/>
              </a:ext>
            </a:extLst>
          </p:cNvPr>
          <p:cNvSpPr txBox="1"/>
          <p:nvPr/>
        </p:nvSpPr>
        <p:spPr>
          <a:xfrm>
            <a:off x="7436450" y="2205557"/>
            <a:ext cx="438621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procedimento con cui il costo di un bene viene ripartito negli anni, come componente per la determinazione del reddito nei bilanci </a:t>
            </a:r>
            <a:endParaRPr lang="it-IT" sz="1100" dirty="0" smtClean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it-IT" sz="11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di </a:t>
            </a:r>
            <a:r>
              <a:rPr lang="it-I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esercizio (cioè dei periodi che intercorrono tra due bilanci) </a:t>
            </a:r>
            <a:endParaRPr lang="it-IT" sz="1100" dirty="0">
              <a:solidFill>
                <a:srgbClr val="000000"/>
              </a:solidFill>
            </a:endParaRPr>
          </a:p>
        </p:txBody>
      </p:sp>
      <p:sp>
        <p:nvSpPr>
          <p:cNvPr id="9" name="Rettangolo arrotondato 36">
            <a:extLst>
              <a:ext uri="{FF2B5EF4-FFF2-40B4-BE49-F238E27FC236}">
                <a16:creationId xmlns:a16="http://schemas.microsoft.com/office/drawing/2014/main" xmlns="" id="{0822465F-59F8-6765-D408-62B118AA9251}"/>
              </a:ext>
            </a:extLst>
          </p:cNvPr>
          <p:cNvSpPr/>
          <p:nvPr/>
        </p:nvSpPr>
        <p:spPr>
          <a:xfrm>
            <a:off x="7436450" y="2148585"/>
            <a:ext cx="4227204" cy="68352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xmlns="" id="{FD9DA220-7272-1891-0578-0FB2747AFF59}"/>
              </a:ext>
            </a:extLst>
          </p:cNvPr>
          <p:cNvCxnSpPr>
            <a:cxnSpLocks/>
            <a:stCxn id="132" idx="3"/>
            <a:endCxn id="62" idx="1"/>
          </p:cNvCxnSpPr>
          <p:nvPr/>
        </p:nvCxnSpPr>
        <p:spPr>
          <a:xfrm>
            <a:off x="1765384" y="2524182"/>
            <a:ext cx="24478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xmlns="" id="{1EA04CDE-C72F-B6E9-C77A-C200094A924D}"/>
              </a:ext>
            </a:extLst>
          </p:cNvPr>
          <p:cNvCxnSpPr>
            <a:cxnSpLocks/>
            <a:stCxn id="2" idx="3"/>
            <a:endCxn id="9" idx="1"/>
          </p:cNvCxnSpPr>
          <p:nvPr/>
        </p:nvCxnSpPr>
        <p:spPr>
          <a:xfrm>
            <a:off x="7154373" y="2487083"/>
            <a:ext cx="282077" cy="326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2B88FEE6-5E73-E7DE-923C-C0B955545D32}"/>
              </a:ext>
            </a:extLst>
          </p:cNvPr>
          <p:cNvSpPr txBox="1"/>
          <p:nvPr/>
        </p:nvSpPr>
        <p:spPr>
          <a:xfrm>
            <a:off x="2160808" y="3194216"/>
            <a:ext cx="333207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Analisi preventiva del ciclo di lavoro per valutare</a:t>
            </a:r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quantitativo di materia prima;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tempo di approvvigionamento;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macchine allo scopo di saturare i tempi d’impiego;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manodopera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necessaria per rispettare i tempi di consegna e l’ottimizzazione di compiti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competenze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arrotondato 36">
            <a:extLst>
              <a:ext uri="{FF2B5EF4-FFF2-40B4-BE49-F238E27FC236}">
                <a16:creationId xmlns:a16="http://schemas.microsoft.com/office/drawing/2014/main" xmlns="" id="{1A6232CF-F593-FC02-C118-723392CF9BC8}"/>
              </a:ext>
            </a:extLst>
          </p:cNvPr>
          <p:cNvSpPr/>
          <p:nvPr/>
        </p:nvSpPr>
        <p:spPr>
          <a:xfrm>
            <a:off x="5650964" y="3751942"/>
            <a:ext cx="1400708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Rappresentazioni grafiche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85F54A3F-0060-0240-DF64-FAD9F51D4A59}"/>
              </a:ext>
            </a:extLst>
          </p:cNvPr>
          <p:cNvSpPr txBox="1"/>
          <p:nvPr/>
        </p:nvSpPr>
        <p:spPr>
          <a:xfrm>
            <a:off x="7513400" y="2987782"/>
            <a:ext cx="4033307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rafici utilizzati per seguire giornalmente l’esecuzione </a:t>
            </a: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lavoro</a:t>
            </a:r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diagramma di flusso;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diagrammi di Gantt per il carico macchine;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schema generale della produzione;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diagrammi triangolari avanzamento lavoro;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di lavoro;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diagrammi reticolari PERT</a:t>
            </a:r>
            <a:r>
              <a:rPr lang="it-IT" sz="11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</a:t>
            </a:r>
            <a:r>
              <a:rPr lang="it-IT" sz="11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Evaluation </a:t>
            </a:r>
            <a:r>
              <a:rPr lang="it-IT" sz="11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Review Technique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 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foglio di analisi del lavoro;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diagrammi di saturazione delle macchine</a:t>
            </a:r>
          </a:p>
        </p:txBody>
      </p:sp>
      <p:sp>
        <p:nvSpPr>
          <p:cNvPr id="27" name="Rettangolo arrotondato 36">
            <a:extLst>
              <a:ext uri="{FF2B5EF4-FFF2-40B4-BE49-F238E27FC236}">
                <a16:creationId xmlns:a16="http://schemas.microsoft.com/office/drawing/2014/main" xmlns="" id="{84E5B73D-71AF-94AB-1F90-0DA8BCEA352A}"/>
              </a:ext>
            </a:extLst>
          </p:cNvPr>
          <p:cNvSpPr/>
          <p:nvPr/>
        </p:nvSpPr>
        <p:spPr>
          <a:xfrm>
            <a:off x="7436450" y="2966619"/>
            <a:ext cx="4227204" cy="200138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xmlns="" id="{FFBAB70B-D4A1-2078-345C-CC74098A8015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953620" y="3960882"/>
            <a:ext cx="221072" cy="214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xmlns="" id="{1197E6E4-F1CC-33FF-3296-C43982FD93E1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5379532" y="3967942"/>
            <a:ext cx="271432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xmlns="" id="{75AEB9FA-50D8-9DC9-3497-AD3BD46BB2E8}"/>
              </a:ext>
            </a:extLst>
          </p:cNvPr>
          <p:cNvCxnSpPr>
            <a:cxnSpLocks/>
            <a:stCxn id="22" idx="3"/>
            <a:endCxn id="27" idx="1"/>
          </p:cNvCxnSpPr>
          <p:nvPr/>
        </p:nvCxnSpPr>
        <p:spPr>
          <a:xfrm flipV="1">
            <a:off x="7051672" y="3967310"/>
            <a:ext cx="384778" cy="63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3">
            <a:extLst>
              <a:ext uri="{FF2B5EF4-FFF2-40B4-BE49-F238E27FC236}">
                <a16:creationId xmlns:a16="http://schemas.microsoft.com/office/drawing/2014/main" xmlns="" id="{541BC7DF-9081-DE12-7D21-A4B0CDBA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047" y="5352064"/>
            <a:ext cx="22011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verifica delle caratteristiche </a:t>
            </a:r>
            <a:r>
              <a:rPr kumimoji="0" lang="it-IT" altLang="it-IT" sz="1100" b="0" i="0" u="none" strike="noStrike" cap="none" normalizeH="0" baseline="0" dirty="0" smtClean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prodotto finito o in lavorazione, per determinare se corrispondono a quelle richieste</a:t>
            </a:r>
            <a:endParaRPr kumimoji="0" lang="it-IT" altLang="it-IT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4">
            <a:extLst>
              <a:ext uri="{FF2B5EF4-FFF2-40B4-BE49-F238E27FC236}">
                <a16:creationId xmlns:a16="http://schemas.microsoft.com/office/drawing/2014/main" xmlns="" id="{6A6BDDF0-46AB-7EA5-5358-56EE12FA3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3619" y="53000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58" name="Rettangolo arrotondato 36">
            <a:extLst>
              <a:ext uri="{FF2B5EF4-FFF2-40B4-BE49-F238E27FC236}">
                <a16:creationId xmlns:a16="http://schemas.microsoft.com/office/drawing/2014/main" xmlns="" id="{E5F657E2-C7CE-EAD7-151B-98EFDBBB7BC6}"/>
              </a:ext>
            </a:extLst>
          </p:cNvPr>
          <p:cNvSpPr/>
          <p:nvPr/>
        </p:nvSpPr>
        <p:spPr>
          <a:xfrm>
            <a:off x="5962038" y="5814720"/>
            <a:ext cx="1907346" cy="66363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Piani </a:t>
            </a:r>
            <a:r>
              <a:rPr lang="it-IT" sz="11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campionamento</a:t>
            </a:r>
          </a:p>
        </p:txBody>
      </p:sp>
      <p:sp>
        <p:nvSpPr>
          <p:cNvPr id="67" name="Rettangolo arrotondato 36">
            <a:extLst>
              <a:ext uri="{FF2B5EF4-FFF2-40B4-BE49-F238E27FC236}">
                <a16:creationId xmlns:a16="http://schemas.microsoft.com/office/drawing/2014/main" xmlns="" id="{91338967-6EA1-21B2-9625-3C9D222532C1}"/>
              </a:ext>
            </a:extLst>
          </p:cNvPr>
          <p:cNvSpPr/>
          <p:nvPr/>
        </p:nvSpPr>
        <p:spPr>
          <a:xfrm>
            <a:off x="3113046" y="4834427"/>
            <a:ext cx="1653589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collaudo sistematico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verifica di tutti i pezzi</a:t>
            </a:r>
          </a:p>
        </p:txBody>
      </p:sp>
      <p:sp>
        <p:nvSpPr>
          <p:cNvPr id="73" name="Rettangolo arrotondato 36">
            <a:extLst>
              <a:ext uri="{FF2B5EF4-FFF2-40B4-BE49-F238E27FC236}">
                <a16:creationId xmlns:a16="http://schemas.microsoft.com/office/drawing/2014/main" xmlns="" id="{17103BFC-681E-0E24-C1A8-31CD79E31173}"/>
              </a:ext>
            </a:extLst>
          </p:cNvPr>
          <p:cNvSpPr/>
          <p:nvPr/>
        </p:nvSpPr>
        <p:spPr>
          <a:xfrm>
            <a:off x="3126489" y="5401780"/>
            <a:ext cx="1616404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collaudo a campionamento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ttangolo arrotondato 36">
            <a:extLst>
              <a:ext uri="{FF2B5EF4-FFF2-40B4-BE49-F238E27FC236}">
                <a16:creationId xmlns:a16="http://schemas.microsoft.com/office/drawing/2014/main" xmlns="" id="{B27CB9CA-5603-6CA2-8C27-470C2F805D0D}"/>
              </a:ext>
            </a:extLst>
          </p:cNvPr>
          <p:cNvSpPr/>
          <p:nvPr/>
        </p:nvSpPr>
        <p:spPr>
          <a:xfrm>
            <a:off x="8995835" y="5806378"/>
            <a:ext cx="2293526" cy="62823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Parametri di controllo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ontrollo statistico per attributi;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ontrollo statistico per variabili</a:t>
            </a:r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xmlns="" id="{5BC68355-6278-A897-2C5E-960998566B8D}"/>
              </a:ext>
            </a:extLst>
          </p:cNvPr>
          <p:cNvSpPr txBox="1"/>
          <p:nvPr/>
        </p:nvSpPr>
        <p:spPr>
          <a:xfrm>
            <a:off x="6813046" y="6032288"/>
            <a:ext cx="140070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rinforzato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sequenziale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ttangolo arrotondato 36">
            <a:extLst>
              <a:ext uri="{FF2B5EF4-FFF2-40B4-BE49-F238E27FC236}">
                <a16:creationId xmlns:a16="http://schemas.microsoft.com/office/drawing/2014/main" xmlns="" id="{9B898898-44BB-7623-3B39-622FC69B0920}"/>
              </a:ext>
            </a:extLst>
          </p:cNvPr>
          <p:cNvSpPr/>
          <p:nvPr/>
        </p:nvSpPr>
        <p:spPr>
          <a:xfrm>
            <a:off x="382775" y="5330752"/>
            <a:ext cx="2329636" cy="79967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83" name="Connettore 2 82">
            <a:extLst>
              <a:ext uri="{FF2B5EF4-FFF2-40B4-BE49-F238E27FC236}">
                <a16:creationId xmlns:a16="http://schemas.microsoft.com/office/drawing/2014/main" xmlns="" id="{83CB4FC1-8E61-F9E1-A382-BB83FA5D4CCF}"/>
              </a:ext>
            </a:extLst>
          </p:cNvPr>
          <p:cNvCxnSpPr>
            <a:cxnSpLocks/>
            <a:stCxn id="10" idx="3"/>
            <a:endCxn id="67" idx="1"/>
          </p:cNvCxnSpPr>
          <p:nvPr/>
        </p:nvCxnSpPr>
        <p:spPr>
          <a:xfrm>
            <a:off x="1640587" y="5050427"/>
            <a:ext cx="147245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>
            <a:extLst>
              <a:ext uri="{FF2B5EF4-FFF2-40B4-BE49-F238E27FC236}">
                <a16:creationId xmlns:a16="http://schemas.microsoft.com/office/drawing/2014/main" xmlns="" id="{9E4526BD-F2B5-7152-FE45-72C2CE953BFB}"/>
              </a:ext>
            </a:extLst>
          </p:cNvPr>
          <p:cNvCxnSpPr>
            <a:cxnSpLocks/>
            <a:endCxn id="73" idx="1"/>
          </p:cNvCxnSpPr>
          <p:nvPr/>
        </p:nvCxnSpPr>
        <p:spPr>
          <a:xfrm>
            <a:off x="2927271" y="5617780"/>
            <a:ext cx="19921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xmlns="" id="{1A98151B-B0D2-1735-D70A-B33B690FDCB9}"/>
              </a:ext>
            </a:extLst>
          </p:cNvPr>
          <p:cNvCxnSpPr>
            <a:cxnSpLocks/>
          </p:cNvCxnSpPr>
          <p:nvPr/>
        </p:nvCxnSpPr>
        <p:spPr>
          <a:xfrm flipV="1">
            <a:off x="2927271" y="5048363"/>
            <a:ext cx="0" cy="56941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ttangolo arrotondato 36">
            <a:extLst>
              <a:ext uri="{FF2B5EF4-FFF2-40B4-BE49-F238E27FC236}">
                <a16:creationId xmlns:a16="http://schemas.microsoft.com/office/drawing/2014/main" xmlns="" id="{9E6EA070-FF4C-2EA0-1650-47EF46C2EE15}"/>
              </a:ext>
            </a:extLst>
          </p:cNvPr>
          <p:cNvSpPr/>
          <p:nvPr/>
        </p:nvSpPr>
        <p:spPr>
          <a:xfrm>
            <a:off x="2181519" y="3141383"/>
            <a:ext cx="3198011" cy="152421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it-IT" sz="1100" b="1" kern="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01" name="Connettore 2 100">
            <a:extLst>
              <a:ext uri="{FF2B5EF4-FFF2-40B4-BE49-F238E27FC236}">
                <a16:creationId xmlns:a16="http://schemas.microsoft.com/office/drawing/2014/main" xmlns="" id="{72AC09E7-C3E7-A089-9196-7B42EEA0988A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1003434" y="5194427"/>
            <a:ext cx="0" cy="13632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xmlns="" id="{1B9AD760-7F8B-4999-B469-B68C604ED7F3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4742893" y="5616000"/>
            <a:ext cx="5390830" cy="178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>
            <a:extLst>
              <a:ext uri="{FF2B5EF4-FFF2-40B4-BE49-F238E27FC236}">
                <a16:creationId xmlns:a16="http://schemas.microsoft.com/office/drawing/2014/main" xmlns="" id="{396C8D3B-5085-1541-78E2-F41E0A90ACAF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6915711" y="5614671"/>
            <a:ext cx="0" cy="20004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>
            <a:extLst>
              <a:ext uri="{FF2B5EF4-FFF2-40B4-BE49-F238E27FC236}">
                <a16:creationId xmlns:a16="http://schemas.microsoft.com/office/drawing/2014/main" xmlns="" id="{4A23A489-E10D-EBBF-9AB7-D009112B52B7}"/>
              </a:ext>
            </a:extLst>
          </p:cNvPr>
          <p:cNvCxnSpPr>
            <a:cxnSpLocks/>
          </p:cNvCxnSpPr>
          <p:nvPr/>
        </p:nvCxnSpPr>
        <p:spPr>
          <a:xfrm>
            <a:off x="10125320" y="5621742"/>
            <a:ext cx="0" cy="18463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64B3F502-C216-0C79-3053-C692BFE1360A}"/>
              </a:ext>
            </a:extLst>
          </p:cNvPr>
          <p:cNvSpPr/>
          <p:nvPr/>
        </p:nvSpPr>
        <p:spPr>
          <a:xfrm>
            <a:off x="3129677" y="232432"/>
            <a:ext cx="8571091" cy="16543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050" i="0" u="none" strike="noStrike" baseline="0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4755</TotalTime>
  <Words>219</Words>
  <Application>Microsoft Macintosh PowerPoint</Application>
  <PresentationFormat>Personalizzato</PresentationFormat>
  <Paragraphs>58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270</cp:revision>
  <dcterms:created xsi:type="dcterms:W3CDTF">2018-02-23T18:35:34Z</dcterms:created>
  <dcterms:modified xsi:type="dcterms:W3CDTF">2024-05-20T13:15:49Z</dcterms:modified>
</cp:coreProperties>
</file>