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9982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-120" y="-1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5DAD2-6D68-4278-A07E-A8BDE4E78A4D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D483C-EB4F-4823-86CE-756F7E26E20B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223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483C-EB4F-4823-86CE-756F7E26E20B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107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577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295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343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845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36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122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066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309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237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75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013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81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315238" y="667999"/>
            <a:ext cx="1907347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Sistema aziendale</a:t>
            </a:r>
          </a:p>
        </p:txBody>
      </p:sp>
      <p:cxnSp>
        <p:nvCxnSpPr>
          <p:cNvPr id="116" name="Connettore 2 115">
            <a:extLst>
              <a:ext uri="{FF2B5EF4-FFF2-40B4-BE49-F238E27FC236}">
                <a16:creationId xmlns="" xmlns:a16="http://schemas.microsoft.com/office/drawing/2014/main" id="{62B88B47-C195-49E1-8712-B36211863B95}"/>
              </a:ext>
            </a:extLst>
          </p:cNvPr>
          <p:cNvCxnSpPr>
            <a:cxnSpLocks/>
            <a:stCxn id="5" idx="3"/>
            <a:endCxn id="139" idx="1"/>
          </p:cNvCxnSpPr>
          <p:nvPr/>
        </p:nvCxnSpPr>
        <p:spPr>
          <a:xfrm>
            <a:off x="2222585" y="811999"/>
            <a:ext cx="207733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2">
            <a:extLst>
              <a:ext uri="{FF2B5EF4-FFF2-40B4-BE49-F238E27FC236}">
                <a16:creationId xmlns="" xmlns:a16="http://schemas.microsoft.com/office/drawing/2014/main" id="{061C24A1-85C9-D2FF-2A01-73340310D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50876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0" name="Rectangle 4">
            <a:extLst>
              <a:ext uri="{FF2B5EF4-FFF2-40B4-BE49-F238E27FC236}">
                <a16:creationId xmlns="" xmlns:a16="http://schemas.microsoft.com/office/drawing/2014/main" id="{7B8FF518-1266-2B16-64AA-A734EBF34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6" name="Rectangle 6">
            <a:extLst>
              <a:ext uri="{FF2B5EF4-FFF2-40B4-BE49-F238E27FC236}">
                <a16:creationId xmlns="" xmlns:a16="http://schemas.microsoft.com/office/drawing/2014/main" id="{5DDFD5FB-D6AB-F10C-D78E-B833B99C2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26" y="-293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71" name="Rectangle 8">
            <a:extLst>
              <a:ext uri="{FF2B5EF4-FFF2-40B4-BE49-F238E27FC236}">
                <a16:creationId xmlns="" xmlns:a16="http://schemas.microsoft.com/office/drawing/2014/main" id="{9377D43C-E1B7-C2D0-161E-8AC80FA06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9635" y="65514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24" name="Rectangle 2">
            <a:extLst>
              <a:ext uri="{FF2B5EF4-FFF2-40B4-BE49-F238E27FC236}">
                <a16:creationId xmlns="" xmlns:a16="http://schemas.microsoft.com/office/drawing/2014/main" id="{EA04B6FB-2543-F45C-2660-BAE50C85A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8397" y="342272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14" name="Rectangle 6">
            <a:extLst>
              <a:ext uri="{FF2B5EF4-FFF2-40B4-BE49-F238E27FC236}">
                <a16:creationId xmlns="" xmlns:a16="http://schemas.microsoft.com/office/drawing/2014/main" id="{CCCB1E81-CD71-44D6-4893-2AB945834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6213" y="4582613"/>
            <a:ext cx="264355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manutenzione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programmi manutenzione preventiva;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operazioni di pronto intervento parco mezzi e magazzino ricambi;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attività collaterali </a:t>
            </a:r>
          </a:p>
        </p:txBody>
      </p:sp>
      <p:sp>
        <p:nvSpPr>
          <p:cNvPr id="139" name="Rettangolo arrotondato 36">
            <a:extLst>
              <a:ext uri="{FF2B5EF4-FFF2-40B4-BE49-F238E27FC236}">
                <a16:creationId xmlns="" xmlns:a16="http://schemas.microsoft.com/office/drawing/2014/main" id="{69CD170E-B763-AE46-60C5-E91A741DB812}"/>
              </a:ext>
            </a:extLst>
          </p:cNvPr>
          <p:cNvSpPr/>
          <p:nvPr/>
        </p:nvSpPr>
        <p:spPr>
          <a:xfrm>
            <a:off x="2430318" y="667999"/>
            <a:ext cx="828422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Azienda</a:t>
            </a:r>
          </a:p>
          <a:p>
            <a:endParaRPr lang="it-IT" sz="1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Rettangolo arrotondato 36">
            <a:extLst>
              <a:ext uri="{FF2B5EF4-FFF2-40B4-BE49-F238E27FC236}">
                <a16:creationId xmlns="" xmlns:a16="http://schemas.microsoft.com/office/drawing/2014/main" id="{B69CAA18-680B-E5AE-98F3-99B9E3068263}"/>
              </a:ext>
            </a:extLst>
          </p:cNvPr>
          <p:cNvSpPr/>
          <p:nvPr/>
        </p:nvSpPr>
        <p:spPr>
          <a:xfrm>
            <a:off x="5566390" y="669080"/>
            <a:ext cx="1111210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identificazione</a:t>
            </a:r>
            <a:endParaRPr lang="it-IT" sz="1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44" name="Connettore 2 143">
            <a:extLst>
              <a:ext uri="{FF2B5EF4-FFF2-40B4-BE49-F238E27FC236}">
                <a16:creationId xmlns="" xmlns:a16="http://schemas.microsoft.com/office/drawing/2014/main" id="{A331B9C7-DA0B-5B9A-6EA8-1CD2C41BE961}"/>
              </a:ext>
            </a:extLst>
          </p:cNvPr>
          <p:cNvCxnSpPr>
            <a:cxnSpLocks/>
            <a:stCxn id="62" idx="3"/>
            <a:endCxn id="143" idx="1"/>
          </p:cNvCxnSpPr>
          <p:nvPr/>
        </p:nvCxnSpPr>
        <p:spPr>
          <a:xfrm flipV="1">
            <a:off x="5389187" y="813080"/>
            <a:ext cx="177203" cy="60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AAC8DD7C-8B97-C1FB-A263-E1666D2EB3F7}"/>
              </a:ext>
            </a:extLst>
          </p:cNvPr>
          <p:cNvSpPr txBox="1"/>
          <p:nvPr/>
        </p:nvSpPr>
        <p:spPr>
          <a:xfrm>
            <a:off x="3473586" y="496204"/>
            <a:ext cx="195974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complesso dei beni organizzati dall’imprenditore per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l’esercizio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dell’impresa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72FBDE66-BB2D-E1A9-2817-6F24CA4A7774}"/>
              </a:ext>
            </a:extLst>
          </p:cNvPr>
          <p:cNvSpPr txBox="1"/>
          <p:nvPr/>
        </p:nvSpPr>
        <p:spPr>
          <a:xfrm>
            <a:off x="6854082" y="241270"/>
            <a:ext cx="156939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tipo di attività svolta;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dimensioni;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natura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giuridica;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impresa individuale;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società di persone;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società di capitali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tangolo arrotondato 36">
            <a:extLst>
              <a:ext uri="{FF2B5EF4-FFF2-40B4-BE49-F238E27FC236}">
                <a16:creationId xmlns="" xmlns:a16="http://schemas.microsoft.com/office/drawing/2014/main" id="{F72516D8-0D27-7AEA-C0E8-F433257A2205}"/>
              </a:ext>
            </a:extLst>
          </p:cNvPr>
          <p:cNvSpPr/>
          <p:nvPr/>
        </p:nvSpPr>
        <p:spPr>
          <a:xfrm>
            <a:off x="419104" y="1491875"/>
            <a:ext cx="1523751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ziende industriali</a:t>
            </a:r>
            <a:endParaRPr lang="it-IT" sz="11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BD184D3D-0417-2728-90E0-C5D05B4739B4}"/>
              </a:ext>
            </a:extLst>
          </p:cNvPr>
          <p:cNvSpPr txBox="1"/>
          <p:nvPr/>
        </p:nvSpPr>
        <p:spPr>
          <a:xfrm>
            <a:off x="2164179" y="1340469"/>
            <a:ext cx="2631884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aziende estrattive;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aziende per la produzione di energia;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dirty="0" smtClean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lang="it-IT" sz="1100" b="1" dirty="0" smtClean="0">
                <a:solidFill>
                  <a:srgbClr val="0070C0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aziende </a:t>
            </a:r>
            <a:r>
              <a:rPr lang="it-IT" sz="1100" b="1" dirty="0">
                <a:solidFill>
                  <a:srgbClr val="0070C0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trasformazione</a:t>
            </a:r>
            <a:endParaRPr lang="it-IT" sz="1100" b="1" dirty="0">
              <a:solidFill>
                <a:srgbClr val="0070C0"/>
              </a:solidFill>
              <a:highlight>
                <a:srgbClr val="00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CE1F8537-7DA1-A4E6-E4D2-ADF43DBFB057}"/>
              </a:ext>
            </a:extLst>
          </p:cNvPr>
          <p:cNvSpPr txBox="1"/>
          <p:nvPr/>
        </p:nvSpPr>
        <p:spPr>
          <a:xfrm>
            <a:off x="4966474" y="1580957"/>
            <a:ext cx="290077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materie prime in prodotti semilavorati;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prodotti semilavorati in prodotti finiti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="" xmlns:a16="http://schemas.microsoft.com/office/drawing/2014/main" id="{6083D005-9B71-BD87-BA72-6E7F7E8CC46B}"/>
              </a:ext>
            </a:extLst>
          </p:cNvPr>
          <p:cNvSpPr txBox="1"/>
          <p:nvPr/>
        </p:nvSpPr>
        <p:spPr>
          <a:xfrm>
            <a:off x="7883469" y="1516339"/>
            <a:ext cx="304874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trasformazione primaria;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trasformazione secondaria;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ultima trasformazione o di beni di consumo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="" xmlns:a16="http://schemas.microsoft.com/office/drawing/2014/main" id="{F4DB45DF-B368-57B8-DE95-1BC42844DDB1}"/>
              </a:ext>
            </a:extLst>
          </p:cNvPr>
          <p:cNvSpPr txBox="1"/>
          <p:nvPr/>
        </p:nvSpPr>
        <p:spPr>
          <a:xfrm>
            <a:off x="10713912" y="240010"/>
            <a:ext cx="105422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primario;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secondario;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individuale;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collettivo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ttangolo arrotondato 36">
            <a:extLst>
              <a:ext uri="{FF2B5EF4-FFF2-40B4-BE49-F238E27FC236}">
                <a16:creationId xmlns="" xmlns:a16="http://schemas.microsoft.com/office/drawing/2014/main" id="{72EEF774-F503-E8C6-5156-62D7FDA6574D}"/>
              </a:ext>
            </a:extLst>
          </p:cNvPr>
          <p:cNvSpPr/>
          <p:nvPr/>
        </p:nvSpPr>
        <p:spPr>
          <a:xfrm>
            <a:off x="8706015" y="497124"/>
            <a:ext cx="701824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bisogno</a:t>
            </a:r>
            <a:endParaRPr lang="it-IT" sz="1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="" xmlns:a16="http://schemas.microsoft.com/office/drawing/2014/main" id="{E1B71F75-C32F-FAD0-C379-F51DFC165A9F}"/>
              </a:ext>
            </a:extLst>
          </p:cNvPr>
          <p:cNvSpPr txBox="1"/>
          <p:nvPr/>
        </p:nvSpPr>
        <p:spPr>
          <a:xfrm>
            <a:off x="8742784" y="836747"/>
            <a:ext cx="205570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stato di insoddisfazione che tende a essere appagato attraverso beni e servizi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ttangolo arrotondato 36">
            <a:extLst>
              <a:ext uri="{FF2B5EF4-FFF2-40B4-BE49-F238E27FC236}">
                <a16:creationId xmlns="" xmlns:a16="http://schemas.microsoft.com/office/drawing/2014/main" id="{A2BD945D-D3D1-5A48-40BD-50119996C9BA}"/>
              </a:ext>
            </a:extLst>
          </p:cNvPr>
          <p:cNvSpPr/>
          <p:nvPr/>
        </p:nvSpPr>
        <p:spPr>
          <a:xfrm>
            <a:off x="419104" y="2477272"/>
            <a:ext cx="1835673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Processo di produzione 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="" xmlns:a16="http://schemas.microsoft.com/office/drawing/2014/main" id="{49305376-B47A-C3B3-CB49-D9E91E9C47CB}"/>
              </a:ext>
            </a:extLst>
          </p:cNvPr>
          <p:cNvSpPr txBox="1"/>
          <p:nvPr/>
        </p:nvSpPr>
        <p:spPr>
          <a:xfrm>
            <a:off x="2476058" y="2157549"/>
            <a:ext cx="319374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attività finalizzate alla realizzazione economica di un obiettivo di produzione in cui il valore economico delle prestazioni fornite dall’azienda (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output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deve essere maggiore del valore delle risorse impiegate (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input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="" xmlns:a16="http://schemas.microsoft.com/office/drawing/2014/main" id="{FED436F5-13C5-BF5B-70A2-5776363E4E4C}"/>
              </a:ext>
            </a:extLst>
          </p:cNvPr>
          <p:cNvSpPr txBox="1"/>
          <p:nvPr/>
        </p:nvSpPr>
        <p:spPr>
          <a:xfrm>
            <a:off x="5851678" y="2389649"/>
            <a:ext cx="3438296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input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fattori fisici;</a:t>
            </a:r>
            <a:endParaRPr lang="it-IT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lavoro umano;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energia;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risorse finanziarie, fattori astratti (competenze)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="" xmlns:a16="http://schemas.microsoft.com/office/drawing/2014/main" id="{6FCF315A-C196-C7E9-1A4F-25EC3F56FA04}"/>
              </a:ext>
            </a:extLst>
          </p:cNvPr>
          <p:cNvSpPr txBox="1"/>
          <p:nvPr/>
        </p:nvSpPr>
        <p:spPr>
          <a:xfrm>
            <a:off x="9285750" y="2401098"/>
            <a:ext cx="2296205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output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beni forniti;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profitti;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nuove informazioni, esiti non espressamente voluti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ttangolo arrotondato 36">
            <a:extLst>
              <a:ext uri="{FF2B5EF4-FFF2-40B4-BE49-F238E27FC236}">
                <a16:creationId xmlns="" xmlns:a16="http://schemas.microsoft.com/office/drawing/2014/main" id="{050D2AB3-A5A0-7D31-8F76-684026BECFA2}"/>
              </a:ext>
            </a:extLst>
          </p:cNvPr>
          <p:cNvSpPr/>
          <p:nvPr/>
        </p:nvSpPr>
        <p:spPr>
          <a:xfrm>
            <a:off x="419104" y="3698576"/>
            <a:ext cx="1907347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Organizzazione aziendale</a:t>
            </a:r>
          </a:p>
          <a:p>
            <a:endParaRPr lang="it-IT" sz="1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CasellaDiTesto 39">
            <a:extLst>
              <a:ext uri="{FF2B5EF4-FFF2-40B4-BE49-F238E27FC236}">
                <a16:creationId xmlns="" xmlns:a16="http://schemas.microsoft.com/office/drawing/2014/main" id="{B843A8C5-36F9-5385-2113-DBD8C37FCD52}"/>
              </a:ext>
            </a:extLst>
          </p:cNvPr>
          <p:cNvSpPr txBox="1"/>
          <p:nvPr/>
        </p:nvSpPr>
        <p:spPr>
          <a:xfrm>
            <a:off x="2504541" y="3453509"/>
            <a:ext cx="371691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 lo scopo di garantire il miglior funzionamento dell’azienda, combinando i fattori di produzione per raggiungere gli obiettivi prefissati, garantendo i rapporti di interdipendenza e connessione tra le singole parti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ttangolo arrotondato 36">
            <a:extLst>
              <a:ext uri="{FF2B5EF4-FFF2-40B4-BE49-F238E27FC236}">
                <a16:creationId xmlns="" xmlns:a16="http://schemas.microsoft.com/office/drawing/2014/main" id="{21131CF4-8551-5B69-70E7-AF5C97F90647}"/>
              </a:ext>
            </a:extLst>
          </p:cNvPr>
          <p:cNvSpPr/>
          <p:nvPr/>
        </p:nvSpPr>
        <p:spPr>
          <a:xfrm>
            <a:off x="6399547" y="3675396"/>
            <a:ext cx="1371486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Layout aziendale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="" xmlns:a16="http://schemas.microsoft.com/office/drawing/2014/main" id="{35296DFA-57B7-6839-9218-0549FFE5ADF5}"/>
              </a:ext>
            </a:extLst>
          </p:cNvPr>
          <p:cNvSpPr txBox="1"/>
          <p:nvPr/>
        </p:nvSpPr>
        <p:spPr>
          <a:xfrm>
            <a:off x="8033084" y="3607316"/>
            <a:ext cx="363197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disposizione degli impianti, delle macchine e dei posti di lavoro secondo le esigenze del processo produttivo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ttangolo arrotondato 36">
            <a:extLst>
              <a:ext uri="{FF2B5EF4-FFF2-40B4-BE49-F238E27FC236}">
                <a16:creationId xmlns="" xmlns:a16="http://schemas.microsoft.com/office/drawing/2014/main" id="{62E3B5F6-8ED6-5144-FFC5-29A0AFBED207}"/>
              </a:ext>
            </a:extLst>
          </p:cNvPr>
          <p:cNvSpPr/>
          <p:nvPr/>
        </p:nvSpPr>
        <p:spPr>
          <a:xfrm>
            <a:off x="419104" y="5486333"/>
            <a:ext cx="1753774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istema di produzione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="" xmlns:a16="http://schemas.microsoft.com/office/drawing/2014/main" id="{111CE732-E8F6-7FAF-B5C0-E7DC4D287AF1}"/>
              </a:ext>
            </a:extLst>
          </p:cNvPr>
          <p:cNvSpPr txBox="1"/>
          <p:nvPr/>
        </p:nvSpPr>
        <p:spPr>
          <a:xfrm>
            <a:off x="2326392" y="4535022"/>
            <a:ext cx="2461507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programmazione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stesura cicli di lavorazione;</a:t>
            </a:r>
            <a:endParaRPr lang="it-IT" sz="1100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progettazione linee e flussi;</a:t>
            </a:r>
            <a:endParaRPr lang="it-IT" sz="1100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emissione piani e programmi;</a:t>
            </a:r>
            <a:endParaRPr lang="it-IT" sz="1100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controllo avanzamento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CasellaDiTesto 48">
            <a:extLst>
              <a:ext uri="{FF2B5EF4-FFF2-40B4-BE49-F238E27FC236}">
                <a16:creationId xmlns="" xmlns:a16="http://schemas.microsoft.com/office/drawing/2014/main" id="{850A578A-BD06-F38C-F5BD-C5D4655B3A77}"/>
              </a:ext>
            </a:extLst>
          </p:cNvPr>
          <p:cNvSpPr txBox="1"/>
          <p:nvPr/>
        </p:nvSpPr>
        <p:spPr>
          <a:xfrm>
            <a:off x="4503892" y="4560098"/>
            <a:ext cx="2687715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gestione materiali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determinazione fabbisogni;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emissione ordini;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accettazione materiali;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gestione magazzini e scorte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CasellaDiTesto 50">
            <a:extLst>
              <a:ext uri="{FF2B5EF4-FFF2-40B4-BE49-F238E27FC236}">
                <a16:creationId xmlns="" xmlns:a16="http://schemas.microsoft.com/office/drawing/2014/main" id="{175EF91C-F70F-C302-9648-BD39E0BA8E26}"/>
              </a:ext>
            </a:extLst>
          </p:cNvPr>
          <p:cNvSpPr txBox="1"/>
          <p:nvPr/>
        </p:nvSpPr>
        <p:spPr>
          <a:xfrm>
            <a:off x="6737740" y="4568292"/>
            <a:ext cx="2977349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organizzazione del lavoro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organizzazione linee e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flussi; </a:t>
            </a:r>
            <a:endParaRPr lang="it-IT" sz="1100" b="0" i="0" u="none" strike="noStrike" baseline="0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supervisione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operazioni; </a:t>
            </a:r>
            <a:endParaRPr lang="it-IT" sz="1100" b="0" i="0" u="none" strike="noStrike" baseline="0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rilevazione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rendimenti;</a:t>
            </a:r>
            <a:endParaRPr lang="it-IT" sz="1100" b="0" i="0" u="none" strike="noStrike" baseline="0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tempi e metodi carico macchine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CasellaDiTesto 52">
            <a:extLst>
              <a:ext uri="{FF2B5EF4-FFF2-40B4-BE49-F238E27FC236}">
                <a16:creationId xmlns="" xmlns:a16="http://schemas.microsoft.com/office/drawing/2014/main" id="{665BE908-BFFC-A078-DBA7-A935E1002B84}"/>
              </a:ext>
            </a:extLst>
          </p:cNvPr>
          <p:cNvSpPr txBox="1"/>
          <p:nvPr/>
        </p:nvSpPr>
        <p:spPr>
          <a:xfrm>
            <a:off x="2354671" y="5833558"/>
            <a:ext cx="198644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controllo qualità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ispezione in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linea; </a:t>
            </a:r>
            <a:endParaRPr lang="it-IT" sz="1100" b="0" i="0" u="none" strike="noStrike" baseline="0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controllo statistico in uscita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CasellaDiTesto 54">
            <a:extLst>
              <a:ext uri="{FF2B5EF4-FFF2-40B4-BE49-F238E27FC236}">
                <a16:creationId xmlns="" xmlns:a16="http://schemas.microsoft.com/office/drawing/2014/main" id="{2D881015-BFD8-D4D9-05E2-D2EC60D93D80}"/>
              </a:ext>
            </a:extLst>
          </p:cNvPr>
          <p:cNvSpPr txBox="1"/>
          <p:nvPr/>
        </p:nvSpPr>
        <p:spPr>
          <a:xfrm>
            <a:off x="4597206" y="5785813"/>
            <a:ext cx="193836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gestione risorse umane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movimento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personale;</a:t>
            </a:r>
            <a:endParaRPr lang="it-IT" sz="1100" b="0" i="0" u="none" strike="noStrike" baseline="0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controllo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organici;</a:t>
            </a:r>
            <a:endParaRPr lang="it-IT" sz="1100" b="0" i="0" u="none" strike="noStrike" baseline="0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conteggi retributivi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CasellaDiTesto 56">
            <a:extLst>
              <a:ext uri="{FF2B5EF4-FFF2-40B4-BE49-F238E27FC236}">
                <a16:creationId xmlns="" xmlns:a16="http://schemas.microsoft.com/office/drawing/2014/main" id="{760605CA-4C07-9D1B-B5DB-ADD8A69622A3}"/>
              </a:ext>
            </a:extLst>
          </p:cNvPr>
          <p:cNvSpPr txBox="1"/>
          <p:nvPr/>
        </p:nvSpPr>
        <p:spPr>
          <a:xfrm>
            <a:off x="8823391" y="5897460"/>
            <a:ext cx="29620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regole di funzionamento e logica per garantire le interdipendenze anche a fronte di modifiche delle variabili in ingresso </a:t>
            </a:r>
            <a:endParaRPr lang="it-IT" sz="1100" kern="0" dirty="0" smtClean="0">
              <a:solidFill>
                <a:srgbClr val="211D1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uscita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ttangolo arrotondato 36">
            <a:extLst>
              <a:ext uri="{FF2B5EF4-FFF2-40B4-BE49-F238E27FC236}">
                <a16:creationId xmlns="" xmlns:a16="http://schemas.microsoft.com/office/drawing/2014/main" id="{C0B806F1-638D-43EA-80E4-6652A9A34070}"/>
              </a:ext>
            </a:extLst>
          </p:cNvPr>
          <p:cNvSpPr/>
          <p:nvPr/>
        </p:nvSpPr>
        <p:spPr>
          <a:xfrm>
            <a:off x="6826257" y="6063428"/>
            <a:ext cx="1711513" cy="49846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controllo del sistema di produzione</a:t>
            </a:r>
          </a:p>
        </p:txBody>
      </p:sp>
      <p:sp>
        <p:nvSpPr>
          <p:cNvPr id="62" name="Rettangolo con angoli arrotondati 61">
            <a:extLst>
              <a:ext uri="{FF2B5EF4-FFF2-40B4-BE49-F238E27FC236}">
                <a16:creationId xmlns="" xmlns:a16="http://schemas.microsoft.com/office/drawing/2014/main" id="{6F4693CA-399D-18E4-8A4C-A84BE020733E}"/>
              </a:ext>
            </a:extLst>
          </p:cNvPr>
          <p:cNvSpPr/>
          <p:nvPr/>
        </p:nvSpPr>
        <p:spPr>
          <a:xfrm>
            <a:off x="3481840" y="513602"/>
            <a:ext cx="1907347" cy="60016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3" name="Rettangolo con angoli arrotondati 62">
            <a:extLst>
              <a:ext uri="{FF2B5EF4-FFF2-40B4-BE49-F238E27FC236}">
                <a16:creationId xmlns="" xmlns:a16="http://schemas.microsoft.com/office/drawing/2014/main" id="{400279E6-2B82-FA12-C11E-4165927A08BC}"/>
              </a:ext>
            </a:extLst>
          </p:cNvPr>
          <p:cNvSpPr/>
          <p:nvPr/>
        </p:nvSpPr>
        <p:spPr>
          <a:xfrm>
            <a:off x="6859934" y="266836"/>
            <a:ext cx="1563539" cy="108907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5" name="Rettangolo con angoli arrotondati 64">
            <a:extLst>
              <a:ext uri="{FF2B5EF4-FFF2-40B4-BE49-F238E27FC236}">
                <a16:creationId xmlns="" xmlns:a16="http://schemas.microsoft.com/office/drawing/2014/main" id="{7736F15A-4B48-0C19-C69C-1B7347C93F66}"/>
              </a:ext>
            </a:extLst>
          </p:cNvPr>
          <p:cNvSpPr/>
          <p:nvPr/>
        </p:nvSpPr>
        <p:spPr>
          <a:xfrm>
            <a:off x="8706015" y="843492"/>
            <a:ext cx="1907347" cy="564872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7" name="Rettangolo con angoli arrotondati 66">
            <a:extLst>
              <a:ext uri="{FF2B5EF4-FFF2-40B4-BE49-F238E27FC236}">
                <a16:creationId xmlns="" xmlns:a16="http://schemas.microsoft.com/office/drawing/2014/main" id="{BB5B4438-97EA-095A-5175-D31861AF7237}"/>
              </a:ext>
            </a:extLst>
          </p:cNvPr>
          <p:cNvSpPr/>
          <p:nvPr/>
        </p:nvSpPr>
        <p:spPr>
          <a:xfrm>
            <a:off x="10713912" y="259241"/>
            <a:ext cx="953673" cy="76748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68" name="Connettore 2 67">
            <a:extLst>
              <a:ext uri="{FF2B5EF4-FFF2-40B4-BE49-F238E27FC236}">
                <a16:creationId xmlns="" xmlns:a16="http://schemas.microsoft.com/office/drawing/2014/main" id="{79C7C495-D6E8-6F2E-EC87-137251AEE1C8}"/>
              </a:ext>
            </a:extLst>
          </p:cNvPr>
          <p:cNvCxnSpPr>
            <a:cxnSpLocks/>
            <a:stCxn id="139" idx="3"/>
            <a:endCxn id="62" idx="1"/>
          </p:cNvCxnSpPr>
          <p:nvPr/>
        </p:nvCxnSpPr>
        <p:spPr>
          <a:xfrm>
            <a:off x="3258740" y="811999"/>
            <a:ext cx="223100" cy="168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2 74">
            <a:extLst>
              <a:ext uri="{FF2B5EF4-FFF2-40B4-BE49-F238E27FC236}">
                <a16:creationId xmlns="" xmlns:a16="http://schemas.microsoft.com/office/drawing/2014/main" id="{9D6D7A09-0A69-B501-472F-003266ACE72F}"/>
              </a:ext>
            </a:extLst>
          </p:cNvPr>
          <p:cNvCxnSpPr>
            <a:cxnSpLocks/>
            <a:stCxn id="143" idx="3"/>
            <a:endCxn id="63" idx="1"/>
          </p:cNvCxnSpPr>
          <p:nvPr/>
        </p:nvCxnSpPr>
        <p:spPr>
          <a:xfrm flipV="1">
            <a:off x="6677600" y="811373"/>
            <a:ext cx="182334" cy="170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2 82">
            <a:extLst>
              <a:ext uri="{FF2B5EF4-FFF2-40B4-BE49-F238E27FC236}">
                <a16:creationId xmlns="" xmlns:a16="http://schemas.microsoft.com/office/drawing/2014/main" id="{A163FECD-2A9F-2D01-0294-26F2C47F2F56}"/>
              </a:ext>
            </a:extLst>
          </p:cNvPr>
          <p:cNvCxnSpPr>
            <a:cxnSpLocks/>
            <a:stCxn id="25" idx="3"/>
            <a:endCxn id="67" idx="1"/>
          </p:cNvCxnSpPr>
          <p:nvPr/>
        </p:nvCxnSpPr>
        <p:spPr>
          <a:xfrm>
            <a:off x="9407839" y="641124"/>
            <a:ext cx="1306073" cy="185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2 88">
            <a:extLst>
              <a:ext uri="{FF2B5EF4-FFF2-40B4-BE49-F238E27FC236}">
                <a16:creationId xmlns="" xmlns:a16="http://schemas.microsoft.com/office/drawing/2014/main" id="{C1D78337-0D5E-BB3B-442C-F44CFD7325BD}"/>
              </a:ext>
            </a:extLst>
          </p:cNvPr>
          <p:cNvCxnSpPr>
            <a:cxnSpLocks/>
          </p:cNvCxnSpPr>
          <p:nvPr/>
        </p:nvCxnSpPr>
        <p:spPr>
          <a:xfrm flipV="1">
            <a:off x="4107975" y="1813799"/>
            <a:ext cx="858499" cy="989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ttangolo con angoli arrotondati 91">
            <a:extLst>
              <a:ext uri="{FF2B5EF4-FFF2-40B4-BE49-F238E27FC236}">
                <a16:creationId xmlns="" xmlns:a16="http://schemas.microsoft.com/office/drawing/2014/main" id="{5B50BACC-F944-B6B3-8E49-C9CB7EDF1662}"/>
              </a:ext>
            </a:extLst>
          </p:cNvPr>
          <p:cNvSpPr/>
          <p:nvPr/>
        </p:nvSpPr>
        <p:spPr>
          <a:xfrm>
            <a:off x="2172878" y="1363998"/>
            <a:ext cx="2595114" cy="60016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3" name="Rettangolo con angoli arrotondati 92">
            <a:extLst>
              <a:ext uri="{FF2B5EF4-FFF2-40B4-BE49-F238E27FC236}">
                <a16:creationId xmlns="" xmlns:a16="http://schemas.microsoft.com/office/drawing/2014/main" id="{0DCC86B2-AD39-988F-64CC-A66396C2E77E}"/>
              </a:ext>
            </a:extLst>
          </p:cNvPr>
          <p:cNvSpPr/>
          <p:nvPr/>
        </p:nvSpPr>
        <p:spPr>
          <a:xfrm>
            <a:off x="4966475" y="1592946"/>
            <a:ext cx="2719620" cy="42722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5" name="Rettangolo con angoli arrotondati 94">
            <a:extLst>
              <a:ext uri="{FF2B5EF4-FFF2-40B4-BE49-F238E27FC236}">
                <a16:creationId xmlns="" xmlns:a16="http://schemas.microsoft.com/office/drawing/2014/main" id="{C0D7A609-8001-A26E-9A2B-F77DF78587A7}"/>
              </a:ext>
            </a:extLst>
          </p:cNvPr>
          <p:cNvSpPr/>
          <p:nvPr/>
        </p:nvSpPr>
        <p:spPr>
          <a:xfrm>
            <a:off x="7920751" y="1503868"/>
            <a:ext cx="2897646" cy="60016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96" name="Connettore 2 95">
            <a:extLst>
              <a:ext uri="{FF2B5EF4-FFF2-40B4-BE49-F238E27FC236}">
                <a16:creationId xmlns="" xmlns:a16="http://schemas.microsoft.com/office/drawing/2014/main" id="{37BB6493-41F1-69C4-D389-38FCFAA0DFBB}"/>
              </a:ext>
            </a:extLst>
          </p:cNvPr>
          <p:cNvCxnSpPr>
            <a:cxnSpLocks/>
            <a:stCxn id="93" idx="3"/>
            <a:endCxn id="95" idx="1"/>
          </p:cNvCxnSpPr>
          <p:nvPr/>
        </p:nvCxnSpPr>
        <p:spPr>
          <a:xfrm flipV="1">
            <a:off x="7686095" y="1803950"/>
            <a:ext cx="234656" cy="260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ttangolo con angoli arrotondati 98">
            <a:extLst>
              <a:ext uri="{FF2B5EF4-FFF2-40B4-BE49-F238E27FC236}">
                <a16:creationId xmlns="" xmlns:a16="http://schemas.microsoft.com/office/drawing/2014/main" id="{DFBC5212-EA83-EF5D-C7EB-5024F164C99C}"/>
              </a:ext>
            </a:extLst>
          </p:cNvPr>
          <p:cNvSpPr/>
          <p:nvPr/>
        </p:nvSpPr>
        <p:spPr>
          <a:xfrm>
            <a:off x="2489993" y="2155367"/>
            <a:ext cx="3193741" cy="93105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0" name="Rettangolo con angoli arrotondati 99">
            <a:extLst>
              <a:ext uri="{FF2B5EF4-FFF2-40B4-BE49-F238E27FC236}">
                <a16:creationId xmlns="" xmlns:a16="http://schemas.microsoft.com/office/drawing/2014/main" id="{26A104C8-914B-18F6-F7BA-B72A0032569D}"/>
              </a:ext>
            </a:extLst>
          </p:cNvPr>
          <p:cNvSpPr/>
          <p:nvPr/>
        </p:nvSpPr>
        <p:spPr>
          <a:xfrm>
            <a:off x="5819494" y="2410788"/>
            <a:ext cx="3284378" cy="91257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1" name="Rettangolo con angoli arrotondati 100">
            <a:extLst>
              <a:ext uri="{FF2B5EF4-FFF2-40B4-BE49-F238E27FC236}">
                <a16:creationId xmlns="" xmlns:a16="http://schemas.microsoft.com/office/drawing/2014/main" id="{DFEB6436-C1F0-CF09-A8ED-5FB8FEFC8344}"/>
              </a:ext>
            </a:extLst>
          </p:cNvPr>
          <p:cNvSpPr/>
          <p:nvPr/>
        </p:nvSpPr>
        <p:spPr>
          <a:xfrm>
            <a:off x="9285750" y="2395452"/>
            <a:ext cx="2381835" cy="918832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03" name="Connettore diritto 102">
            <a:extLst>
              <a:ext uri="{FF2B5EF4-FFF2-40B4-BE49-F238E27FC236}">
                <a16:creationId xmlns="" xmlns:a16="http://schemas.microsoft.com/office/drawing/2014/main" id="{A13F6CEC-2D8D-4DFA-A042-A9E68CA1A9F9}"/>
              </a:ext>
            </a:extLst>
          </p:cNvPr>
          <p:cNvCxnSpPr>
            <a:cxnSpLocks/>
          </p:cNvCxnSpPr>
          <p:nvPr/>
        </p:nvCxnSpPr>
        <p:spPr>
          <a:xfrm>
            <a:off x="5669800" y="2246243"/>
            <a:ext cx="4806867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2 103">
            <a:extLst>
              <a:ext uri="{FF2B5EF4-FFF2-40B4-BE49-F238E27FC236}">
                <a16:creationId xmlns="" xmlns:a16="http://schemas.microsoft.com/office/drawing/2014/main" id="{CF698257-12ED-6A34-B727-94F61E2CE83F}"/>
              </a:ext>
            </a:extLst>
          </p:cNvPr>
          <p:cNvCxnSpPr>
            <a:cxnSpLocks/>
            <a:endCxn id="100" idx="0"/>
          </p:cNvCxnSpPr>
          <p:nvPr/>
        </p:nvCxnSpPr>
        <p:spPr>
          <a:xfrm>
            <a:off x="7461683" y="2249664"/>
            <a:ext cx="0" cy="16112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2 106">
            <a:extLst>
              <a:ext uri="{FF2B5EF4-FFF2-40B4-BE49-F238E27FC236}">
                <a16:creationId xmlns="" xmlns:a16="http://schemas.microsoft.com/office/drawing/2014/main" id="{1B2C1F5E-0DD4-E956-28A0-BF17F1837E36}"/>
              </a:ext>
            </a:extLst>
          </p:cNvPr>
          <p:cNvCxnSpPr>
            <a:cxnSpLocks/>
            <a:endCxn id="101" idx="0"/>
          </p:cNvCxnSpPr>
          <p:nvPr/>
        </p:nvCxnSpPr>
        <p:spPr>
          <a:xfrm>
            <a:off x="10476668" y="2233771"/>
            <a:ext cx="0" cy="16168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ttangolo con angoli arrotondati 111">
            <a:extLst>
              <a:ext uri="{FF2B5EF4-FFF2-40B4-BE49-F238E27FC236}">
                <a16:creationId xmlns="" xmlns:a16="http://schemas.microsoft.com/office/drawing/2014/main" id="{D83AA4EE-50F3-D7DB-4C01-8596A3C9D214}"/>
              </a:ext>
            </a:extLst>
          </p:cNvPr>
          <p:cNvSpPr/>
          <p:nvPr/>
        </p:nvSpPr>
        <p:spPr>
          <a:xfrm>
            <a:off x="2504541" y="3463351"/>
            <a:ext cx="3631978" cy="75959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13" name="Connettore 2 112">
            <a:extLst>
              <a:ext uri="{FF2B5EF4-FFF2-40B4-BE49-F238E27FC236}">
                <a16:creationId xmlns="" xmlns:a16="http://schemas.microsoft.com/office/drawing/2014/main" id="{CB7E8231-3D4A-2FEF-051B-706E0EB3E7FF}"/>
              </a:ext>
            </a:extLst>
          </p:cNvPr>
          <p:cNvCxnSpPr>
            <a:cxnSpLocks/>
            <a:stCxn id="28" idx="3"/>
            <a:endCxn id="99" idx="1"/>
          </p:cNvCxnSpPr>
          <p:nvPr/>
        </p:nvCxnSpPr>
        <p:spPr>
          <a:xfrm flipV="1">
            <a:off x="2254777" y="2620897"/>
            <a:ext cx="235216" cy="37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2 117">
            <a:extLst>
              <a:ext uri="{FF2B5EF4-FFF2-40B4-BE49-F238E27FC236}">
                <a16:creationId xmlns="" xmlns:a16="http://schemas.microsoft.com/office/drawing/2014/main" id="{FA2523F1-E40C-CED2-0A77-C931CBD8DA66}"/>
              </a:ext>
            </a:extLst>
          </p:cNvPr>
          <p:cNvCxnSpPr>
            <a:cxnSpLocks/>
            <a:stCxn id="38" idx="3"/>
            <a:endCxn id="40" idx="1"/>
          </p:cNvCxnSpPr>
          <p:nvPr/>
        </p:nvCxnSpPr>
        <p:spPr>
          <a:xfrm flipV="1">
            <a:off x="2326451" y="3838230"/>
            <a:ext cx="178090" cy="434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2 125">
            <a:extLst>
              <a:ext uri="{FF2B5EF4-FFF2-40B4-BE49-F238E27FC236}">
                <a16:creationId xmlns="" xmlns:a16="http://schemas.microsoft.com/office/drawing/2014/main" id="{BAE6A556-9D51-EF48-627C-B4D8AE87F1D5}"/>
              </a:ext>
            </a:extLst>
          </p:cNvPr>
          <p:cNvCxnSpPr>
            <a:cxnSpLocks/>
            <a:stCxn id="12" idx="3"/>
            <a:endCxn id="14" idx="1"/>
          </p:cNvCxnSpPr>
          <p:nvPr/>
        </p:nvCxnSpPr>
        <p:spPr>
          <a:xfrm>
            <a:off x="1942855" y="1635875"/>
            <a:ext cx="221324" cy="467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ttangolo con angoli arrotondati 128">
            <a:extLst>
              <a:ext uri="{FF2B5EF4-FFF2-40B4-BE49-F238E27FC236}">
                <a16:creationId xmlns="" xmlns:a16="http://schemas.microsoft.com/office/drawing/2014/main" id="{032BB70E-A4C8-E12B-C142-1B89E3A99A12}"/>
              </a:ext>
            </a:extLst>
          </p:cNvPr>
          <p:cNvSpPr/>
          <p:nvPr/>
        </p:nvSpPr>
        <p:spPr>
          <a:xfrm>
            <a:off x="8033084" y="3583597"/>
            <a:ext cx="3631978" cy="482107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30" name="Connettore 2 129">
            <a:extLst>
              <a:ext uri="{FF2B5EF4-FFF2-40B4-BE49-F238E27FC236}">
                <a16:creationId xmlns="" xmlns:a16="http://schemas.microsoft.com/office/drawing/2014/main" id="{B90EFE25-E3CF-E209-CF53-8AD03640777A}"/>
              </a:ext>
            </a:extLst>
          </p:cNvPr>
          <p:cNvCxnSpPr>
            <a:cxnSpLocks/>
            <a:stCxn id="41" idx="3"/>
            <a:endCxn id="43" idx="1"/>
          </p:cNvCxnSpPr>
          <p:nvPr/>
        </p:nvCxnSpPr>
        <p:spPr>
          <a:xfrm>
            <a:off x="7771033" y="3819396"/>
            <a:ext cx="262051" cy="336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ttangolo con angoli arrotondati 133">
            <a:extLst>
              <a:ext uri="{FF2B5EF4-FFF2-40B4-BE49-F238E27FC236}">
                <a16:creationId xmlns="" xmlns:a16="http://schemas.microsoft.com/office/drawing/2014/main" id="{C3C18141-2831-74AC-87E9-9BE5852F4426}"/>
              </a:ext>
            </a:extLst>
          </p:cNvPr>
          <p:cNvSpPr/>
          <p:nvPr/>
        </p:nvSpPr>
        <p:spPr>
          <a:xfrm>
            <a:off x="2326392" y="4549540"/>
            <a:ext cx="2097945" cy="92358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5" name="Rettangolo con angoli arrotondati 134">
            <a:extLst>
              <a:ext uri="{FF2B5EF4-FFF2-40B4-BE49-F238E27FC236}">
                <a16:creationId xmlns="" xmlns:a16="http://schemas.microsoft.com/office/drawing/2014/main" id="{36B051FB-D2AB-26CD-A82F-8F720AFCE277}"/>
              </a:ext>
            </a:extLst>
          </p:cNvPr>
          <p:cNvSpPr/>
          <p:nvPr/>
        </p:nvSpPr>
        <p:spPr>
          <a:xfrm>
            <a:off x="4507524" y="4561333"/>
            <a:ext cx="2097945" cy="93871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6" name="Rettangolo con angoli arrotondati 135">
            <a:extLst>
              <a:ext uri="{FF2B5EF4-FFF2-40B4-BE49-F238E27FC236}">
                <a16:creationId xmlns="" xmlns:a16="http://schemas.microsoft.com/office/drawing/2014/main" id="{2B9B964A-E565-088D-4D1A-8D6B67B5C3A0}"/>
              </a:ext>
            </a:extLst>
          </p:cNvPr>
          <p:cNvSpPr/>
          <p:nvPr/>
        </p:nvSpPr>
        <p:spPr>
          <a:xfrm>
            <a:off x="6690450" y="4583852"/>
            <a:ext cx="2385521" cy="91496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7" name="Rettangolo con angoli arrotondati 136">
            <a:extLst>
              <a:ext uri="{FF2B5EF4-FFF2-40B4-BE49-F238E27FC236}">
                <a16:creationId xmlns="" xmlns:a16="http://schemas.microsoft.com/office/drawing/2014/main" id="{440BCBC2-81D8-8908-5292-8633009B438F}"/>
              </a:ext>
            </a:extLst>
          </p:cNvPr>
          <p:cNvSpPr/>
          <p:nvPr/>
        </p:nvSpPr>
        <p:spPr>
          <a:xfrm>
            <a:off x="9160952" y="4584429"/>
            <a:ext cx="2558086" cy="91496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8" name="Rettangolo con angoli arrotondati 137">
            <a:extLst>
              <a:ext uri="{FF2B5EF4-FFF2-40B4-BE49-F238E27FC236}">
                <a16:creationId xmlns="" xmlns:a16="http://schemas.microsoft.com/office/drawing/2014/main" id="{0EDB16CF-7A8A-EA80-B07A-6F409CDECFA5}"/>
              </a:ext>
            </a:extLst>
          </p:cNvPr>
          <p:cNvSpPr/>
          <p:nvPr/>
        </p:nvSpPr>
        <p:spPr>
          <a:xfrm>
            <a:off x="2332540" y="5797606"/>
            <a:ext cx="2097945" cy="67293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0" name="Rettangolo con angoli arrotondati 139">
            <a:extLst>
              <a:ext uri="{FF2B5EF4-FFF2-40B4-BE49-F238E27FC236}">
                <a16:creationId xmlns="" xmlns:a16="http://schemas.microsoft.com/office/drawing/2014/main" id="{0D56E6D4-BF32-B914-23E3-8E87D63E4ED7}"/>
              </a:ext>
            </a:extLst>
          </p:cNvPr>
          <p:cNvSpPr/>
          <p:nvPr/>
        </p:nvSpPr>
        <p:spPr>
          <a:xfrm>
            <a:off x="4575295" y="5794104"/>
            <a:ext cx="1952670" cy="78362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41" name="Connettore diritto 140">
            <a:extLst>
              <a:ext uri="{FF2B5EF4-FFF2-40B4-BE49-F238E27FC236}">
                <a16:creationId xmlns="" xmlns:a16="http://schemas.microsoft.com/office/drawing/2014/main" id="{9F9F85EB-FADD-30CC-CF11-E9A778E50029}"/>
              </a:ext>
            </a:extLst>
          </p:cNvPr>
          <p:cNvCxnSpPr>
            <a:cxnSpLocks/>
            <a:stCxn id="44" idx="3"/>
          </p:cNvCxnSpPr>
          <p:nvPr/>
        </p:nvCxnSpPr>
        <p:spPr>
          <a:xfrm>
            <a:off x="2172878" y="5630333"/>
            <a:ext cx="8267117" cy="4362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2 145">
            <a:extLst>
              <a:ext uri="{FF2B5EF4-FFF2-40B4-BE49-F238E27FC236}">
                <a16:creationId xmlns="" xmlns:a16="http://schemas.microsoft.com/office/drawing/2014/main" id="{411671D1-4B42-83E2-9431-C3E4529D0B72}"/>
              </a:ext>
            </a:extLst>
          </p:cNvPr>
          <p:cNvCxnSpPr>
            <a:cxnSpLocks/>
            <a:endCxn id="134" idx="2"/>
          </p:cNvCxnSpPr>
          <p:nvPr/>
        </p:nvCxnSpPr>
        <p:spPr>
          <a:xfrm flipV="1">
            <a:off x="3375365" y="5473124"/>
            <a:ext cx="0" cy="15991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2 148">
            <a:extLst>
              <a:ext uri="{FF2B5EF4-FFF2-40B4-BE49-F238E27FC236}">
                <a16:creationId xmlns="" xmlns:a16="http://schemas.microsoft.com/office/drawing/2014/main" id="{CBD2D2E2-F935-C067-0CE3-D0CE7A5BA4DD}"/>
              </a:ext>
            </a:extLst>
          </p:cNvPr>
          <p:cNvCxnSpPr>
            <a:cxnSpLocks/>
            <a:endCxn id="138" idx="0"/>
          </p:cNvCxnSpPr>
          <p:nvPr/>
        </p:nvCxnSpPr>
        <p:spPr>
          <a:xfrm>
            <a:off x="3381513" y="5648309"/>
            <a:ext cx="0" cy="14929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2 151">
            <a:extLst>
              <a:ext uri="{FF2B5EF4-FFF2-40B4-BE49-F238E27FC236}">
                <a16:creationId xmlns="" xmlns:a16="http://schemas.microsoft.com/office/drawing/2014/main" id="{34794E64-261D-E848-2329-D9AE00524BB8}"/>
              </a:ext>
            </a:extLst>
          </p:cNvPr>
          <p:cNvCxnSpPr>
            <a:cxnSpLocks/>
            <a:endCxn id="135" idx="2"/>
          </p:cNvCxnSpPr>
          <p:nvPr/>
        </p:nvCxnSpPr>
        <p:spPr>
          <a:xfrm flipH="1" flipV="1">
            <a:off x="5556497" y="5500051"/>
            <a:ext cx="5978" cy="13298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2 154">
            <a:extLst>
              <a:ext uri="{FF2B5EF4-FFF2-40B4-BE49-F238E27FC236}">
                <a16:creationId xmlns="" xmlns:a16="http://schemas.microsoft.com/office/drawing/2014/main" id="{F6929C3B-B9BC-BE68-DC3C-3A443155CC4C}"/>
              </a:ext>
            </a:extLst>
          </p:cNvPr>
          <p:cNvCxnSpPr>
            <a:cxnSpLocks/>
            <a:endCxn id="140" idx="0"/>
          </p:cNvCxnSpPr>
          <p:nvPr/>
        </p:nvCxnSpPr>
        <p:spPr>
          <a:xfrm>
            <a:off x="5551630" y="5646950"/>
            <a:ext cx="0" cy="14715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2 157">
            <a:extLst>
              <a:ext uri="{FF2B5EF4-FFF2-40B4-BE49-F238E27FC236}">
                <a16:creationId xmlns="" xmlns:a16="http://schemas.microsoft.com/office/drawing/2014/main" id="{8AD91CFC-5874-3DCB-5C75-FE8BD70EF018}"/>
              </a:ext>
            </a:extLst>
          </p:cNvPr>
          <p:cNvCxnSpPr>
            <a:cxnSpLocks/>
            <a:endCxn id="136" idx="2"/>
          </p:cNvCxnSpPr>
          <p:nvPr/>
        </p:nvCxnSpPr>
        <p:spPr>
          <a:xfrm flipV="1">
            <a:off x="7883211" y="5498817"/>
            <a:ext cx="0" cy="14949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2 160">
            <a:extLst>
              <a:ext uri="{FF2B5EF4-FFF2-40B4-BE49-F238E27FC236}">
                <a16:creationId xmlns="" xmlns:a16="http://schemas.microsoft.com/office/drawing/2014/main" id="{036012C1-9B79-BB6B-097A-10A652C8BACB}"/>
              </a:ext>
            </a:extLst>
          </p:cNvPr>
          <p:cNvCxnSpPr>
            <a:cxnSpLocks/>
            <a:endCxn id="137" idx="2"/>
          </p:cNvCxnSpPr>
          <p:nvPr/>
        </p:nvCxnSpPr>
        <p:spPr>
          <a:xfrm flipV="1">
            <a:off x="10439995" y="5499394"/>
            <a:ext cx="0" cy="19352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2 164">
            <a:extLst>
              <a:ext uri="{FF2B5EF4-FFF2-40B4-BE49-F238E27FC236}">
                <a16:creationId xmlns="" xmlns:a16="http://schemas.microsoft.com/office/drawing/2014/main" id="{11852FF3-A1BF-DFC4-B9C2-9C7ABDA09A84}"/>
              </a:ext>
            </a:extLst>
          </p:cNvPr>
          <p:cNvCxnSpPr>
            <a:cxnSpLocks/>
            <a:stCxn id="58" idx="0"/>
          </p:cNvCxnSpPr>
          <p:nvPr/>
        </p:nvCxnSpPr>
        <p:spPr>
          <a:xfrm flipV="1">
            <a:off x="7682014" y="5659132"/>
            <a:ext cx="0" cy="40429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ttangolo con angoli arrotondati 167">
            <a:extLst>
              <a:ext uri="{FF2B5EF4-FFF2-40B4-BE49-F238E27FC236}">
                <a16:creationId xmlns="" xmlns:a16="http://schemas.microsoft.com/office/drawing/2014/main" id="{ACA2AF14-8E05-789A-5BD8-C7B27B22297F}"/>
              </a:ext>
            </a:extLst>
          </p:cNvPr>
          <p:cNvSpPr/>
          <p:nvPr/>
        </p:nvSpPr>
        <p:spPr>
          <a:xfrm>
            <a:off x="8811105" y="5878501"/>
            <a:ext cx="2907933" cy="78362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69" name="Connettore 2 168">
            <a:extLst>
              <a:ext uri="{FF2B5EF4-FFF2-40B4-BE49-F238E27FC236}">
                <a16:creationId xmlns="" xmlns:a16="http://schemas.microsoft.com/office/drawing/2014/main" id="{3A66CD21-EED2-52BC-F087-E5934540E95A}"/>
              </a:ext>
            </a:extLst>
          </p:cNvPr>
          <p:cNvCxnSpPr>
            <a:cxnSpLocks/>
            <a:stCxn id="58" idx="3"/>
          </p:cNvCxnSpPr>
          <p:nvPr/>
        </p:nvCxnSpPr>
        <p:spPr>
          <a:xfrm flipV="1">
            <a:off x="8537770" y="6308278"/>
            <a:ext cx="285621" cy="438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2 177">
            <a:extLst>
              <a:ext uri="{FF2B5EF4-FFF2-40B4-BE49-F238E27FC236}">
                <a16:creationId xmlns="" xmlns:a16="http://schemas.microsoft.com/office/drawing/2014/main" id="{32655774-BC57-3BAD-EBE4-31A701F8EA20}"/>
              </a:ext>
            </a:extLst>
          </p:cNvPr>
          <p:cNvCxnSpPr>
            <a:cxnSpLocks/>
            <a:endCxn id="65" idx="0"/>
          </p:cNvCxnSpPr>
          <p:nvPr/>
        </p:nvCxnSpPr>
        <p:spPr>
          <a:xfrm>
            <a:off x="9659689" y="639506"/>
            <a:ext cx="0" cy="20398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53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arrotondato 36">
            <a:extLst>
              <a:ext uri="{FF2B5EF4-FFF2-40B4-BE49-F238E27FC236}">
                <a16:creationId xmlns="" xmlns:a16="http://schemas.microsoft.com/office/drawing/2014/main" id="{73594D30-D503-AE58-A18A-2828A59958E5}"/>
              </a:ext>
            </a:extLst>
          </p:cNvPr>
          <p:cNvSpPr/>
          <p:nvPr/>
        </p:nvSpPr>
        <p:spPr>
          <a:xfrm>
            <a:off x="626565" y="681227"/>
            <a:ext cx="2822316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it-IT" sz="1100" b="1" kern="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Atti</a:t>
            </a:r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vità per il processo produttivo</a:t>
            </a:r>
          </a:p>
          <a:p>
            <a:pPr algn="ctr"/>
            <a:endParaRPr lang="it-IT" sz="11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tangolo arrotondato 36">
            <a:extLst>
              <a:ext uri="{FF2B5EF4-FFF2-40B4-BE49-F238E27FC236}">
                <a16:creationId xmlns="" xmlns:a16="http://schemas.microsoft.com/office/drawing/2014/main" id="{CC98A771-F6E8-EDDD-EF62-65515046D3F4}"/>
              </a:ext>
            </a:extLst>
          </p:cNvPr>
          <p:cNvSpPr/>
          <p:nvPr/>
        </p:nvSpPr>
        <p:spPr>
          <a:xfrm>
            <a:off x="623736" y="1041227"/>
            <a:ext cx="2825144" cy="988472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acquisizione dei fattori di produzione</a:t>
            </a:r>
            <a:r>
              <a:rPr lang="it-IT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sz="110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ombinazione dei fattori di produzione;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sz="110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endita;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sz="110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ontabili e finanziarie;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altre</a:t>
            </a:r>
            <a:r>
              <a:rPr lang="it-IT" sz="110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1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tangolo arrotondato 36">
            <a:extLst>
              <a:ext uri="{FF2B5EF4-FFF2-40B4-BE49-F238E27FC236}">
                <a16:creationId xmlns="" xmlns:a16="http://schemas.microsoft.com/office/drawing/2014/main" id="{55A6923C-4450-36D9-50A6-E31F12C1EBF0}"/>
              </a:ext>
            </a:extLst>
          </p:cNvPr>
          <p:cNvSpPr/>
          <p:nvPr/>
        </p:nvSpPr>
        <p:spPr>
          <a:xfrm>
            <a:off x="3614590" y="681227"/>
            <a:ext cx="1904879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 operative </a:t>
            </a:r>
          </a:p>
        </p:txBody>
      </p:sp>
      <p:sp>
        <p:nvSpPr>
          <p:cNvPr id="7" name="Rettangolo arrotondato 36">
            <a:extLst>
              <a:ext uri="{FF2B5EF4-FFF2-40B4-BE49-F238E27FC236}">
                <a16:creationId xmlns="" xmlns:a16="http://schemas.microsoft.com/office/drawing/2014/main" id="{CEC40974-1AD2-7962-387D-7D35C08BA5C2}"/>
              </a:ext>
            </a:extLst>
          </p:cNvPr>
          <p:cNvSpPr/>
          <p:nvPr/>
        </p:nvSpPr>
        <p:spPr>
          <a:xfrm>
            <a:off x="5685179" y="681227"/>
            <a:ext cx="1679718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 processuali  </a:t>
            </a:r>
            <a:endParaRPr lang="it-IT" sz="11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it-IT" sz="11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ttangolo arrotondato 36">
            <a:extLst>
              <a:ext uri="{FF2B5EF4-FFF2-40B4-BE49-F238E27FC236}">
                <a16:creationId xmlns="" xmlns:a16="http://schemas.microsoft.com/office/drawing/2014/main" id="{82229234-D79D-1D92-FF91-BF933A24844F}"/>
              </a:ext>
            </a:extLst>
          </p:cNvPr>
          <p:cNvSpPr/>
          <p:nvPr/>
        </p:nvSpPr>
        <p:spPr>
          <a:xfrm>
            <a:off x="3614590" y="1041227"/>
            <a:ext cx="1904879" cy="988472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ricerca e sviluppo;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 e vendite;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personale;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approvvigionamenti;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finanza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ttangolo arrotondato 36">
            <a:extLst>
              <a:ext uri="{FF2B5EF4-FFF2-40B4-BE49-F238E27FC236}">
                <a16:creationId xmlns="" xmlns:a16="http://schemas.microsoft.com/office/drawing/2014/main" id="{A8A6B625-963B-B751-5B57-65341C937413}"/>
              </a:ext>
            </a:extLst>
          </p:cNvPr>
          <p:cNvSpPr/>
          <p:nvPr/>
        </p:nvSpPr>
        <p:spPr>
          <a:xfrm>
            <a:off x="5685178" y="1060156"/>
            <a:ext cx="1679717" cy="66280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pianificazione;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organizzazione; </a:t>
            </a:r>
          </a:p>
          <a:p>
            <a:pPr algn="just"/>
            <a:r>
              <a:rPr lang="it-IT" sz="1100" i="0" u="none" strike="noStrike" baseline="0" dirty="0" smtClean="0">
                <a:solidFill>
                  <a:srgbClr val="000000"/>
                </a:solidFill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it-IT" sz="1100" b="1" i="0" u="none" strike="noStrike" baseline="0" dirty="0" smtClean="0">
                <a:solidFill>
                  <a:srgbClr val="0070C0"/>
                </a:solidFill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sistemi </a:t>
            </a:r>
            <a:r>
              <a:rPr lang="it-IT" sz="1100" b="1" i="0" u="none" strike="noStrike" baseline="0" dirty="0">
                <a:solidFill>
                  <a:srgbClr val="0070C0"/>
                </a:solidFill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informativi </a:t>
            </a:r>
            <a:endParaRPr lang="it-IT" sz="1100" b="1" dirty="0">
              <a:solidFill>
                <a:srgbClr val="0070C0"/>
              </a:solidFill>
              <a:highlight>
                <a:srgbClr val="00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E0642F8B-C831-B4F6-88CE-9A3B2EA9F6F4}"/>
              </a:ext>
            </a:extLst>
          </p:cNvPr>
          <p:cNvSpPr txBox="1"/>
          <p:nvPr/>
        </p:nvSpPr>
        <p:spPr>
          <a:xfrm>
            <a:off x="7681637" y="613402"/>
            <a:ext cx="1930678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Gestiscono</a:t>
            </a:r>
            <a:r>
              <a:rPr lang="it-IT" sz="11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dati relativi al 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personale;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vendita;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produzione; </a:t>
            </a:r>
          </a:p>
          <a:p>
            <a:pPr algn="just"/>
            <a:r>
              <a:rPr lang="it-IT" sz="1100" kern="100" dirty="0" smtClean="0">
                <a:solidFill>
                  <a:srgbClr val="000000"/>
                </a:solidFill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lang="it-IT" sz="1100" b="1" kern="100" dirty="0" smtClean="0">
                <a:solidFill>
                  <a:srgbClr val="0070C0"/>
                </a:solidFill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kern="100" dirty="0" smtClean="0">
                <a:solidFill>
                  <a:srgbClr val="0070C0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manutenzione</a:t>
            </a:r>
            <a:endParaRPr lang="it-IT" sz="1100" b="1" kern="100" dirty="0">
              <a:solidFill>
                <a:srgbClr val="0070C0"/>
              </a:solidFill>
              <a:effectLst/>
              <a:highlight>
                <a:srgbClr val="00FFFF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magazzino </a:t>
            </a:r>
            <a:r>
              <a:rPr lang="it-IT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ricambi;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magazzino </a:t>
            </a:r>
            <a:r>
              <a:rPr lang="it-IT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scorte;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marketing;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contabilità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ttangolo con angoli arrotondati 17">
            <a:extLst>
              <a:ext uri="{FF2B5EF4-FFF2-40B4-BE49-F238E27FC236}">
                <a16:creationId xmlns="" xmlns:a16="http://schemas.microsoft.com/office/drawing/2014/main" id="{BCF5D3E0-62C1-1B43-977C-2F0C1A6B2D1F}"/>
              </a:ext>
            </a:extLst>
          </p:cNvPr>
          <p:cNvSpPr/>
          <p:nvPr/>
        </p:nvSpPr>
        <p:spPr>
          <a:xfrm>
            <a:off x="7653882" y="613402"/>
            <a:ext cx="1937302" cy="1615827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9" name="Connettore 2 18">
            <a:extLst>
              <a:ext uri="{FF2B5EF4-FFF2-40B4-BE49-F238E27FC236}">
                <a16:creationId xmlns="" xmlns:a16="http://schemas.microsoft.com/office/drawing/2014/main" id="{1384ED83-FD75-A13C-29F8-84109B4E5DD3}"/>
              </a:ext>
            </a:extLst>
          </p:cNvPr>
          <p:cNvCxnSpPr>
            <a:cxnSpLocks/>
          </p:cNvCxnSpPr>
          <p:nvPr/>
        </p:nvCxnSpPr>
        <p:spPr>
          <a:xfrm>
            <a:off x="7215811" y="1570739"/>
            <a:ext cx="41495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="" xmlns:a16="http://schemas.microsoft.com/office/drawing/2014/main" id="{18705296-F117-6BAD-9D2F-3A9A2FBC41E3}"/>
              </a:ext>
            </a:extLst>
          </p:cNvPr>
          <p:cNvSpPr txBox="1"/>
          <p:nvPr/>
        </p:nvSpPr>
        <p:spPr>
          <a:xfrm>
            <a:off x="9869579" y="386765"/>
            <a:ext cx="194307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 – Sistema </a:t>
            </a:r>
            <a:r>
              <a:rPr lang="it-IT" sz="1100" b="1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Informativo </a:t>
            </a:r>
          </a:p>
          <a:p>
            <a:pPr algn="ctr"/>
            <a:r>
              <a:rPr lang="it-IT" sz="1100" b="1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Manutenzione </a:t>
            </a:r>
            <a:endParaRPr lang="it-IT" sz="1100" b="1" i="0" u="none" strike="noStrike" baseline="0" dirty="0">
              <a:solidFill>
                <a:srgbClr val="221E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complesso di norme, procedure e strumenti </a:t>
            </a: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accogliere ed elaborare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informazioni necessarie alla gestione delle attività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manutenzione e </a:t>
            </a: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monitoraggio delle attività degli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impianti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ttangolo con angoli arrotondati 22">
            <a:extLst>
              <a:ext uri="{FF2B5EF4-FFF2-40B4-BE49-F238E27FC236}">
                <a16:creationId xmlns="" xmlns:a16="http://schemas.microsoft.com/office/drawing/2014/main" id="{F541F5FB-49B3-A8AC-4B1F-2C0A2E07BFAF}"/>
              </a:ext>
            </a:extLst>
          </p:cNvPr>
          <p:cNvSpPr/>
          <p:nvPr/>
        </p:nvSpPr>
        <p:spPr>
          <a:xfrm>
            <a:off x="9848448" y="337932"/>
            <a:ext cx="1964204" cy="188277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24" name="Connettore 2 23">
            <a:extLst>
              <a:ext uri="{FF2B5EF4-FFF2-40B4-BE49-F238E27FC236}">
                <a16:creationId xmlns="" xmlns:a16="http://schemas.microsoft.com/office/drawing/2014/main" id="{27AA350B-EF3E-674B-C21F-944F796C4091}"/>
              </a:ext>
            </a:extLst>
          </p:cNvPr>
          <p:cNvCxnSpPr>
            <a:cxnSpLocks/>
          </p:cNvCxnSpPr>
          <p:nvPr/>
        </p:nvCxnSpPr>
        <p:spPr>
          <a:xfrm>
            <a:off x="8825948" y="1412788"/>
            <a:ext cx="102250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tangolo arrotondato 36">
            <a:extLst>
              <a:ext uri="{FF2B5EF4-FFF2-40B4-BE49-F238E27FC236}">
                <a16:creationId xmlns="" xmlns:a16="http://schemas.microsoft.com/office/drawing/2014/main" id="{C03DCDA8-0013-EAE5-A940-801227FF42AA}"/>
              </a:ext>
            </a:extLst>
          </p:cNvPr>
          <p:cNvSpPr/>
          <p:nvPr/>
        </p:nvSpPr>
        <p:spPr>
          <a:xfrm>
            <a:off x="623736" y="2348630"/>
            <a:ext cx="1904879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Funzione organizzazione 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="" xmlns:a16="http://schemas.microsoft.com/office/drawing/2014/main" id="{AB132C5F-0C25-1B27-27E9-F990A5AB51AF}"/>
              </a:ext>
            </a:extLst>
          </p:cNvPr>
          <p:cNvSpPr txBox="1"/>
          <p:nvPr/>
        </p:nvSpPr>
        <p:spPr>
          <a:xfrm>
            <a:off x="623736" y="2780630"/>
            <a:ext cx="24969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 il compito di regolare le relazioni tra gli 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operatori 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le sottounità del sistema aziendale per raggiungere gli obiettivi prefissati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ttangolo arrotondato 36">
            <a:extLst>
              <a:ext uri="{FF2B5EF4-FFF2-40B4-BE49-F238E27FC236}">
                <a16:creationId xmlns="" xmlns:a16="http://schemas.microsoft.com/office/drawing/2014/main" id="{29FD327A-1DE1-6353-817D-91C13676053B}"/>
              </a:ext>
            </a:extLst>
          </p:cNvPr>
          <p:cNvSpPr/>
          <p:nvPr/>
        </p:nvSpPr>
        <p:spPr>
          <a:xfrm>
            <a:off x="3820000" y="2636630"/>
            <a:ext cx="1904879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organigramma aziendale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CasellaDiTesto 33">
            <a:extLst>
              <a:ext uri="{FF2B5EF4-FFF2-40B4-BE49-F238E27FC236}">
                <a16:creationId xmlns="" xmlns:a16="http://schemas.microsoft.com/office/drawing/2014/main" id="{D1F13E06-60CC-5809-F7C8-C34CA65951BB}"/>
              </a:ext>
            </a:extLst>
          </p:cNvPr>
          <p:cNvSpPr txBox="1"/>
          <p:nvPr/>
        </p:nvSpPr>
        <p:spPr>
          <a:xfrm>
            <a:off x="3809841" y="2986136"/>
            <a:ext cx="4408831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rappresentazione della struttura organizzativa </a:t>
            </a:r>
            <a:r>
              <a:rPr lang="it-IT" sz="1100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aziendale. </a:t>
            </a:r>
            <a:endParaRPr lang="it-IT" sz="1100" kern="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0" dirty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videnzia: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100" dirty="0" smtClean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mansioni e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canali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comunicazione e comando;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i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segmenti dell’organizzazione;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i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livelli di controllo e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coordinamento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ttangolo arrotondato 36">
            <a:extLst>
              <a:ext uri="{FF2B5EF4-FFF2-40B4-BE49-F238E27FC236}">
                <a16:creationId xmlns="" xmlns:a16="http://schemas.microsoft.com/office/drawing/2014/main" id="{7BB0F122-CA25-CA6E-13C5-E9D0984E6FEC}"/>
              </a:ext>
            </a:extLst>
          </p:cNvPr>
          <p:cNvSpPr/>
          <p:nvPr/>
        </p:nvSpPr>
        <p:spPr>
          <a:xfrm>
            <a:off x="7943569" y="2631618"/>
            <a:ext cx="1766961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strutture organizzative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="" xmlns:a16="http://schemas.microsoft.com/office/drawing/2014/main" id="{3D928968-A5CE-19A9-F00F-F44335C57F17}"/>
              </a:ext>
            </a:extLst>
          </p:cNvPr>
          <p:cNvSpPr txBox="1"/>
          <p:nvPr/>
        </p:nvSpPr>
        <p:spPr>
          <a:xfrm>
            <a:off x="7958980" y="3028615"/>
            <a:ext cx="146933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gerarchica;</a:t>
            </a:r>
            <a:endParaRPr lang="it-IT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funzionale;</a:t>
            </a:r>
            <a:endParaRPr lang="it-IT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ivisionale;</a:t>
            </a:r>
            <a:endParaRPr lang="it-IT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 progetti</a:t>
            </a:r>
          </a:p>
        </p:txBody>
      </p:sp>
      <p:sp>
        <p:nvSpPr>
          <p:cNvPr id="38" name="Rettangolo con angoli arrotondati 37">
            <a:extLst>
              <a:ext uri="{FF2B5EF4-FFF2-40B4-BE49-F238E27FC236}">
                <a16:creationId xmlns="" xmlns:a16="http://schemas.microsoft.com/office/drawing/2014/main" id="{C0FA010E-B2FD-5A59-BCF8-F3008B57BA69}"/>
              </a:ext>
            </a:extLst>
          </p:cNvPr>
          <p:cNvSpPr/>
          <p:nvPr/>
        </p:nvSpPr>
        <p:spPr>
          <a:xfrm>
            <a:off x="594072" y="2690060"/>
            <a:ext cx="2526659" cy="86001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9" name="Rettangolo con angoli arrotondati 38">
            <a:extLst>
              <a:ext uri="{FF2B5EF4-FFF2-40B4-BE49-F238E27FC236}">
                <a16:creationId xmlns="" xmlns:a16="http://schemas.microsoft.com/office/drawing/2014/main" id="{8A6B4BF0-48FA-4E23-7098-C0BCB1D306AE}"/>
              </a:ext>
            </a:extLst>
          </p:cNvPr>
          <p:cNvSpPr/>
          <p:nvPr/>
        </p:nvSpPr>
        <p:spPr>
          <a:xfrm>
            <a:off x="3794350" y="2973718"/>
            <a:ext cx="3662575" cy="93872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0" name="Rettangolo con angoli arrotondati 39">
            <a:extLst>
              <a:ext uri="{FF2B5EF4-FFF2-40B4-BE49-F238E27FC236}">
                <a16:creationId xmlns="" xmlns:a16="http://schemas.microsoft.com/office/drawing/2014/main" id="{D94C406E-0B57-04B0-C38F-92E4BFC55D86}"/>
              </a:ext>
            </a:extLst>
          </p:cNvPr>
          <p:cNvSpPr/>
          <p:nvPr/>
        </p:nvSpPr>
        <p:spPr>
          <a:xfrm>
            <a:off x="7943569" y="2971255"/>
            <a:ext cx="1766961" cy="86001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41" name="Connettore diritto 40">
            <a:extLst>
              <a:ext uri="{FF2B5EF4-FFF2-40B4-BE49-F238E27FC236}">
                <a16:creationId xmlns="" xmlns:a16="http://schemas.microsoft.com/office/drawing/2014/main" id="{ABBFAE5B-A115-9C3B-0B86-FD65522469C3}"/>
              </a:ext>
            </a:extLst>
          </p:cNvPr>
          <p:cNvCxnSpPr>
            <a:cxnSpLocks/>
            <a:stCxn id="29" idx="3"/>
          </p:cNvCxnSpPr>
          <p:nvPr/>
        </p:nvCxnSpPr>
        <p:spPr>
          <a:xfrm>
            <a:off x="2528615" y="2492630"/>
            <a:ext cx="6297333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>
            <a:extLst>
              <a:ext uri="{FF2B5EF4-FFF2-40B4-BE49-F238E27FC236}">
                <a16:creationId xmlns="" xmlns:a16="http://schemas.microsoft.com/office/drawing/2014/main" id="{1BC5EE16-8741-6368-B75F-D99FDE504472}"/>
              </a:ext>
            </a:extLst>
          </p:cNvPr>
          <p:cNvCxnSpPr>
            <a:cxnSpLocks/>
            <a:endCxn id="32" idx="0"/>
          </p:cNvCxnSpPr>
          <p:nvPr/>
        </p:nvCxnSpPr>
        <p:spPr>
          <a:xfrm>
            <a:off x="4772440" y="2492630"/>
            <a:ext cx="0" cy="14400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>
            <a:extLst>
              <a:ext uri="{FF2B5EF4-FFF2-40B4-BE49-F238E27FC236}">
                <a16:creationId xmlns="" xmlns:a16="http://schemas.microsoft.com/office/drawing/2014/main" id="{0B856A70-A1EE-956E-A195-CB5DCCDA7154}"/>
              </a:ext>
            </a:extLst>
          </p:cNvPr>
          <p:cNvCxnSpPr>
            <a:cxnSpLocks/>
            <a:endCxn id="35" idx="0"/>
          </p:cNvCxnSpPr>
          <p:nvPr/>
        </p:nvCxnSpPr>
        <p:spPr>
          <a:xfrm>
            <a:off x="8825948" y="2492630"/>
            <a:ext cx="1102" cy="138988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arrotondato 36">
            <a:extLst>
              <a:ext uri="{FF2B5EF4-FFF2-40B4-BE49-F238E27FC236}">
                <a16:creationId xmlns="" xmlns:a16="http://schemas.microsoft.com/office/drawing/2014/main" id="{04A52256-3F4B-2E81-742E-A5D01A3946B7}"/>
              </a:ext>
            </a:extLst>
          </p:cNvPr>
          <p:cNvSpPr/>
          <p:nvPr/>
        </p:nvSpPr>
        <p:spPr>
          <a:xfrm>
            <a:off x="603848" y="4127105"/>
            <a:ext cx="2526659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Classificazione della produzione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933E790B-8E75-5335-BE18-586ED759800E}"/>
              </a:ext>
            </a:extLst>
          </p:cNvPr>
          <p:cNvSpPr txBox="1"/>
          <p:nvPr/>
        </p:nvSpPr>
        <p:spPr>
          <a:xfrm>
            <a:off x="603848" y="4469494"/>
            <a:ext cx="241545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grande 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serie;</a:t>
            </a:r>
            <a:endParaRPr lang="it-IT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media 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serie;</a:t>
            </a:r>
            <a:endParaRPr lang="it-IT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it-IT" sz="1100" dirty="0" smtClean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•</a:t>
            </a:r>
            <a:r>
              <a:rPr lang="it-IT" sz="1100" b="1" dirty="0" smtClean="0">
                <a:solidFill>
                  <a:srgbClr val="0070C0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piccola </a:t>
            </a:r>
            <a:r>
              <a:rPr lang="it-IT" sz="1100" b="1" dirty="0">
                <a:solidFill>
                  <a:srgbClr val="0070C0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serie o per pezzi singoli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B2294CB-72D3-EACD-7CFC-7A2ABC396631}"/>
              </a:ext>
            </a:extLst>
          </p:cNvPr>
          <p:cNvSpPr txBox="1"/>
          <p:nvPr/>
        </p:nvSpPr>
        <p:spPr>
          <a:xfrm>
            <a:off x="603848" y="5302422"/>
            <a:ext cx="3031819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Lavorazioni su commessa</a:t>
            </a:r>
          </a:p>
          <a:p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numero limitato di pezzi su ordine del cliente: </a:t>
            </a:r>
            <a:endParaRPr lang="it-IT" sz="11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costi 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preventivi;</a:t>
            </a:r>
            <a:endParaRPr lang="it-IT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fasi 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esecutive;</a:t>
            </a:r>
            <a:endParaRPr lang="it-IT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fasi di collaudo, dei movimenti e dei tempi</a:t>
            </a: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="" xmlns:a16="http://schemas.microsoft.com/office/drawing/2014/main" id="{1207491A-A7EF-4CE6-0EA2-D31A4B6C9B6B}"/>
              </a:ext>
            </a:extLst>
          </p:cNvPr>
          <p:cNvSpPr/>
          <p:nvPr/>
        </p:nvSpPr>
        <p:spPr>
          <a:xfrm>
            <a:off x="603848" y="4469495"/>
            <a:ext cx="2526659" cy="678952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="" xmlns:a16="http://schemas.microsoft.com/office/drawing/2014/main" id="{80FFB9A1-B7BB-B059-116F-EBEE9F50E099}"/>
              </a:ext>
            </a:extLst>
          </p:cNvPr>
          <p:cNvSpPr/>
          <p:nvPr/>
        </p:nvSpPr>
        <p:spPr>
          <a:xfrm>
            <a:off x="603848" y="5296872"/>
            <a:ext cx="3007208" cy="106298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20" name="Connettore 2 19">
            <a:extLst>
              <a:ext uri="{FF2B5EF4-FFF2-40B4-BE49-F238E27FC236}">
                <a16:creationId xmlns="" xmlns:a16="http://schemas.microsoft.com/office/drawing/2014/main" id="{CB49B317-E356-7267-3A49-F27967A480D3}"/>
              </a:ext>
            </a:extLst>
          </p:cNvPr>
          <p:cNvCxnSpPr>
            <a:cxnSpLocks/>
          </p:cNvCxnSpPr>
          <p:nvPr/>
        </p:nvCxnSpPr>
        <p:spPr>
          <a:xfrm>
            <a:off x="2986552" y="4955745"/>
            <a:ext cx="0" cy="34112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="" xmlns:a16="http://schemas.microsoft.com/office/drawing/2014/main" id="{AADC51B1-73FA-0F1D-B313-4EC0D34653CD}"/>
              </a:ext>
            </a:extLst>
          </p:cNvPr>
          <p:cNvCxnSpPr/>
          <p:nvPr/>
        </p:nvCxnSpPr>
        <p:spPr>
          <a:xfrm>
            <a:off x="2894480" y="4955745"/>
            <a:ext cx="10077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ttangolo arrotondato 36">
            <a:extLst>
              <a:ext uri="{FF2B5EF4-FFF2-40B4-BE49-F238E27FC236}">
                <a16:creationId xmlns="" xmlns:a16="http://schemas.microsoft.com/office/drawing/2014/main" id="{79180675-64A2-8F39-B8B0-D23A9C56A826}"/>
              </a:ext>
            </a:extLst>
          </p:cNvPr>
          <p:cNvSpPr/>
          <p:nvPr/>
        </p:nvSpPr>
        <p:spPr>
          <a:xfrm>
            <a:off x="7434470" y="5066948"/>
            <a:ext cx="1107721" cy="6040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Ricerca del programma operativo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="" xmlns:a16="http://schemas.microsoft.com/office/drawing/2014/main" id="{553972BD-0700-0229-C154-14CF721DB682}"/>
              </a:ext>
            </a:extLst>
          </p:cNvPr>
          <p:cNvSpPr txBox="1"/>
          <p:nvPr/>
        </p:nvSpPr>
        <p:spPr>
          <a:xfrm>
            <a:off x="9121421" y="4415105"/>
            <a:ext cx="246673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Produzione più economica: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numero dei pezzi da produrre;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costo delle macchine;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costo della manodopera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6" name="CasellaDiTesto 45">
            <a:extLst>
              <a:ext uri="{FF2B5EF4-FFF2-40B4-BE49-F238E27FC236}">
                <a16:creationId xmlns="" xmlns:a16="http://schemas.microsoft.com/office/drawing/2014/main" id="{CAF03E84-BEB0-1D1A-1D3F-22503369172B}"/>
              </a:ext>
            </a:extLst>
          </p:cNvPr>
          <p:cNvSpPr txBox="1"/>
          <p:nvPr/>
        </p:nvSpPr>
        <p:spPr>
          <a:xfrm>
            <a:off x="9121481" y="5311345"/>
            <a:ext cx="283927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Scelta economica della materia prima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CasellaDiTesto 47">
            <a:extLst>
              <a:ext uri="{FF2B5EF4-FFF2-40B4-BE49-F238E27FC236}">
                <a16:creationId xmlns="" xmlns:a16="http://schemas.microsoft.com/office/drawing/2014/main" id="{476F540F-FD04-EC10-8ADE-505890F96E69}"/>
              </a:ext>
            </a:extLst>
          </p:cNvPr>
          <p:cNvSpPr txBox="1"/>
          <p:nvPr/>
        </p:nvSpPr>
        <p:spPr>
          <a:xfrm>
            <a:off x="9121482" y="5680416"/>
            <a:ext cx="246667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Determinazione del quantitativo </a:t>
            </a:r>
            <a:endParaRPr lang="it-IT" sz="1100" i="0" u="none" strike="noStrik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1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11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materia prima da approvvigionare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ttangolo con angoli arrotondati 48">
            <a:extLst>
              <a:ext uri="{FF2B5EF4-FFF2-40B4-BE49-F238E27FC236}">
                <a16:creationId xmlns="" xmlns:a16="http://schemas.microsoft.com/office/drawing/2014/main" id="{F9AC37C9-6F81-97FF-FAD4-8F60C9598EB7}"/>
              </a:ext>
            </a:extLst>
          </p:cNvPr>
          <p:cNvSpPr/>
          <p:nvPr/>
        </p:nvSpPr>
        <p:spPr>
          <a:xfrm>
            <a:off x="9071271" y="4415105"/>
            <a:ext cx="2641010" cy="79406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1" name="Rettangolo con angoli arrotondati 50">
            <a:extLst>
              <a:ext uri="{FF2B5EF4-FFF2-40B4-BE49-F238E27FC236}">
                <a16:creationId xmlns="" xmlns:a16="http://schemas.microsoft.com/office/drawing/2014/main" id="{A4956B1A-C2E5-73A0-FC9C-28EA8CC19A44}"/>
              </a:ext>
            </a:extLst>
          </p:cNvPr>
          <p:cNvSpPr/>
          <p:nvPr/>
        </p:nvSpPr>
        <p:spPr>
          <a:xfrm>
            <a:off x="9071271" y="5259248"/>
            <a:ext cx="2641010" cy="36458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2" name="Rettangolo con angoli arrotondati 51">
            <a:extLst>
              <a:ext uri="{FF2B5EF4-FFF2-40B4-BE49-F238E27FC236}">
                <a16:creationId xmlns="" xmlns:a16="http://schemas.microsoft.com/office/drawing/2014/main" id="{744DAF0F-A3E7-1585-ACA0-FC66D54E84F6}"/>
              </a:ext>
            </a:extLst>
          </p:cNvPr>
          <p:cNvSpPr/>
          <p:nvPr/>
        </p:nvSpPr>
        <p:spPr>
          <a:xfrm>
            <a:off x="9047352" y="5676921"/>
            <a:ext cx="2664929" cy="442337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53" name="Connettore 2 52">
            <a:extLst>
              <a:ext uri="{FF2B5EF4-FFF2-40B4-BE49-F238E27FC236}">
                <a16:creationId xmlns="" xmlns:a16="http://schemas.microsoft.com/office/drawing/2014/main" id="{F433181C-B1B7-AAFD-0662-673A349245A2}"/>
              </a:ext>
            </a:extLst>
          </p:cNvPr>
          <p:cNvCxnSpPr>
            <a:cxnSpLocks/>
            <a:endCxn id="49" idx="1"/>
          </p:cNvCxnSpPr>
          <p:nvPr/>
        </p:nvCxnSpPr>
        <p:spPr>
          <a:xfrm>
            <a:off x="8839875" y="4812140"/>
            <a:ext cx="2313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>
            <a:extLst>
              <a:ext uri="{FF2B5EF4-FFF2-40B4-BE49-F238E27FC236}">
                <a16:creationId xmlns="" xmlns:a16="http://schemas.microsoft.com/office/drawing/2014/main" id="{8585F318-5836-EE4F-445C-71BB5B96EB0D}"/>
              </a:ext>
            </a:extLst>
          </p:cNvPr>
          <p:cNvCxnSpPr>
            <a:cxnSpLocks/>
          </p:cNvCxnSpPr>
          <p:nvPr/>
        </p:nvCxnSpPr>
        <p:spPr>
          <a:xfrm>
            <a:off x="8839875" y="5443829"/>
            <a:ext cx="2313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>
            <a:extLst>
              <a:ext uri="{FF2B5EF4-FFF2-40B4-BE49-F238E27FC236}">
                <a16:creationId xmlns="" xmlns:a16="http://schemas.microsoft.com/office/drawing/2014/main" id="{9CA83774-A11D-BA2B-4BF0-45410816A82A}"/>
              </a:ext>
            </a:extLst>
          </p:cNvPr>
          <p:cNvCxnSpPr>
            <a:cxnSpLocks/>
          </p:cNvCxnSpPr>
          <p:nvPr/>
        </p:nvCxnSpPr>
        <p:spPr>
          <a:xfrm>
            <a:off x="8815956" y="5898148"/>
            <a:ext cx="2313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="" xmlns:a16="http://schemas.microsoft.com/office/drawing/2014/main" id="{4CD9187B-727F-C610-DC47-2BE4F2610F8B}"/>
              </a:ext>
            </a:extLst>
          </p:cNvPr>
          <p:cNvCxnSpPr>
            <a:cxnSpLocks/>
          </p:cNvCxnSpPr>
          <p:nvPr/>
        </p:nvCxnSpPr>
        <p:spPr>
          <a:xfrm>
            <a:off x="8839875" y="4812139"/>
            <a:ext cx="0" cy="108372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>
            <a:extLst>
              <a:ext uri="{FF2B5EF4-FFF2-40B4-BE49-F238E27FC236}">
                <a16:creationId xmlns="" xmlns:a16="http://schemas.microsoft.com/office/drawing/2014/main" id="{BB640F81-1A80-0CA3-A7A6-0312C3A83617}"/>
              </a:ext>
            </a:extLst>
          </p:cNvPr>
          <p:cNvCxnSpPr>
            <a:cxnSpLocks/>
            <a:stCxn id="30" idx="3"/>
          </p:cNvCxnSpPr>
          <p:nvPr/>
        </p:nvCxnSpPr>
        <p:spPr>
          <a:xfrm>
            <a:off x="8542191" y="5368969"/>
            <a:ext cx="297684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" name="Immagine 72">
            <a:extLst>
              <a:ext uri="{FF2B5EF4-FFF2-40B4-BE49-F238E27FC236}">
                <a16:creationId xmlns="" xmlns:a16="http://schemas.microsoft.com/office/drawing/2014/main" id="{A598640A-56BB-82D7-ABF9-FCF3E7554D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7514" y="5273415"/>
            <a:ext cx="3170395" cy="1123253"/>
          </a:xfrm>
          <a:prstGeom prst="rect">
            <a:avLst/>
          </a:prstGeom>
        </p:spPr>
      </p:pic>
      <p:sp>
        <p:nvSpPr>
          <p:cNvPr id="74" name="Rettangolo 73">
            <a:extLst>
              <a:ext uri="{FF2B5EF4-FFF2-40B4-BE49-F238E27FC236}">
                <a16:creationId xmlns="" xmlns:a16="http://schemas.microsoft.com/office/drawing/2014/main" id="{D4294A75-1CF5-3B1C-7924-340621769171}"/>
              </a:ext>
            </a:extLst>
          </p:cNvPr>
          <p:cNvSpPr/>
          <p:nvPr/>
        </p:nvSpPr>
        <p:spPr>
          <a:xfrm>
            <a:off x="3867062" y="5192800"/>
            <a:ext cx="3329876" cy="12711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76" name="Connettore 2 75">
            <a:extLst>
              <a:ext uri="{FF2B5EF4-FFF2-40B4-BE49-F238E27FC236}">
                <a16:creationId xmlns="" xmlns:a16="http://schemas.microsoft.com/office/drawing/2014/main" id="{D42FA78F-7DA5-9134-592B-AC4241136909}"/>
              </a:ext>
            </a:extLst>
          </p:cNvPr>
          <p:cNvCxnSpPr>
            <a:cxnSpLocks/>
            <a:stCxn id="16" idx="3"/>
            <a:endCxn id="74" idx="1"/>
          </p:cNvCxnSpPr>
          <p:nvPr/>
        </p:nvCxnSpPr>
        <p:spPr>
          <a:xfrm>
            <a:off x="3611056" y="5828366"/>
            <a:ext cx="25600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03580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4563</TotalTime>
  <Words>563</Words>
  <Application>Microsoft Macintosh PowerPoint</Application>
  <PresentationFormat>Personalizzato</PresentationFormat>
  <Paragraphs>129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Cinzia Bisognin</cp:lastModifiedBy>
  <cp:revision>267</cp:revision>
  <dcterms:created xsi:type="dcterms:W3CDTF">2018-02-23T18:35:34Z</dcterms:created>
  <dcterms:modified xsi:type="dcterms:W3CDTF">2024-05-20T13:10:32Z</dcterms:modified>
</cp:coreProperties>
</file>