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82" autoAdjust="0"/>
    <p:restoredTop sz="99403" autoAdjust="0"/>
  </p:normalViewPr>
  <p:slideViewPr>
    <p:cSldViewPr snapToGrid="0">
      <p:cViewPr>
        <p:scale>
          <a:sx n="147" d="100"/>
          <a:sy n="147" d="100"/>
        </p:scale>
        <p:origin x="-2616" y="-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23/05/24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1038418" y="373079"/>
            <a:ext cx="2003383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Ciclo vita del prodotto</a:t>
            </a:r>
          </a:p>
        </p:txBody>
      </p:sp>
      <p:cxnSp>
        <p:nvCxnSpPr>
          <p:cNvPr id="116" name="Connettore 2 115">
            <a:extLst>
              <a:ext uri="{FF2B5EF4-FFF2-40B4-BE49-F238E27FC236}">
                <a16:creationId xmlns:a16="http://schemas.microsoft.com/office/drawing/2014/main" xmlns="" id="{62B88B47-C195-49E1-8712-B36211863B95}"/>
              </a:ext>
            </a:extLst>
          </p:cNvPr>
          <p:cNvCxnSpPr>
            <a:cxnSpLocks/>
            <a:endCxn id="63" idx="0"/>
          </p:cNvCxnSpPr>
          <p:nvPr/>
        </p:nvCxnSpPr>
        <p:spPr>
          <a:xfrm flipH="1">
            <a:off x="4696697" y="499762"/>
            <a:ext cx="2521" cy="15103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">
            <a:extLst>
              <a:ext uri="{FF2B5EF4-FFF2-40B4-BE49-F238E27FC236}">
                <a16:creationId xmlns:a16="http://schemas.microsoft.com/office/drawing/2014/main" xmlns="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:a16="http://schemas.microsoft.com/office/drawing/2014/main" xmlns="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397" y="34227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28" name="Rectangle 8">
            <a:extLst>
              <a:ext uri="{FF2B5EF4-FFF2-40B4-BE49-F238E27FC236}">
                <a16:creationId xmlns:a16="http://schemas.microsoft.com/office/drawing/2014/main" xmlns="" id="{05E9F650-FF03-E454-2A87-082DACB60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" y="2072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cxnSp>
        <p:nvCxnSpPr>
          <p:cNvPr id="145" name="Connettore 2 144">
            <a:extLst>
              <a:ext uri="{FF2B5EF4-FFF2-40B4-BE49-F238E27FC236}">
                <a16:creationId xmlns:a16="http://schemas.microsoft.com/office/drawing/2014/main" xmlns="" id="{98E2E2CD-9C45-AFC8-185D-DD55EF9D7552}"/>
              </a:ext>
            </a:extLst>
          </p:cNvPr>
          <p:cNvCxnSpPr>
            <a:cxnSpLocks/>
            <a:stCxn id="5" idx="2"/>
            <a:endCxn id="25" idx="0"/>
          </p:cNvCxnSpPr>
          <p:nvPr/>
        </p:nvCxnSpPr>
        <p:spPr>
          <a:xfrm>
            <a:off x="2040110" y="661079"/>
            <a:ext cx="0" cy="33517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2 155">
            <a:extLst>
              <a:ext uri="{FF2B5EF4-FFF2-40B4-BE49-F238E27FC236}">
                <a16:creationId xmlns:a16="http://schemas.microsoft.com/office/drawing/2014/main" xmlns="" id="{FBA891EA-5AF3-99ED-1C96-EF97C48FCFAC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5952735" y="1453162"/>
            <a:ext cx="21740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2">
            <a:extLst>
              <a:ext uri="{FF2B5EF4-FFF2-40B4-BE49-F238E27FC236}">
                <a16:creationId xmlns:a16="http://schemas.microsoft.com/office/drawing/2014/main" xmlns="" id="{7B960E74-928B-37FC-8ED4-88627B613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0717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78" name="Rectangle 20">
            <a:extLst>
              <a:ext uri="{FF2B5EF4-FFF2-40B4-BE49-F238E27FC236}">
                <a16:creationId xmlns:a16="http://schemas.microsoft.com/office/drawing/2014/main" xmlns="" id="{0C5AC804-961A-8A20-05FF-6EA6B9A9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28" y="3973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24DA1E61-533D-0806-F000-5E6CBC6EB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900" y="1475202"/>
            <a:ext cx="3089313" cy="1411425"/>
          </a:xfrm>
          <a:prstGeom prst="rect">
            <a:avLst/>
          </a:prstGeom>
        </p:spPr>
      </p:pic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xmlns="" id="{36325FC7-B4A3-9794-17D8-BC3083120E2A}"/>
              </a:ext>
            </a:extLst>
          </p:cNvPr>
          <p:cNvSpPr/>
          <p:nvPr/>
        </p:nvSpPr>
        <p:spPr>
          <a:xfrm>
            <a:off x="646306" y="996253"/>
            <a:ext cx="2787608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Fasi: Direttiva 2006/42/CE </a:t>
            </a:r>
          </a:p>
        </p:txBody>
      </p:sp>
      <p:sp>
        <p:nvSpPr>
          <p:cNvPr id="26" name="Rettangolo con angoli arrotondati 25">
            <a:extLst>
              <a:ext uri="{FF2B5EF4-FFF2-40B4-BE49-F238E27FC236}">
                <a16:creationId xmlns:a16="http://schemas.microsoft.com/office/drawing/2014/main" xmlns="" id="{165FA105-8DB5-347F-E733-4E5FB20B3C35}"/>
              </a:ext>
            </a:extLst>
          </p:cNvPr>
          <p:cNvSpPr/>
          <p:nvPr/>
        </p:nvSpPr>
        <p:spPr>
          <a:xfrm>
            <a:off x="3658057" y="1507494"/>
            <a:ext cx="2077279" cy="7815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valutazione ambientale</a:t>
            </a:r>
            <a:r>
              <a:rPr lang="it-IT" sz="11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sviluppo sostenibile; 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inquinamento; 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Codice dell’Ambiente (VIA)</a:t>
            </a:r>
          </a:p>
        </p:txBody>
      </p:sp>
      <p:sp>
        <p:nvSpPr>
          <p:cNvPr id="33" name="Rettangolo con angoli arrotondati 32">
            <a:extLst>
              <a:ext uri="{FF2B5EF4-FFF2-40B4-BE49-F238E27FC236}">
                <a16:creationId xmlns:a16="http://schemas.microsoft.com/office/drawing/2014/main" xmlns="" id="{B3EFE29A-77FB-7113-022A-911C3926DEC8}"/>
              </a:ext>
            </a:extLst>
          </p:cNvPr>
          <p:cNvSpPr/>
          <p:nvPr/>
        </p:nvSpPr>
        <p:spPr>
          <a:xfrm>
            <a:off x="6170135" y="1062412"/>
            <a:ext cx="1674589" cy="7815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fase di vita (utilizzo)</a:t>
            </a:r>
            <a:r>
              <a:rPr lang="it-IT" sz="11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emissioni nocive; </a:t>
            </a:r>
          </a:p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costo di trasporto; </a:t>
            </a:r>
          </a:p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energia restituita</a:t>
            </a:r>
          </a:p>
        </p:txBody>
      </p:sp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xmlns="" id="{B07509DD-230E-7FCF-FE4C-FDDB249AA129}"/>
              </a:ext>
            </a:extLst>
          </p:cNvPr>
          <p:cNvSpPr/>
          <p:nvPr/>
        </p:nvSpPr>
        <p:spPr>
          <a:xfrm>
            <a:off x="6170135" y="1942154"/>
            <a:ext cx="1396421" cy="7815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fine vita</a:t>
            </a:r>
            <a:r>
              <a:rPr lang="it-IT" sz="11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distruzione; </a:t>
            </a:r>
          </a:p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riutilizzo; </a:t>
            </a:r>
          </a:p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riciclo delle parti</a:t>
            </a: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xmlns="" id="{E1257309-D88F-CDE8-B464-C4C015489B30}"/>
              </a:ext>
            </a:extLst>
          </p:cNvPr>
          <p:cNvSpPr/>
          <p:nvPr/>
        </p:nvSpPr>
        <p:spPr>
          <a:xfrm>
            <a:off x="494929" y="1430526"/>
            <a:ext cx="3088844" cy="15052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xmlns="" id="{93B1E368-CC5F-AC22-F9B0-0DC82CA6854A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5952735" y="2332904"/>
            <a:ext cx="21740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xmlns="" id="{7AD2AF23-BBE8-F906-8551-18CC383F55D5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5735336" y="1898244"/>
            <a:ext cx="21739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xmlns="" id="{8DA6BB26-38BA-37FD-BB2C-4405B2C003FE}"/>
              </a:ext>
            </a:extLst>
          </p:cNvPr>
          <p:cNvCxnSpPr>
            <a:cxnSpLocks/>
          </p:cNvCxnSpPr>
          <p:nvPr/>
        </p:nvCxnSpPr>
        <p:spPr>
          <a:xfrm flipV="1">
            <a:off x="5952735" y="1453162"/>
            <a:ext cx="0" cy="87974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ttangolo con angoli arrotondati 62">
            <a:extLst>
              <a:ext uri="{FF2B5EF4-FFF2-40B4-BE49-F238E27FC236}">
                <a16:creationId xmlns:a16="http://schemas.microsoft.com/office/drawing/2014/main" xmlns="" id="{A47E5237-9488-F8AC-F7F2-5281E913383B}"/>
              </a:ext>
            </a:extLst>
          </p:cNvPr>
          <p:cNvSpPr/>
          <p:nvPr/>
        </p:nvSpPr>
        <p:spPr>
          <a:xfrm>
            <a:off x="3658057" y="650799"/>
            <a:ext cx="2077279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Aspetti sociali ed ecologici</a:t>
            </a:r>
          </a:p>
        </p:txBody>
      </p:sp>
      <p:cxnSp>
        <p:nvCxnSpPr>
          <p:cNvPr id="64" name="Connettore 2 63">
            <a:extLst>
              <a:ext uri="{FF2B5EF4-FFF2-40B4-BE49-F238E27FC236}">
                <a16:creationId xmlns:a16="http://schemas.microsoft.com/office/drawing/2014/main" xmlns="" id="{2923F15B-17A6-1525-8EE4-6DA5F22697A4}"/>
              </a:ext>
            </a:extLst>
          </p:cNvPr>
          <p:cNvCxnSpPr>
            <a:cxnSpLocks/>
            <a:stCxn id="63" idx="2"/>
            <a:endCxn id="26" idx="0"/>
          </p:cNvCxnSpPr>
          <p:nvPr/>
        </p:nvCxnSpPr>
        <p:spPr>
          <a:xfrm>
            <a:off x="4696697" y="938799"/>
            <a:ext cx="0" cy="56869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Immagine 72">
            <a:extLst>
              <a:ext uri="{FF2B5EF4-FFF2-40B4-BE49-F238E27FC236}">
                <a16:creationId xmlns:a16="http://schemas.microsoft.com/office/drawing/2014/main" xmlns="" id="{84620D22-E4FF-7D0A-A66A-6137CC3E4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1909" y="1054842"/>
            <a:ext cx="3039597" cy="1700699"/>
          </a:xfrm>
          <a:prstGeom prst="rect">
            <a:avLst/>
          </a:prstGeom>
        </p:spPr>
      </p:pic>
      <p:sp>
        <p:nvSpPr>
          <p:cNvPr id="82" name="Rettangolo con angoli arrotondati 81">
            <a:extLst>
              <a:ext uri="{FF2B5EF4-FFF2-40B4-BE49-F238E27FC236}">
                <a16:creationId xmlns:a16="http://schemas.microsoft.com/office/drawing/2014/main" xmlns="" id="{01B51942-6931-0EA7-FF44-2154D76DE66D}"/>
              </a:ext>
            </a:extLst>
          </p:cNvPr>
          <p:cNvSpPr/>
          <p:nvPr/>
        </p:nvSpPr>
        <p:spPr>
          <a:xfrm>
            <a:off x="8640627" y="650207"/>
            <a:ext cx="270383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Aspetti economici e di marketing</a:t>
            </a:r>
          </a:p>
        </p:txBody>
      </p:sp>
      <p:sp>
        <p:nvSpPr>
          <p:cNvPr id="83" name="Rettangolo 82">
            <a:extLst>
              <a:ext uri="{FF2B5EF4-FFF2-40B4-BE49-F238E27FC236}">
                <a16:creationId xmlns:a16="http://schemas.microsoft.com/office/drawing/2014/main" xmlns="" id="{A3E6BD4C-0661-556A-C0D8-482840A0FE56}"/>
              </a:ext>
            </a:extLst>
          </p:cNvPr>
          <p:cNvSpPr/>
          <p:nvPr/>
        </p:nvSpPr>
        <p:spPr>
          <a:xfrm>
            <a:off x="8423670" y="1061167"/>
            <a:ext cx="3187936" cy="17090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84" name="Connettore 2 83">
            <a:extLst>
              <a:ext uri="{FF2B5EF4-FFF2-40B4-BE49-F238E27FC236}">
                <a16:creationId xmlns:a16="http://schemas.microsoft.com/office/drawing/2014/main" xmlns="" id="{198FFE3F-D9EB-CCA7-BD06-E70789996E95}"/>
              </a:ext>
            </a:extLst>
          </p:cNvPr>
          <p:cNvCxnSpPr>
            <a:cxnSpLocks/>
            <a:endCxn id="73" idx="0"/>
          </p:cNvCxnSpPr>
          <p:nvPr/>
        </p:nvCxnSpPr>
        <p:spPr>
          <a:xfrm>
            <a:off x="9992542" y="936315"/>
            <a:ext cx="9166" cy="11852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2 94">
            <a:extLst>
              <a:ext uri="{FF2B5EF4-FFF2-40B4-BE49-F238E27FC236}">
                <a16:creationId xmlns:a16="http://schemas.microsoft.com/office/drawing/2014/main" xmlns="" id="{5FEF4A0E-36A3-F0F7-4579-7DC7A7417F4C}"/>
              </a:ext>
            </a:extLst>
          </p:cNvPr>
          <p:cNvCxnSpPr>
            <a:cxnSpLocks/>
            <a:stCxn id="25" idx="2"/>
            <a:endCxn id="38" idx="0"/>
          </p:cNvCxnSpPr>
          <p:nvPr/>
        </p:nvCxnSpPr>
        <p:spPr>
          <a:xfrm flipH="1">
            <a:off x="2039351" y="1284253"/>
            <a:ext cx="759" cy="14627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2 114">
            <a:extLst>
              <a:ext uri="{FF2B5EF4-FFF2-40B4-BE49-F238E27FC236}">
                <a16:creationId xmlns:a16="http://schemas.microsoft.com/office/drawing/2014/main" xmlns="" id="{8A53D6F9-0C10-D55A-6603-AA835F21AD85}"/>
              </a:ext>
            </a:extLst>
          </p:cNvPr>
          <p:cNvCxnSpPr>
            <a:cxnSpLocks/>
            <a:endCxn id="82" idx="0"/>
          </p:cNvCxnSpPr>
          <p:nvPr/>
        </p:nvCxnSpPr>
        <p:spPr>
          <a:xfrm>
            <a:off x="9992542" y="499170"/>
            <a:ext cx="0" cy="15103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xmlns="" id="{E9660F21-89D0-88DB-B94C-F3D7577388B1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041801" y="497654"/>
            <a:ext cx="6959907" cy="194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ttangolo arrotondato 4">
            <a:extLst>
              <a:ext uri="{FF2B5EF4-FFF2-40B4-BE49-F238E27FC236}">
                <a16:creationId xmlns:a16="http://schemas.microsoft.com/office/drawing/2014/main" xmlns="" id="{86AD3163-D165-5BD9-C595-8164A66F5ACB}"/>
              </a:ext>
            </a:extLst>
          </p:cNvPr>
          <p:cNvSpPr/>
          <p:nvPr/>
        </p:nvSpPr>
        <p:spPr>
          <a:xfrm>
            <a:off x="521023" y="3498244"/>
            <a:ext cx="1155194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Logistica</a:t>
            </a:r>
          </a:p>
        </p:txBody>
      </p:sp>
      <p:sp>
        <p:nvSpPr>
          <p:cNvPr id="135" name="Rettangolo con angoli arrotondati 134">
            <a:extLst>
              <a:ext uri="{FF2B5EF4-FFF2-40B4-BE49-F238E27FC236}">
                <a16:creationId xmlns:a16="http://schemas.microsoft.com/office/drawing/2014/main" xmlns="" id="{E21CD521-5D59-473B-9925-798261040815}"/>
              </a:ext>
            </a:extLst>
          </p:cNvPr>
          <p:cNvSpPr/>
          <p:nvPr/>
        </p:nvSpPr>
        <p:spPr>
          <a:xfrm>
            <a:off x="1863236" y="3145932"/>
            <a:ext cx="3645531" cy="9982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sz="1100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nsieme 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delle attività </a:t>
            </a:r>
            <a:r>
              <a:rPr lang="it-IT" sz="1100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organizzative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gestionali </a:t>
            </a:r>
            <a:endParaRPr lang="it-IT" sz="1100" kern="100" dirty="0" smtClean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strategiche che governano nell’azienda i flussi </a:t>
            </a:r>
            <a:endParaRPr lang="it-IT" sz="1100" kern="100" dirty="0" smtClean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materiali e delle relative </a:t>
            </a:r>
            <a:r>
              <a:rPr lang="it-IT" sz="1100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informazioni, 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dalle origini presso i fornitori fino alla consegna dei prodotti finiti </a:t>
            </a:r>
            <a:endParaRPr lang="it-IT" sz="1100" kern="100" dirty="0" smtClean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 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clienti e al servizio post-</a:t>
            </a:r>
            <a:r>
              <a:rPr lang="it-IT" sz="1100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vendita.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36" name="Connettore 2 135">
            <a:extLst>
              <a:ext uri="{FF2B5EF4-FFF2-40B4-BE49-F238E27FC236}">
                <a16:creationId xmlns:a16="http://schemas.microsoft.com/office/drawing/2014/main" xmlns="" id="{ABEC4B5F-3BE8-F924-272A-7B532A62E2AD}"/>
              </a:ext>
            </a:extLst>
          </p:cNvPr>
          <p:cNvCxnSpPr>
            <a:cxnSpLocks/>
            <a:stCxn id="131" idx="3"/>
            <a:endCxn id="135" idx="1"/>
          </p:cNvCxnSpPr>
          <p:nvPr/>
        </p:nvCxnSpPr>
        <p:spPr>
          <a:xfrm>
            <a:off x="1676217" y="3642244"/>
            <a:ext cx="187019" cy="279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>
            <a:extLst>
              <a:ext uri="{FF2B5EF4-FFF2-40B4-BE49-F238E27FC236}">
                <a16:creationId xmlns:a16="http://schemas.microsoft.com/office/drawing/2014/main" xmlns="" id="{ACF5ACBA-8C07-4796-9159-48B58884D8A3}"/>
              </a:ext>
            </a:extLst>
          </p:cNvPr>
          <p:cNvSpPr txBox="1"/>
          <p:nvPr/>
        </p:nvSpPr>
        <p:spPr>
          <a:xfrm>
            <a:off x="577429" y="4345538"/>
            <a:ext cx="4796459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logistica industriale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it-IT" sz="1100" i="1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business logistics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 gestione del flusso dei prodotti utilizzati, dalle fonti di approvvigionamento ai clienti finali;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logistica di supporto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sz="1100" i="1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RAM logistics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 prodotti a elevato contenuto tecnologico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 esigenze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affidabilità e manutenzione qualificata;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logistica di progetto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it-IT" sz="1100" i="1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logistics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 operazioni di progettazione </a:t>
            </a:r>
            <a: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dirty="0">
                <a:solidFill>
                  <a:srgbClr val="211D1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realizzazione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delle grandi opere;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logistica dei grandi volumi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sz="1100" i="1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bulk logistics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 spostamento di grandi quantità di materiali;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logistica di ritorno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it-IT" sz="1100" i="1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reverse logistics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 controllo dell’efficienza di materie prime, semilavorati, prodotti finiti nelle varie fasi e possibilità di recupero al termine del ciclo di vita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Rettangolo arrotondato 4">
            <a:extLst>
              <a:ext uri="{FF2B5EF4-FFF2-40B4-BE49-F238E27FC236}">
                <a16:creationId xmlns:a16="http://schemas.microsoft.com/office/drawing/2014/main" xmlns="" id="{09F788E4-2218-E0AA-6A72-716AAD0613D4}"/>
              </a:ext>
            </a:extLst>
          </p:cNvPr>
          <p:cNvSpPr/>
          <p:nvPr/>
        </p:nvSpPr>
        <p:spPr>
          <a:xfrm>
            <a:off x="6038519" y="3319010"/>
            <a:ext cx="1659652" cy="46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i="1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Chain Management </a:t>
            </a:r>
            <a:r>
              <a:rPr lang="it-IT" sz="1400" b="1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(SMC) 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Rettangolo con angoli arrotondati 159">
            <a:extLst>
              <a:ext uri="{FF2B5EF4-FFF2-40B4-BE49-F238E27FC236}">
                <a16:creationId xmlns:a16="http://schemas.microsoft.com/office/drawing/2014/main" xmlns="" id="{1EB2DACA-33C1-D775-F30F-F806BACC3433}"/>
              </a:ext>
            </a:extLst>
          </p:cNvPr>
          <p:cNvSpPr/>
          <p:nvPr/>
        </p:nvSpPr>
        <p:spPr>
          <a:xfrm>
            <a:off x="8025448" y="3157010"/>
            <a:ext cx="364553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nsieme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degli elementi della catena di distribuzione con l’obiettivo 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massima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efficacia nel coordinamento 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tre soggetti coinvolti: fornitori, clienti e 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distribuzione.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2" name="Connettore 2 161">
            <a:extLst>
              <a:ext uri="{FF2B5EF4-FFF2-40B4-BE49-F238E27FC236}">
                <a16:creationId xmlns:a16="http://schemas.microsoft.com/office/drawing/2014/main" xmlns="" id="{C598E4A0-A8D7-CBC7-D2F3-26FA83AD62CA}"/>
              </a:ext>
            </a:extLst>
          </p:cNvPr>
          <p:cNvCxnSpPr>
            <a:cxnSpLocks/>
            <a:stCxn id="158" idx="3"/>
            <a:endCxn id="160" idx="1"/>
          </p:cNvCxnSpPr>
          <p:nvPr/>
        </p:nvCxnSpPr>
        <p:spPr>
          <a:xfrm>
            <a:off x="7698171" y="3553010"/>
            <a:ext cx="32727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CasellaDiTesto 181">
            <a:extLst>
              <a:ext uri="{FF2B5EF4-FFF2-40B4-BE49-F238E27FC236}">
                <a16:creationId xmlns:a16="http://schemas.microsoft.com/office/drawing/2014/main" xmlns="" id="{044C97F8-D070-64C6-3340-D4E8E999A061}"/>
              </a:ext>
            </a:extLst>
          </p:cNvPr>
          <p:cNvSpPr txBox="1"/>
          <p:nvPr/>
        </p:nvSpPr>
        <p:spPr>
          <a:xfrm>
            <a:off x="6031500" y="4062041"/>
            <a:ext cx="5770706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pianificazione della domanda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gestione accurata dei quantitativi di merce commissionata ai fornitori o prodotta, per limitare i costi di magazzinaggio;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gestione della domanda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studio del mercato per condizionare la progettazione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prodotto alle esigenze degli utilizzatori;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gestione degli ordini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studio del rapporto ottimale tra le esigenze di produzione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materie prime o i semilavorati;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collaborazione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con l’integrazione tra produzione, logistica e marketing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(commercializzazione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ottimizzazione dell’utilizzo degli impianti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studio e </a:t>
            </a:r>
            <a:r>
              <a:rPr lang="it-IT" sz="1100" kern="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pianificazione 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dell’attività produttiva, per rendere più efficace l’ammortamento con la limitazione di tempi morti e d’attesa </a:t>
            </a:r>
            <a:r>
              <a:rPr lang="it-IT" sz="1100" kern="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negli 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impianti di produzione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84" name="Immagine 183">
            <a:extLst>
              <a:ext uri="{FF2B5EF4-FFF2-40B4-BE49-F238E27FC236}">
                <a16:creationId xmlns:a16="http://schemas.microsoft.com/office/drawing/2014/main" xmlns="" id="{58A9ACFE-4A38-625E-E162-0390A99305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8037" y="6181952"/>
            <a:ext cx="5849460" cy="407757"/>
          </a:xfrm>
          <a:prstGeom prst="rect">
            <a:avLst/>
          </a:prstGeom>
        </p:spPr>
      </p:pic>
      <p:sp>
        <p:nvSpPr>
          <p:cNvPr id="188" name="Rettangolo con angoli arrotondati 187">
            <a:extLst>
              <a:ext uri="{FF2B5EF4-FFF2-40B4-BE49-F238E27FC236}">
                <a16:creationId xmlns:a16="http://schemas.microsoft.com/office/drawing/2014/main" xmlns="" id="{48423A3B-FFD1-A4AB-CAAE-E8EC2B9CC513}"/>
              </a:ext>
            </a:extLst>
          </p:cNvPr>
          <p:cNvSpPr/>
          <p:nvPr/>
        </p:nvSpPr>
        <p:spPr>
          <a:xfrm>
            <a:off x="521024" y="4321353"/>
            <a:ext cx="4987743" cy="195438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92" name="Connettore 2 191">
            <a:extLst>
              <a:ext uri="{FF2B5EF4-FFF2-40B4-BE49-F238E27FC236}">
                <a16:creationId xmlns:a16="http://schemas.microsoft.com/office/drawing/2014/main" xmlns="" id="{C9869FD1-8D8C-0294-8F9A-325D29D99316}"/>
              </a:ext>
            </a:extLst>
          </p:cNvPr>
          <p:cNvCxnSpPr>
            <a:cxnSpLocks/>
            <a:stCxn id="131" idx="2"/>
          </p:cNvCxnSpPr>
          <p:nvPr/>
        </p:nvCxnSpPr>
        <p:spPr>
          <a:xfrm>
            <a:off x="1098620" y="3786244"/>
            <a:ext cx="0" cy="53510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ttangolo con angoli arrotondati 196">
            <a:extLst>
              <a:ext uri="{FF2B5EF4-FFF2-40B4-BE49-F238E27FC236}">
                <a16:creationId xmlns:a16="http://schemas.microsoft.com/office/drawing/2014/main" xmlns="" id="{82FCD1D0-D34C-F250-564A-638478A6EB43}"/>
              </a:ext>
            </a:extLst>
          </p:cNvPr>
          <p:cNvSpPr/>
          <p:nvPr/>
        </p:nvSpPr>
        <p:spPr>
          <a:xfrm>
            <a:off x="5988037" y="4035407"/>
            <a:ext cx="5849460" cy="195438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98" name="Connettore 2 197">
            <a:extLst>
              <a:ext uri="{FF2B5EF4-FFF2-40B4-BE49-F238E27FC236}">
                <a16:creationId xmlns:a16="http://schemas.microsoft.com/office/drawing/2014/main" xmlns="" id="{71093E8A-92BA-259A-0EA0-1756AF853C96}"/>
              </a:ext>
            </a:extLst>
          </p:cNvPr>
          <p:cNvCxnSpPr>
            <a:cxnSpLocks/>
            <a:stCxn id="158" idx="2"/>
          </p:cNvCxnSpPr>
          <p:nvPr/>
        </p:nvCxnSpPr>
        <p:spPr>
          <a:xfrm flipH="1">
            <a:off x="6868344" y="3787010"/>
            <a:ext cx="1" cy="24839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2 200">
            <a:extLst>
              <a:ext uri="{FF2B5EF4-FFF2-40B4-BE49-F238E27FC236}">
                <a16:creationId xmlns:a16="http://schemas.microsoft.com/office/drawing/2014/main" xmlns="" id="{62DF6DC0-36F5-093D-82D3-8D5C8C521141}"/>
              </a:ext>
            </a:extLst>
          </p:cNvPr>
          <p:cNvCxnSpPr>
            <a:cxnSpLocks/>
            <a:stCxn id="197" idx="2"/>
            <a:endCxn id="184" idx="0"/>
          </p:cNvCxnSpPr>
          <p:nvPr/>
        </p:nvCxnSpPr>
        <p:spPr>
          <a:xfrm>
            <a:off x="8912767" y="5989788"/>
            <a:ext cx="0" cy="19216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4">
            <a:extLst>
              <a:ext uri="{FF2B5EF4-FFF2-40B4-BE49-F238E27FC236}">
                <a16:creationId xmlns:a16="http://schemas.microsoft.com/office/drawing/2014/main" xmlns="" id="{517D1202-4BA8-22AF-4B78-6E4E28F96097}"/>
              </a:ext>
            </a:extLst>
          </p:cNvPr>
          <p:cNvSpPr/>
          <p:nvPr/>
        </p:nvSpPr>
        <p:spPr>
          <a:xfrm>
            <a:off x="484303" y="457651"/>
            <a:ext cx="2723321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di gestione della qualità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xmlns="" id="{0D02A968-567C-7A9E-9AC8-AD0DF3ACFF9D}"/>
              </a:ext>
            </a:extLst>
          </p:cNvPr>
          <p:cNvSpPr/>
          <p:nvPr/>
        </p:nvSpPr>
        <p:spPr>
          <a:xfrm>
            <a:off x="3513133" y="334865"/>
            <a:ext cx="3336400" cy="5497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ualità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il grado in cui un insieme di caratteristiche intrinseche soddisfa i requisiti</a:t>
            </a: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1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 EN ISO 9000:2005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xmlns="" id="{F4490A29-F122-DC33-1C36-8D7D44187C9E}"/>
              </a:ext>
            </a:extLst>
          </p:cNvPr>
          <p:cNvSpPr/>
          <p:nvPr/>
        </p:nvSpPr>
        <p:spPr>
          <a:xfrm>
            <a:off x="7835059" y="334865"/>
            <a:ext cx="331967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Evoluzione nella produzione dei beni di consumo 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xmlns="" id="{ABF80E9A-220A-45ED-F729-D2ED9E90F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07015"/>
              </p:ext>
            </p:extLst>
          </p:nvPr>
        </p:nvGraphicFramePr>
        <p:xfrm>
          <a:off x="7282092" y="738778"/>
          <a:ext cx="4425605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586">
                  <a:extLst>
                    <a:ext uri="{9D8B030D-6E8A-4147-A177-3AD203B41FA5}">
                      <a16:colId xmlns:a16="http://schemas.microsoft.com/office/drawing/2014/main" xmlns="" val="67676233"/>
                    </a:ext>
                  </a:extLst>
                </a:gridCol>
                <a:gridCol w="780814">
                  <a:extLst>
                    <a:ext uri="{9D8B030D-6E8A-4147-A177-3AD203B41FA5}">
                      <a16:colId xmlns:a16="http://schemas.microsoft.com/office/drawing/2014/main" xmlns="" val="3134957223"/>
                    </a:ext>
                  </a:extLst>
                </a:gridCol>
                <a:gridCol w="2679205">
                  <a:extLst>
                    <a:ext uri="{9D8B030D-6E8A-4147-A177-3AD203B41FA5}">
                      <a16:colId xmlns:a16="http://schemas.microsoft.com/office/drawing/2014/main" xmlns="" val="4157903880"/>
                    </a:ext>
                  </a:extLst>
                </a:gridCol>
              </a:tblGrid>
              <a:tr h="13589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it-IT" sz="1050" b="1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Rivoluzioni industriali </a:t>
                      </a:r>
                      <a:endParaRPr lang="it-IT" sz="1050" b="1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050" b="1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Periodo </a:t>
                      </a:r>
                      <a:endParaRPr lang="it-IT" sz="1050" b="1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050" b="1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Elementi </a:t>
                      </a:r>
                      <a:endParaRPr lang="it-IT" sz="1050" b="1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1939061"/>
                  </a:ext>
                </a:extLst>
              </a:tr>
              <a:tr h="13589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it-IT" sz="105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 rivoluzione </a:t>
                      </a:r>
                      <a:endParaRPr lang="it-IT" sz="105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05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1780-1830 </a:t>
                      </a:r>
                      <a:endParaRPr lang="it-IT" sz="105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5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Disponibilità di fonti energetiche di origine termica (macchine a vapore) </a:t>
                      </a:r>
                      <a:endParaRPr lang="it-IT" sz="105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97396142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it-IT" sz="105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 rivoluzione </a:t>
                      </a:r>
                      <a:endParaRPr lang="it-IT" sz="105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05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1856-1878 </a:t>
                      </a:r>
                      <a:endParaRPr lang="it-IT" sz="105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5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Disponibilità di materiali derivati dall’applicazione della chimica e di fonti d’energia facilmente trasportabili, come quella elettrica </a:t>
                      </a:r>
                      <a:endParaRPr lang="it-IT" sz="105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866269"/>
                  </a:ext>
                </a:extLst>
              </a:tr>
              <a:tr h="13589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it-IT" sz="105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Terza rivoluzione </a:t>
                      </a:r>
                      <a:endParaRPr lang="it-IT" sz="105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05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dal 1980 </a:t>
                      </a:r>
                      <a:endParaRPr lang="it-IT" sz="105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5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Sistemi di comunicazione e gestione dei </a:t>
                      </a:r>
                      <a:r>
                        <a:rPr lang="it-IT" sz="1050" kern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050" kern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Sviluppi </a:t>
                      </a:r>
                      <a:r>
                        <a:rPr lang="it-IT" sz="105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della microelettronica e dell’automazione </a:t>
                      </a:r>
                      <a:endParaRPr lang="it-IT" sz="105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4228092"/>
                  </a:ext>
                </a:extLst>
              </a:tr>
            </a:tbl>
          </a:graphicData>
        </a:graphic>
      </p:graphicFrame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xmlns="" id="{4D20D971-E110-E54D-00A3-3D56CBDEC188}"/>
              </a:ext>
            </a:extLst>
          </p:cNvPr>
          <p:cNvSpPr/>
          <p:nvPr/>
        </p:nvSpPr>
        <p:spPr>
          <a:xfrm>
            <a:off x="1063487" y="1064557"/>
            <a:ext cx="4293704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estione totale della qualità </a:t>
            </a:r>
            <a:r>
              <a:rPr lang="it-IT" sz="1100" b="0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it-IT" sz="1100" b="1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TQM 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100" b="0" i="1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Quality Management</a:t>
            </a:r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xmlns="" id="{F01C483C-477B-EBBC-CA8F-012B9D1CC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381" y="1671463"/>
            <a:ext cx="2987167" cy="1428468"/>
          </a:xfrm>
          <a:prstGeom prst="rect">
            <a:avLst/>
          </a:prstGeom>
        </p:spPr>
      </p:pic>
      <p:sp>
        <p:nvSpPr>
          <p:cNvPr id="19" name="Rettangolo 18">
            <a:extLst>
              <a:ext uri="{FF2B5EF4-FFF2-40B4-BE49-F238E27FC236}">
                <a16:creationId xmlns:a16="http://schemas.microsoft.com/office/drawing/2014/main" xmlns="" id="{04F9455F-BF11-B8F1-B206-0E31E89E99E3}"/>
              </a:ext>
            </a:extLst>
          </p:cNvPr>
          <p:cNvSpPr/>
          <p:nvPr/>
        </p:nvSpPr>
        <p:spPr>
          <a:xfrm>
            <a:off x="352381" y="1575658"/>
            <a:ext cx="2987167" cy="162007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xmlns="" id="{70A5D916-8AB5-CC8E-9313-A3C78BC4517E}"/>
              </a:ext>
            </a:extLst>
          </p:cNvPr>
          <p:cNvSpPr/>
          <p:nvPr/>
        </p:nvSpPr>
        <p:spPr>
          <a:xfrm>
            <a:off x="3436176" y="1568537"/>
            <a:ext cx="3411215" cy="96985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qualità costruttiva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minimo numero di difetti </a:t>
            </a:r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mantenimento della qualità nel tempo;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qualità tecnica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prestazioni ottimali;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qualità dei servizi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reperibilità dei pezzi di ricambio, consegna e assistenza post-vendita</a:t>
            </a:r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xmlns="" id="{F1A40066-F65C-AE80-752F-4522886164A9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5141784" y="1352557"/>
            <a:ext cx="0" cy="21598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xmlns="" id="{6D691360-5B82-6E4C-F299-6387AED9698D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1845964" y="1352557"/>
            <a:ext cx="1" cy="22310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xmlns="" id="{3043B529-7DF8-442E-7B8C-2857E1BBFCA6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3207624" y="601651"/>
            <a:ext cx="305509" cy="807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tangolo arrotondato 4">
            <a:extLst>
              <a:ext uri="{FF2B5EF4-FFF2-40B4-BE49-F238E27FC236}">
                <a16:creationId xmlns:a16="http://schemas.microsoft.com/office/drawing/2014/main" xmlns="" id="{9B3B25BA-6369-7238-389B-D56D5A8C684A}"/>
              </a:ext>
            </a:extLst>
          </p:cNvPr>
          <p:cNvSpPr/>
          <p:nvPr/>
        </p:nvSpPr>
        <p:spPr>
          <a:xfrm>
            <a:off x="484303" y="3853703"/>
            <a:ext cx="3028831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Controllo di qualità (</a:t>
            </a:r>
            <a:r>
              <a:rPr lang="it-IT" sz="1400" b="1" i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Quality </a:t>
            </a:r>
            <a:r>
              <a:rPr lang="it-IT" sz="1400" b="1" i="1" kern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it-IT" sz="1400" b="1" i="1" kern="0" baseline="-25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b="1" kern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1400" b="1" kern="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ttangolo con angoli arrotondati 35">
            <a:extLst>
              <a:ext uri="{FF2B5EF4-FFF2-40B4-BE49-F238E27FC236}">
                <a16:creationId xmlns:a16="http://schemas.microsoft.com/office/drawing/2014/main" xmlns="" id="{0D43B81C-A15A-F24F-AE69-A20EEDBCE8FC}"/>
              </a:ext>
            </a:extLst>
          </p:cNvPr>
          <p:cNvSpPr/>
          <p:nvPr/>
        </p:nvSpPr>
        <p:spPr>
          <a:xfrm>
            <a:off x="3787747" y="3662264"/>
            <a:ext cx="5605038" cy="68186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Obiettivi aziendali: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fabbricare prodotti di qualità per soddisfare </a:t>
            </a:r>
            <a:r>
              <a:rPr lang="it-IT" sz="1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pienamente 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esigenze dei clienti</a:t>
            </a:r>
            <a:r>
              <a:rPr lang="it-IT" sz="1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seguire un percorso di 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innovazione continua 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rimanere </a:t>
            </a:r>
            <a:r>
              <a:rPr lang="it-IT" sz="1100" kern="100" dirty="0" smtClean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competitivi </a:t>
            </a:r>
            <a:r>
              <a:rPr lang="it-IT" sz="1100" kern="100" dirty="0">
                <a:solidFill>
                  <a:srgbClr val="211D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 mercato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id="{9DF40504-E99D-1609-F07F-C5EB6EC2BAF7}"/>
              </a:ext>
            </a:extLst>
          </p:cNvPr>
          <p:cNvSpPr/>
          <p:nvPr/>
        </p:nvSpPr>
        <p:spPr>
          <a:xfrm>
            <a:off x="1296574" y="4723168"/>
            <a:ext cx="1396932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etodo statistico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xmlns="" id="{D446021E-807A-BEE8-A155-BD5ED3626C66}"/>
              </a:ext>
            </a:extLst>
          </p:cNvPr>
          <p:cNvSpPr/>
          <p:nvPr/>
        </p:nvSpPr>
        <p:spPr>
          <a:xfrm>
            <a:off x="2826005" y="4645635"/>
            <a:ext cx="3336256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strumento di analisi matematica per </a:t>
            </a: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visualizzare </a:t>
            </a:r>
            <a:b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100" b="0" i="0" u="none" strike="noStrike" baseline="0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valutare lo sviluppo del processo produttivo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xmlns="" id="{9D06F921-04DD-FA04-9C2E-225AEBE4D59C}"/>
              </a:ext>
            </a:extLst>
          </p:cNvPr>
          <p:cNvSpPr/>
          <p:nvPr/>
        </p:nvSpPr>
        <p:spPr>
          <a:xfrm>
            <a:off x="2246377" y="5371440"/>
            <a:ext cx="4495512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metodo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statistico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applicato al controllo del ciclo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produttivo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permett</a:t>
            </a:r>
            <a:r>
              <a:rPr lang="it-IT" sz="1100" kern="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evitare la produzione di oggetti che verrebbero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scartati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xmlns="" id="{678B309A-7494-9A1C-09E1-8EB469C7F28D}"/>
              </a:ext>
            </a:extLst>
          </p:cNvPr>
          <p:cNvCxnSpPr>
            <a:cxnSpLocks/>
            <a:stCxn id="31" idx="2"/>
            <a:endCxn id="5" idx="0"/>
          </p:cNvCxnSpPr>
          <p:nvPr/>
        </p:nvCxnSpPr>
        <p:spPr>
          <a:xfrm flipH="1">
            <a:off x="1995040" y="4141703"/>
            <a:ext cx="3679" cy="58146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xmlns="" id="{2BCD79A5-D502-EEB4-614C-AD52B4BB9A3A}"/>
              </a:ext>
            </a:extLst>
          </p:cNvPr>
          <p:cNvCxnSpPr>
            <a:cxnSpLocks/>
            <a:stCxn id="9" idx="2"/>
            <a:endCxn id="12" idx="0"/>
          </p:cNvCxnSpPr>
          <p:nvPr/>
        </p:nvCxnSpPr>
        <p:spPr>
          <a:xfrm>
            <a:off x="4494133" y="5077635"/>
            <a:ext cx="0" cy="29380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xmlns="" id="{BBD2E7C1-3CED-ADF2-C873-B60048598E32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 flipV="1">
            <a:off x="2693506" y="4861635"/>
            <a:ext cx="132499" cy="553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xmlns="" id="{811434FD-0F84-E222-F489-18DA233F2A36}"/>
              </a:ext>
            </a:extLst>
          </p:cNvPr>
          <p:cNvCxnSpPr>
            <a:cxnSpLocks/>
            <a:stCxn id="31" idx="3"/>
            <a:endCxn id="36" idx="1"/>
          </p:cNvCxnSpPr>
          <p:nvPr/>
        </p:nvCxnSpPr>
        <p:spPr>
          <a:xfrm>
            <a:off x="3513134" y="3997703"/>
            <a:ext cx="274613" cy="549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ttangolo con angoli arrotondati 86">
            <a:extLst>
              <a:ext uri="{FF2B5EF4-FFF2-40B4-BE49-F238E27FC236}">
                <a16:creationId xmlns:a16="http://schemas.microsoft.com/office/drawing/2014/main" xmlns="" id="{3478E1C3-EA8B-C458-3B28-7DE051F51145}"/>
              </a:ext>
            </a:extLst>
          </p:cNvPr>
          <p:cNvSpPr/>
          <p:nvPr/>
        </p:nvSpPr>
        <p:spPr>
          <a:xfrm>
            <a:off x="7282092" y="5062710"/>
            <a:ext cx="3411215" cy="104588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variazioni del livello di qualità</a:t>
            </a:r>
            <a:endParaRPr lang="it-IT" sz="16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cause naturali o </a:t>
            </a: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comuni</a:t>
            </a:r>
            <a:r>
              <a:rPr lang="it-IT" sz="1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variazioni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dovute a come è stato progettato e realizzato il processo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cause speciali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it-IT" sz="1100" b="1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variazioni dovute a errori nei parametri, nelle misure o negli strumenti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90" name="Connettore 2 89">
            <a:extLst>
              <a:ext uri="{FF2B5EF4-FFF2-40B4-BE49-F238E27FC236}">
                <a16:creationId xmlns:a16="http://schemas.microsoft.com/office/drawing/2014/main" xmlns="" id="{28D392E6-200E-A86E-82DA-AE3F25948CDB}"/>
              </a:ext>
            </a:extLst>
          </p:cNvPr>
          <p:cNvCxnSpPr>
            <a:cxnSpLocks/>
            <a:stCxn id="12" idx="3"/>
            <a:endCxn id="87" idx="1"/>
          </p:cNvCxnSpPr>
          <p:nvPr/>
        </p:nvCxnSpPr>
        <p:spPr>
          <a:xfrm flipV="1">
            <a:off x="6741889" y="5585655"/>
            <a:ext cx="540203" cy="178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67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4">
            <a:extLst>
              <a:ext uri="{FF2B5EF4-FFF2-40B4-BE49-F238E27FC236}">
                <a16:creationId xmlns:a16="http://schemas.microsoft.com/office/drawing/2014/main" xmlns="" id="{00C92797-1820-26B6-8DA8-A9C929314C62}"/>
              </a:ext>
            </a:extLst>
          </p:cNvPr>
          <p:cNvSpPr/>
          <p:nvPr/>
        </p:nvSpPr>
        <p:spPr>
          <a:xfrm>
            <a:off x="335216" y="288685"/>
            <a:ext cx="3213054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Strumenti per il controllo della qualità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A4D016AF-B3DA-BFDE-8514-9936B977FCCA}"/>
              </a:ext>
            </a:extLst>
          </p:cNvPr>
          <p:cNvSpPr txBox="1"/>
          <p:nvPr/>
        </p:nvSpPr>
        <p:spPr>
          <a:xfrm>
            <a:off x="7740679" y="2345323"/>
            <a:ext cx="418589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Carte di controllo</a:t>
            </a:r>
          </a:p>
          <a:p>
            <a:pPr algn="ctr"/>
            <a:r>
              <a:rPr lang="it-IT" sz="1100" kern="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valutazione grafica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dello stato di controllo del sistema.</a:t>
            </a:r>
          </a:p>
          <a:p>
            <a:pPr algn="ctr"/>
            <a:r>
              <a:rPr lang="it-IT" sz="1100" kern="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ordinata riportano le caratteristiche di campioni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prodotto, prelevati dai lotti di produzione a intervalli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tempo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definiti, e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ascisse il tempo di osservazione 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89BCCDEA-D10C-562B-FA71-DD4DFA461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684" y="1819819"/>
            <a:ext cx="2577370" cy="108581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4EB8FDEC-FDAF-B129-FE22-82FB805AA502}"/>
              </a:ext>
            </a:extLst>
          </p:cNvPr>
          <p:cNvSpPr txBox="1"/>
          <p:nvPr/>
        </p:nvSpPr>
        <p:spPr>
          <a:xfrm>
            <a:off x="799986" y="716194"/>
            <a:ext cx="305876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Diagramma causa-effetto (o di Ishikawa)</a:t>
            </a: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detto anche a lisca di pesce o delle 4M,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metodo di rappresentazione dei fattori che intervengono nella produzione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oggetto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3AED2071-3CA3-15AD-3703-2DFCEB62AB52}"/>
              </a:ext>
            </a:extLst>
          </p:cNvPr>
          <p:cNvSpPr txBox="1"/>
          <p:nvPr/>
        </p:nvSpPr>
        <p:spPr>
          <a:xfrm>
            <a:off x="4399866" y="716194"/>
            <a:ext cx="24286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oglio raccolta dati</a:t>
            </a:r>
          </a:p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tabella che riporta i difetti incontrati nella produzione di un pezzo, analizzati in un arco temporale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D4D7B30B-69B1-B39E-E9BA-9DED15F1D79B}"/>
              </a:ext>
            </a:extLst>
          </p:cNvPr>
          <p:cNvSpPr txBox="1"/>
          <p:nvPr/>
        </p:nvSpPr>
        <p:spPr>
          <a:xfrm>
            <a:off x="4399866" y="1525502"/>
            <a:ext cx="257737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rincipio di Pareto o “legge 80/20”</a:t>
            </a:r>
          </a:p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maggior parte degli effetti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(≃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80%)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dovuta a un numero ristretto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cause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(≃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20%)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3C8259AD-26F6-959B-930A-A9BAEA30398F}"/>
              </a:ext>
            </a:extLst>
          </p:cNvPr>
          <p:cNvSpPr txBox="1"/>
          <p:nvPr/>
        </p:nvSpPr>
        <p:spPr>
          <a:xfrm>
            <a:off x="7749317" y="1556678"/>
            <a:ext cx="417271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Diagrammi di correlazione</a:t>
            </a:r>
          </a:p>
          <a:p>
            <a:pPr algn="ctr"/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esiste una correlazione tra due grandezze quando i valori numerici che le rappresentano aumentano o diminuiscono entrambi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0908F72F-B836-90C4-01D7-EE1893A0BC66}"/>
              </a:ext>
            </a:extLst>
          </p:cNvPr>
          <p:cNvSpPr txBox="1"/>
          <p:nvPr/>
        </p:nvSpPr>
        <p:spPr>
          <a:xfrm>
            <a:off x="4399866" y="2326119"/>
            <a:ext cx="2896043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Istogrammi</a:t>
            </a:r>
          </a:p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diagrammi a barre per una visione sintetica e completa dei dati raccolti. Rappresentano graficamente una distribuzione di frequenza delle grandezze in esame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ED44E5EC-3B9A-BDA0-35EA-26BD764F506A}"/>
              </a:ext>
            </a:extLst>
          </p:cNvPr>
          <p:cNvSpPr txBox="1"/>
          <p:nvPr/>
        </p:nvSpPr>
        <p:spPr>
          <a:xfrm>
            <a:off x="7749316" y="716194"/>
            <a:ext cx="418134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Diagrammi di stratificazione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grafici a colonne con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dati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raccolti in gruppi omogenei allo scopo di ottenere una migliore comprensione del fenomeno in osservazione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xmlns="" id="{621196A1-D8A8-C5F1-A5C1-A31320DD448E}"/>
              </a:ext>
            </a:extLst>
          </p:cNvPr>
          <p:cNvSpPr/>
          <p:nvPr/>
        </p:nvSpPr>
        <p:spPr>
          <a:xfrm>
            <a:off x="799986" y="716194"/>
            <a:ext cx="11126582" cy="26196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xmlns="" id="{0A99588C-144D-50F1-8616-3C5844BE778C}"/>
              </a:ext>
            </a:extLst>
          </p:cNvPr>
          <p:cNvCxnSpPr/>
          <p:nvPr/>
        </p:nvCxnSpPr>
        <p:spPr>
          <a:xfrm>
            <a:off x="4015409" y="716194"/>
            <a:ext cx="0" cy="261968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xmlns="" id="{5A6177A3-3F13-15AD-2D57-4A900F00FEA5}"/>
              </a:ext>
            </a:extLst>
          </p:cNvPr>
          <p:cNvCxnSpPr/>
          <p:nvPr/>
        </p:nvCxnSpPr>
        <p:spPr>
          <a:xfrm>
            <a:off x="7745896" y="716194"/>
            <a:ext cx="0" cy="261968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xmlns="" id="{C1A5FA40-3CC1-9060-1A3E-E7B3B889F38B}"/>
              </a:ext>
            </a:extLst>
          </p:cNvPr>
          <p:cNvCxnSpPr>
            <a:cxnSpLocks/>
          </p:cNvCxnSpPr>
          <p:nvPr/>
        </p:nvCxnSpPr>
        <p:spPr>
          <a:xfrm flipH="1" flipV="1">
            <a:off x="4015409" y="1516811"/>
            <a:ext cx="7911159" cy="869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xmlns="" id="{A64E604D-D8BC-EBF7-560D-C4CB411089AC}"/>
              </a:ext>
            </a:extLst>
          </p:cNvPr>
          <p:cNvCxnSpPr>
            <a:cxnSpLocks/>
          </p:cNvCxnSpPr>
          <p:nvPr/>
        </p:nvCxnSpPr>
        <p:spPr>
          <a:xfrm flipH="1" flipV="1">
            <a:off x="4015408" y="2334810"/>
            <a:ext cx="7911159" cy="869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id="{623D24B2-7869-349E-A796-0B849600D9F3}"/>
              </a:ext>
            </a:extLst>
          </p:cNvPr>
          <p:cNvSpPr txBox="1"/>
          <p:nvPr/>
        </p:nvSpPr>
        <p:spPr>
          <a:xfrm>
            <a:off x="797322" y="4080264"/>
            <a:ext cx="337665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i="1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pianifica): individuazione del problema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degli obiettivi e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presentazione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delle strategie;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i="1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(fai): attuazione delle azioni pianificate;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i="1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check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controlla): misurazione e monitoraggio delle azioni intraprese per valutare eventuali scarti;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i="1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(agisci): adozione di azioni migliorative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risultati raggiunti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xmlns="" id="{60850874-9B85-4926-9C7E-0ED2AE8A8005}"/>
              </a:ext>
            </a:extLst>
          </p:cNvPr>
          <p:cNvSpPr/>
          <p:nvPr/>
        </p:nvSpPr>
        <p:spPr>
          <a:xfrm>
            <a:off x="1376666" y="3644913"/>
            <a:ext cx="2241388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Ciclo PDCA o ciclo di Deming</a:t>
            </a:r>
          </a:p>
        </p:txBody>
      </p:sp>
      <p:pic>
        <p:nvPicPr>
          <p:cNvPr id="36" name="Immagine 35">
            <a:extLst>
              <a:ext uri="{FF2B5EF4-FFF2-40B4-BE49-F238E27FC236}">
                <a16:creationId xmlns:a16="http://schemas.microsoft.com/office/drawing/2014/main" xmlns="" id="{4AC81F7A-44BB-89E4-2959-52026051C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867" y="5526814"/>
            <a:ext cx="951564" cy="1009823"/>
          </a:xfrm>
          <a:prstGeom prst="rect">
            <a:avLst/>
          </a:prstGeom>
        </p:spPr>
      </p:pic>
      <p:sp>
        <p:nvSpPr>
          <p:cNvPr id="37" name="Rettangolo con angoli arrotondati 36">
            <a:extLst>
              <a:ext uri="{FF2B5EF4-FFF2-40B4-BE49-F238E27FC236}">
                <a16:creationId xmlns:a16="http://schemas.microsoft.com/office/drawing/2014/main" xmlns="" id="{23428A91-669A-57DA-1374-B80D1C45E876}"/>
              </a:ext>
            </a:extLst>
          </p:cNvPr>
          <p:cNvSpPr/>
          <p:nvPr/>
        </p:nvSpPr>
        <p:spPr>
          <a:xfrm>
            <a:off x="5446398" y="3872179"/>
            <a:ext cx="1969718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Organismi di normazione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xmlns="" id="{430412B6-0D35-66C2-96C3-835DB3F44D58}"/>
              </a:ext>
            </a:extLst>
          </p:cNvPr>
          <p:cNvSpPr txBox="1"/>
          <p:nvPr/>
        </p:nvSpPr>
        <p:spPr>
          <a:xfrm>
            <a:off x="4955859" y="4265315"/>
            <a:ext cx="304137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kern="0" dirty="0">
                <a:solidFill>
                  <a:srgbClr val="00746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ISO </a:t>
            </a:r>
          </a:p>
          <a:p>
            <a:r>
              <a:rPr lang="it-IT" sz="1100" i="1" dirty="0">
                <a:latin typeface="Arial" panose="020B0604020202020204" pitchFamily="34" charset="0"/>
                <a:cs typeface="Arial" panose="020B0604020202020204" pitchFamily="34" charset="0"/>
              </a:rPr>
              <a:t>International Organization for Standardization</a:t>
            </a:r>
          </a:p>
          <a:p>
            <a:r>
              <a:rPr lang="it-IT" sz="1100" b="1" kern="0" dirty="0">
                <a:solidFill>
                  <a:srgbClr val="00746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Ente Nazionale Italiano di Unificazione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b="1" kern="0" dirty="0">
                <a:solidFill>
                  <a:srgbClr val="00746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CASCO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i="1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Committee on Conformity Assessment </a:t>
            </a:r>
            <a:endParaRPr lang="it-IT" sz="1100" i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b="1" kern="0" dirty="0">
                <a:solidFill>
                  <a:srgbClr val="00746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IAF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i="1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International Accreditation Forum</a:t>
            </a:r>
            <a:endParaRPr lang="it-IT" sz="1100" i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ttangolo con angoli arrotondati 39">
            <a:extLst>
              <a:ext uri="{FF2B5EF4-FFF2-40B4-BE49-F238E27FC236}">
                <a16:creationId xmlns:a16="http://schemas.microsoft.com/office/drawing/2014/main" xmlns="" id="{F2710DD4-DB6A-48F8-FFF8-93C3708E0846}"/>
              </a:ext>
            </a:extLst>
          </p:cNvPr>
          <p:cNvSpPr/>
          <p:nvPr/>
        </p:nvSpPr>
        <p:spPr>
          <a:xfrm>
            <a:off x="9051788" y="3879142"/>
            <a:ext cx="1799178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Enti di accreditamento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xmlns="" id="{E1779D23-BB5C-2FA3-193E-C41722D6AF80}"/>
              </a:ext>
            </a:extLst>
          </p:cNvPr>
          <p:cNvSpPr txBox="1"/>
          <p:nvPr/>
        </p:nvSpPr>
        <p:spPr>
          <a:xfrm>
            <a:off x="8314884" y="4217796"/>
            <a:ext cx="337665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organismi che hanno il compito di certificare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enti terzi siano competenti, indipendenti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possesso dei requisiti tecnici, organizzativi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etici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necessari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certificare le organizzazioni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xmlns="" id="{057F8358-16F1-AC5A-FEA3-866DFFC3632C}"/>
              </a:ext>
            </a:extLst>
          </p:cNvPr>
          <p:cNvSpPr txBox="1"/>
          <p:nvPr/>
        </p:nvSpPr>
        <p:spPr>
          <a:xfrm>
            <a:off x="8331389" y="4944844"/>
            <a:ext cx="1701672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orniscono garanzia di</a:t>
            </a:r>
            <a:r>
              <a:rPr lang="it-IT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imparzialità;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indipendenza;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correttezza;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xmlns="" id="{9F135831-0D5E-F4B3-EFAC-417BBB26FE2E}"/>
              </a:ext>
            </a:extLst>
          </p:cNvPr>
          <p:cNvSpPr txBox="1"/>
          <p:nvPr/>
        </p:nvSpPr>
        <p:spPr>
          <a:xfrm>
            <a:off x="10188244" y="5165282"/>
            <a:ext cx="150329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competenza;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fiducia;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internazionalità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ttangolo con angoli arrotondati 46">
            <a:extLst>
              <a:ext uri="{FF2B5EF4-FFF2-40B4-BE49-F238E27FC236}">
                <a16:creationId xmlns:a16="http://schemas.microsoft.com/office/drawing/2014/main" xmlns="" id="{B8826D7D-3D12-D5F9-E404-76CCF1D2CCBB}"/>
              </a:ext>
            </a:extLst>
          </p:cNvPr>
          <p:cNvSpPr/>
          <p:nvPr/>
        </p:nvSpPr>
        <p:spPr>
          <a:xfrm>
            <a:off x="731018" y="3974184"/>
            <a:ext cx="3533310" cy="261968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xmlns="" id="{8D4355AF-7FA1-0B6E-F9A6-AD19870D730D}"/>
              </a:ext>
            </a:extLst>
          </p:cNvPr>
          <p:cNvCxnSpPr>
            <a:cxnSpLocks/>
          </p:cNvCxnSpPr>
          <p:nvPr/>
        </p:nvCxnSpPr>
        <p:spPr>
          <a:xfrm>
            <a:off x="496957" y="576685"/>
            <a:ext cx="0" cy="321222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xmlns="" id="{AF08414A-CEAC-5C19-1D76-7AE51E33034A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96957" y="2026038"/>
            <a:ext cx="30302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>
            <a:extLst>
              <a:ext uri="{FF2B5EF4-FFF2-40B4-BE49-F238E27FC236}">
                <a16:creationId xmlns:a16="http://schemas.microsoft.com/office/drawing/2014/main" xmlns="" id="{744B2270-65C2-52B5-5F94-567BFB7269D4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496957" y="3788913"/>
            <a:ext cx="87970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tangolo con angoli arrotondati 57">
            <a:extLst>
              <a:ext uri="{FF2B5EF4-FFF2-40B4-BE49-F238E27FC236}">
                <a16:creationId xmlns:a16="http://schemas.microsoft.com/office/drawing/2014/main" xmlns="" id="{8B0F48A9-BE25-B47F-F3AF-045F101FF03E}"/>
              </a:ext>
            </a:extLst>
          </p:cNvPr>
          <p:cNvSpPr/>
          <p:nvPr/>
        </p:nvSpPr>
        <p:spPr>
          <a:xfrm>
            <a:off x="4814141" y="4206966"/>
            <a:ext cx="3234232" cy="156425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ttangolo con angoli arrotondati 58">
            <a:extLst>
              <a:ext uri="{FF2B5EF4-FFF2-40B4-BE49-F238E27FC236}">
                <a16:creationId xmlns:a16="http://schemas.microsoft.com/office/drawing/2014/main" xmlns="" id="{1D855DD6-EF36-3E58-154F-51EFEB41F1E7}"/>
              </a:ext>
            </a:extLst>
          </p:cNvPr>
          <p:cNvSpPr/>
          <p:nvPr/>
        </p:nvSpPr>
        <p:spPr>
          <a:xfrm>
            <a:off x="8241234" y="4201187"/>
            <a:ext cx="3646236" cy="156425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33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4">
            <a:extLst>
              <a:ext uri="{FF2B5EF4-FFF2-40B4-BE49-F238E27FC236}">
                <a16:creationId xmlns:a16="http://schemas.microsoft.com/office/drawing/2014/main" xmlns="" id="{3C458EA4-3A1E-332F-7DAC-93E14E7187A0}"/>
              </a:ext>
            </a:extLst>
          </p:cNvPr>
          <p:cNvSpPr/>
          <p:nvPr/>
        </p:nvSpPr>
        <p:spPr>
          <a:xfrm>
            <a:off x="335216" y="288685"/>
            <a:ext cx="2060114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 e certificazione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xmlns="" id="{26CB59F2-A768-569C-6324-8A215A8E439F}"/>
              </a:ext>
            </a:extLst>
          </p:cNvPr>
          <p:cNvSpPr/>
          <p:nvPr/>
        </p:nvSpPr>
        <p:spPr>
          <a:xfrm>
            <a:off x="715372" y="843170"/>
            <a:ext cx="894767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id="{EBF10900-A7F2-E134-A10B-4B94B78CD00D}"/>
              </a:ext>
            </a:extLst>
          </p:cNvPr>
          <p:cNvSpPr/>
          <p:nvPr/>
        </p:nvSpPr>
        <p:spPr>
          <a:xfrm>
            <a:off x="1788797" y="771170"/>
            <a:ext cx="4799976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documento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approvato da un ente riconosciuto, che fornisce le regole,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linee guida o le specifiche tecniche per lo svolgimento di alcune attività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xmlns="" id="{3B4E83B0-CA5A-8FAB-8E46-EE4E75E04CF5}"/>
              </a:ext>
            </a:extLst>
          </p:cNvPr>
          <p:cNvSpPr/>
          <p:nvPr/>
        </p:nvSpPr>
        <p:spPr>
          <a:xfrm>
            <a:off x="6668910" y="826488"/>
            <a:ext cx="1179525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Certificazione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xmlns="" id="{9E9CE8C7-5D16-375E-6B6D-00CD53C4236A}"/>
              </a:ext>
            </a:extLst>
          </p:cNvPr>
          <p:cNvSpPr/>
          <p:nvPr/>
        </p:nvSpPr>
        <p:spPr>
          <a:xfrm>
            <a:off x="8027093" y="754488"/>
            <a:ext cx="3091493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conformità a uno standard; assicura che </a:t>
            </a:r>
            <a:endParaRPr lang="it-IT" sz="1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performance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diventino ripetibili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xmlns="" id="{8C19A2DC-00CA-45B8-859B-5AA2A2B45F40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1610139" y="987170"/>
            <a:ext cx="17865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xmlns="" id="{8EF00E3C-0019-361B-986F-68677694F504}"/>
              </a:ext>
            </a:extLst>
          </p:cNvPr>
          <p:cNvCxnSpPr>
            <a:cxnSpLocks/>
            <a:stCxn id="6" idx="3"/>
            <a:endCxn id="9" idx="1"/>
          </p:cNvCxnSpPr>
          <p:nvPr/>
        </p:nvCxnSpPr>
        <p:spPr>
          <a:xfrm>
            <a:off x="7848435" y="970488"/>
            <a:ext cx="17865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xmlns="" id="{65A050D2-D333-2777-583D-C0C9D0270714}"/>
              </a:ext>
            </a:extLst>
          </p:cNvPr>
          <p:cNvSpPr/>
          <p:nvPr/>
        </p:nvSpPr>
        <p:spPr>
          <a:xfrm>
            <a:off x="899370" y="1285584"/>
            <a:ext cx="705924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Norme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xmlns="" id="{1B7D7286-811E-4702-A181-8D6B1AC522E5}"/>
              </a:ext>
            </a:extLst>
          </p:cNvPr>
          <p:cNvSpPr/>
          <p:nvPr/>
        </p:nvSpPr>
        <p:spPr>
          <a:xfrm>
            <a:off x="1745974" y="1584000"/>
            <a:ext cx="4273949" cy="113932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relativi a</a:t>
            </a:r>
            <a:r>
              <a:rPr lang="it-IT" sz="11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requisiti di prodotti, processi, servizi, sistemi qualità;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requisiti per l’accreditamento di sistemi di certificazione,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degli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organismi che li attuano e dei laboratori di prova;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 di prova per la verifica della conformità alle norme;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modalità di misura, prova e taratura di apparecchi e strumenti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xmlns="" id="{0E1D100C-E64B-8506-047D-954BD36A1AD8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3882949" y="1429584"/>
            <a:ext cx="0" cy="15441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xmlns="" id="{0F68C01A-CFA6-8E97-EC17-EE47A55A680E}"/>
              </a:ext>
            </a:extLst>
          </p:cNvPr>
          <p:cNvSpPr/>
          <p:nvPr/>
        </p:nvSpPr>
        <p:spPr>
          <a:xfrm>
            <a:off x="8788093" y="1583999"/>
            <a:ext cx="2768172" cy="113932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sigle e livello di riconoscimento</a:t>
            </a:r>
            <a:r>
              <a:rPr lang="it-IT" sz="11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 o CEI: nazionale;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o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europeo;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ISO,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IEC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ITU-T: internazionale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ttangolo con angoli arrotondati 34">
            <a:extLst>
              <a:ext uri="{FF2B5EF4-FFF2-40B4-BE49-F238E27FC236}">
                <a16:creationId xmlns:a16="http://schemas.microsoft.com/office/drawing/2014/main" xmlns="" id="{21126E97-25EA-C472-508D-A6172E83D812}"/>
              </a:ext>
            </a:extLst>
          </p:cNvPr>
          <p:cNvSpPr/>
          <p:nvPr/>
        </p:nvSpPr>
        <p:spPr>
          <a:xfrm>
            <a:off x="6093576" y="1584000"/>
            <a:ext cx="2620863" cy="113932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utilizzati per</a:t>
            </a:r>
            <a:r>
              <a:rPr lang="it-IT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qualificazione e inserimento in albi; </a:t>
            </a:r>
            <a:endParaRPr lang="it-I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guida per la gestione;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certificazione e accreditamento; </a:t>
            </a:r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esigenze contrattuali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xmlns="" id="{EB2EB323-B03C-B0A8-07F7-E55361D869FC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7404008" y="1405609"/>
            <a:ext cx="0" cy="17839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xmlns="" id="{3A5A7443-AA8C-4065-3E14-89A18BD11C01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10172179" y="1405608"/>
            <a:ext cx="0" cy="17839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xmlns="" id="{73782917-11D7-863A-CB8E-0D12F10C5857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1605294" y="1405609"/>
            <a:ext cx="8566885" cy="239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xmlns="" id="{BC7A92DC-8562-A039-7B7A-C866507B0D7B}"/>
              </a:ext>
            </a:extLst>
          </p:cNvPr>
          <p:cNvSpPr/>
          <p:nvPr/>
        </p:nvSpPr>
        <p:spPr>
          <a:xfrm>
            <a:off x="732316" y="2878602"/>
            <a:ext cx="1505963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Sistemi di </a:t>
            </a: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it-IT" sz="1100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estione </a:t>
            </a:r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xmlns="" id="{40688454-B1F6-7457-4A48-735FE2A1C9CA}"/>
              </a:ext>
            </a:extLst>
          </p:cNvPr>
          <p:cNvSpPr/>
          <p:nvPr/>
        </p:nvSpPr>
        <p:spPr>
          <a:xfrm>
            <a:off x="6070517" y="2882929"/>
            <a:ext cx="161982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nti di certificazione</a:t>
            </a:r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xmlns="" id="{79C39DC9-3405-AFAC-5F7D-613912F44D8D}"/>
              </a:ext>
            </a:extLst>
          </p:cNvPr>
          <p:cNvSpPr/>
          <p:nvPr/>
        </p:nvSpPr>
        <p:spPr>
          <a:xfrm>
            <a:off x="715372" y="3223156"/>
            <a:ext cx="5157415" cy="1370862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SGQ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Sistema di Gestione per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Qualità secondo i principi UNI EN ISO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9001:2008</a:t>
            </a:r>
            <a:endParaRPr lang="it-IT" sz="1100" dirty="0">
              <a:solidFill>
                <a:srgbClr val="221E1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SGSL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Sistema di Gestione per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Sicurezza e Salute sui Luoghi di Lavoro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SGA  – Sistema di Gestione Ambientale</a:t>
            </a:r>
            <a:endParaRPr lang="it-IT" sz="1100" dirty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SGSI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Sistema 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Gestione per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Sicurezza delle Informazioni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ITIL </a:t>
            </a:r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Sistema di Gestione per i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Servizi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nell’</a:t>
            </a:r>
            <a:r>
              <a:rPr lang="it-IT" sz="1100" i="1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information technology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xmlns="" id="{BBFD1D72-4ED5-F893-E2AA-2C913B9CD60A}"/>
              </a:ext>
            </a:extLst>
          </p:cNvPr>
          <p:cNvSpPr/>
          <p:nvPr/>
        </p:nvSpPr>
        <p:spPr>
          <a:xfrm>
            <a:off x="6053573" y="3223156"/>
            <a:ext cx="4581220" cy="137373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IQNet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it-IT" sz="1100" i="1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International Certification </a:t>
            </a:r>
            <a:r>
              <a:rPr lang="it-IT" sz="1100" i="1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Network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CISQ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Certificazione Italiana dei Sistemi Qualità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aziendali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ICIM S.p.A.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Istituto di Certificazione Industriale per la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Meccanica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ACCREDIA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Ente Italiano di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Accreditamento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RINA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Registro Italiano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Navale</a:t>
            </a:r>
            <a:endParaRPr lang="it-IT" sz="1100" kern="0" dirty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TÜV Italia </a:t>
            </a:r>
            <a:r>
              <a:rPr lang="it-IT" sz="110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indipendente di certificazione e ispezione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tangolo arrotondato 4">
            <a:extLst>
              <a:ext uri="{FF2B5EF4-FFF2-40B4-BE49-F238E27FC236}">
                <a16:creationId xmlns:a16="http://schemas.microsoft.com/office/drawing/2014/main" xmlns="" id="{4DF39B7F-BEDD-8FA5-C293-2C09E194A1B8}"/>
              </a:ext>
            </a:extLst>
          </p:cNvPr>
          <p:cNvSpPr/>
          <p:nvPr/>
        </p:nvSpPr>
        <p:spPr>
          <a:xfrm>
            <a:off x="715372" y="5114588"/>
            <a:ext cx="1505963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Distinta </a:t>
            </a:r>
            <a:r>
              <a:rPr lang="it-IT" sz="1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endParaRPr lang="it-IT" sz="1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ttangolo con angoli arrotondati 26">
            <a:extLst>
              <a:ext uri="{FF2B5EF4-FFF2-40B4-BE49-F238E27FC236}">
                <a16:creationId xmlns:a16="http://schemas.microsoft.com/office/drawing/2014/main" xmlns="" id="{57479798-4670-8459-ED82-47A8FE1E026D}"/>
              </a:ext>
            </a:extLst>
          </p:cNvPr>
          <p:cNvSpPr/>
          <p:nvPr/>
        </p:nvSpPr>
        <p:spPr>
          <a:xfrm>
            <a:off x="2395330" y="4911982"/>
            <a:ext cx="4701455" cy="6932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lenco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 componenti necessari per ottenere un prodotto. </a:t>
            </a:r>
          </a:p>
          <a:p>
            <a:pPr algn="just"/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archivio dati (</a:t>
            </a:r>
            <a:r>
              <a:rPr lang="it-IT" sz="1100" b="0" i="1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base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in grado di descrivere la struttura di ogni prodotto fabbricato in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azienda.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xmlns="" id="{43EF13FA-F85F-4A29-D53F-2EED6FC85B96}"/>
              </a:ext>
            </a:extLst>
          </p:cNvPr>
          <p:cNvCxnSpPr>
            <a:cxnSpLocks/>
            <a:stCxn id="24" idx="3"/>
            <a:endCxn id="27" idx="1"/>
          </p:cNvCxnSpPr>
          <p:nvPr/>
        </p:nvCxnSpPr>
        <p:spPr>
          <a:xfrm>
            <a:off x="2221335" y="5258588"/>
            <a:ext cx="17399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9224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5305</TotalTime>
  <Words>954</Words>
  <Application>Microsoft Macintosh PowerPoint</Application>
  <PresentationFormat>Personalizzato</PresentationFormat>
  <Paragraphs>149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Spiraglio3</cp:lastModifiedBy>
  <cp:revision>288</cp:revision>
  <dcterms:created xsi:type="dcterms:W3CDTF">2018-02-23T18:35:34Z</dcterms:created>
  <dcterms:modified xsi:type="dcterms:W3CDTF">2024-05-23T08:15:10Z</dcterms:modified>
</cp:coreProperties>
</file>