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9982" autoAdjust="0"/>
    <p:restoredTop sz="99399" autoAdjust="0"/>
  </p:normalViewPr>
  <p:slideViewPr>
    <p:cSldViewPr snapToGrid="0">
      <p:cViewPr varScale="1">
        <p:scale>
          <a:sx n="145" d="100"/>
          <a:sy n="145" d="100"/>
        </p:scale>
        <p:origin x="-1352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95DAD2-6D68-4278-A07E-A8BDE4E78A4D}" type="datetimeFigureOut">
              <a:rPr lang="it-IT" smtClean="0"/>
              <a:t>20/05/24</a:t>
            </a:fld>
            <a:endParaRPr lang="it-IT" dirty="0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 dirty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3D483C-EB4F-4823-86CE-756F7E26E20B}" type="slidenum">
              <a:rPr lang="it-IT" smtClean="0"/>
              <a:t>‹n.›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722305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3D483C-EB4F-4823-86CE-756F7E26E20B}" type="slidenum">
              <a:rPr lang="it-IT" smtClean="0"/>
              <a:t>1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710727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4F8D0-AE7E-4016-8614-B17CED08865E}" type="datetimeFigureOut">
              <a:rPr lang="it-IT" smtClean="0"/>
              <a:t>20/05/24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F39C6-B463-4AC7-B508-ECEB96898588}" type="slidenum">
              <a:rPr lang="it-IT" smtClean="0"/>
              <a:t>‹n.›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95775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4F8D0-AE7E-4016-8614-B17CED08865E}" type="datetimeFigureOut">
              <a:rPr lang="it-IT" smtClean="0"/>
              <a:t>20/05/24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F39C6-B463-4AC7-B508-ECEB96898588}" type="slidenum">
              <a:rPr lang="it-IT" smtClean="0"/>
              <a:t>‹n.›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529586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4F8D0-AE7E-4016-8614-B17CED08865E}" type="datetimeFigureOut">
              <a:rPr lang="it-IT" smtClean="0"/>
              <a:t>20/05/24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F39C6-B463-4AC7-B508-ECEB96898588}" type="slidenum">
              <a:rPr lang="it-IT" smtClean="0"/>
              <a:t>‹n.›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334373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4F8D0-AE7E-4016-8614-B17CED08865E}" type="datetimeFigureOut">
              <a:rPr lang="it-IT" smtClean="0"/>
              <a:t>20/05/24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F39C6-B463-4AC7-B508-ECEB96898588}" type="slidenum">
              <a:rPr lang="it-IT" smtClean="0"/>
              <a:t>‹n.›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084585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4F8D0-AE7E-4016-8614-B17CED08865E}" type="datetimeFigureOut">
              <a:rPr lang="it-IT" smtClean="0"/>
              <a:t>20/05/24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F39C6-B463-4AC7-B508-ECEB96898588}" type="slidenum">
              <a:rPr lang="it-IT" smtClean="0"/>
              <a:t>‹n.›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536326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4F8D0-AE7E-4016-8614-B17CED08865E}" type="datetimeFigureOut">
              <a:rPr lang="it-IT" smtClean="0"/>
              <a:t>20/05/24</a:t>
            </a:fld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F39C6-B463-4AC7-B508-ECEB96898588}" type="slidenum">
              <a:rPr lang="it-IT" smtClean="0"/>
              <a:t>‹n.›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612248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4F8D0-AE7E-4016-8614-B17CED08865E}" type="datetimeFigureOut">
              <a:rPr lang="it-IT" smtClean="0"/>
              <a:t>20/05/24</a:t>
            </a:fld>
            <a:endParaRPr lang="it-IT" dirty="0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F39C6-B463-4AC7-B508-ECEB96898588}" type="slidenum">
              <a:rPr lang="it-IT" smtClean="0"/>
              <a:t>‹n.›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906660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4F8D0-AE7E-4016-8614-B17CED08865E}" type="datetimeFigureOut">
              <a:rPr lang="it-IT" smtClean="0"/>
              <a:t>20/05/24</a:t>
            </a:fld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F39C6-B463-4AC7-B508-ECEB96898588}" type="slidenum">
              <a:rPr lang="it-IT" smtClean="0"/>
              <a:t>‹n.›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930955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4F8D0-AE7E-4016-8614-B17CED08865E}" type="datetimeFigureOut">
              <a:rPr lang="it-IT" smtClean="0"/>
              <a:t>20/05/24</a:t>
            </a:fld>
            <a:endParaRPr lang="it-IT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F39C6-B463-4AC7-B508-ECEB96898588}" type="slidenum">
              <a:rPr lang="it-IT" smtClean="0"/>
              <a:t>‹n.›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323757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4F8D0-AE7E-4016-8614-B17CED08865E}" type="datetimeFigureOut">
              <a:rPr lang="it-IT" smtClean="0"/>
              <a:t>20/05/24</a:t>
            </a:fld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F39C6-B463-4AC7-B508-ECEB96898588}" type="slidenum">
              <a:rPr lang="it-IT" smtClean="0"/>
              <a:t>‹n.›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087542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4F8D0-AE7E-4016-8614-B17CED08865E}" type="datetimeFigureOut">
              <a:rPr lang="it-IT" smtClean="0"/>
              <a:t>20/05/24</a:t>
            </a:fld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F39C6-B463-4AC7-B508-ECEB96898588}" type="slidenum">
              <a:rPr lang="it-IT" smtClean="0"/>
              <a:t>‹n.›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701386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E4F8D0-AE7E-4016-8614-B17CED08865E}" type="datetimeFigureOut">
              <a:rPr lang="it-IT" smtClean="0"/>
              <a:t>20/05/24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8F39C6-B463-4AC7-B508-ECEB96898588}" type="slidenum">
              <a:rPr lang="it-IT" smtClean="0"/>
              <a:t>‹n.›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13813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5" Type="http://schemas.openxmlformats.org/officeDocument/2006/relationships/image" Target="../media/image6.png"/><Relationship Id="rId6" Type="http://schemas.openxmlformats.org/officeDocument/2006/relationships/image" Target="../media/image7.png"/><Relationship Id="rId7" Type="http://schemas.openxmlformats.org/officeDocument/2006/relationships/image" Target="../media/image8.png"/><Relationship Id="rId8" Type="http://schemas.openxmlformats.org/officeDocument/2006/relationships/image" Target="../media/image9.png"/><Relationship Id="rId9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arrotondato 4"/>
          <p:cNvSpPr/>
          <p:nvPr/>
        </p:nvSpPr>
        <p:spPr>
          <a:xfrm>
            <a:off x="434924" y="476059"/>
            <a:ext cx="1971052" cy="288000"/>
          </a:xfrm>
          <a:prstGeom prst="roundRect">
            <a:avLst/>
          </a:prstGeom>
          <a:solidFill>
            <a:schemeClr val="accent1"/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0"/>
          <a:lstStyle/>
          <a:p>
            <a:pPr algn="ctr"/>
            <a:r>
              <a:rPr lang="it-IT" sz="1400" b="1" kern="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Prevenzione incendi</a:t>
            </a:r>
          </a:p>
        </p:txBody>
      </p:sp>
      <p:cxnSp>
        <p:nvCxnSpPr>
          <p:cNvPr id="116" name="Connettore 2 115">
            <a:extLst>
              <a:ext uri="{FF2B5EF4-FFF2-40B4-BE49-F238E27FC236}">
                <a16:creationId xmlns="" xmlns:a16="http://schemas.microsoft.com/office/drawing/2014/main" id="{62B88B47-C195-49E1-8712-B36211863B95}"/>
              </a:ext>
            </a:extLst>
          </p:cNvPr>
          <p:cNvCxnSpPr>
            <a:cxnSpLocks/>
            <a:stCxn id="5" idx="3"/>
            <a:endCxn id="139" idx="1"/>
          </p:cNvCxnSpPr>
          <p:nvPr/>
        </p:nvCxnSpPr>
        <p:spPr>
          <a:xfrm>
            <a:off x="2405976" y="620059"/>
            <a:ext cx="210699" cy="0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Rectangle 2">
            <a:extLst>
              <a:ext uri="{FF2B5EF4-FFF2-40B4-BE49-F238E27FC236}">
                <a16:creationId xmlns="" xmlns:a16="http://schemas.microsoft.com/office/drawing/2014/main" id="{061C24A1-85C9-D2FF-2A01-73340310D6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5508767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 dirty="0"/>
          </a:p>
        </p:txBody>
      </p:sp>
      <p:sp>
        <p:nvSpPr>
          <p:cNvPr id="60" name="Rectangle 4">
            <a:extLst>
              <a:ext uri="{FF2B5EF4-FFF2-40B4-BE49-F238E27FC236}">
                <a16:creationId xmlns="" xmlns:a16="http://schemas.microsoft.com/office/drawing/2014/main" id="{7B8FF518-1266-2B16-64AA-A734EBF34C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-3554754" y="2192784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 dirty="0"/>
          </a:p>
        </p:txBody>
      </p:sp>
      <p:sp>
        <p:nvSpPr>
          <p:cNvPr id="66" name="Rectangle 6">
            <a:extLst>
              <a:ext uri="{FF2B5EF4-FFF2-40B4-BE49-F238E27FC236}">
                <a16:creationId xmlns="" xmlns:a16="http://schemas.microsoft.com/office/drawing/2014/main" id="{5DDFD5FB-D6AB-F10C-D78E-B833B99C20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26" y="-2939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 dirty="0"/>
          </a:p>
        </p:txBody>
      </p:sp>
      <p:sp>
        <p:nvSpPr>
          <p:cNvPr id="71" name="Rectangle 8">
            <a:extLst>
              <a:ext uri="{FF2B5EF4-FFF2-40B4-BE49-F238E27FC236}">
                <a16:creationId xmlns="" xmlns:a16="http://schemas.microsoft.com/office/drawing/2014/main" id="{9377D43C-E1B7-C2D0-161E-8AC80FA065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30419" y="494229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 dirty="0"/>
          </a:p>
        </p:txBody>
      </p:sp>
      <p:sp>
        <p:nvSpPr>
          <p:cNvPr id="24" name="Rectangle 2">
            <a:extLst>
              <a:ext uri="{FF2B5EF4-FFF2-40B4-BE49-F238E27FC236}">
                <a16:creationId xmlns="" xmlns:a16="http://schemas.microsoft.com/office/drawing/2014/main" id="{EA04B6FB-2543-F45C-2660-BAE50C85A8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818397" y="3422722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 dirty="0"/>
          </a:p>
        </p:txBody>
      </p:sp>
      <p:sp>
        <p:nvSpPr>
          <p:cNvPr id="114" name="Rectangle 6">
            <a:extLst>
              <a:ext uri="{FF2B5EF4-FFF2-40B4-BE49-F238E27FC236}">
                <a16:creationId xmlns="" xmlns:a16="http://schemas.microsoft.com/office/drawing/2014/main" id="{CCCB1E81-CD71-44D6-4893-2AB9458343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22200" y="604851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 dirty="0"/>
          </a:p>
        </p:txBody>
      </p:sp>
      <p:sp>
        <p:nvSpPr>
          <p:cNvPr id="139" name="Rettangolo arrotondato 36">
            <a:extLst>
              <a:ext uri="{FF2B5EF4-FFF2-40B4-BE49-F238E27FC236}">
                <a16:creationId xmlns="" xmlns:a16="http://schemas.microsoft.com/office/drawing/2014/main" id="{69CD170E-B763-AE46-60C5-E91A741DB812}"/>
              </a:ext>
            </a:extLst>
          </p:cNvPr>
          <p:cNvSpPr/>
          <p:nvPr/>
        </p:nvSpPr>
        <p:spPr>
          <a:xfrm>
            <a:off x="2616675" y="476059"/>
            <a:ext cx="2328748" cy="288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s-ES" sz="1100" b="1" i="0" u="none" strike="noStrike" baseline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D.P.R. n. 151 del 1 agosto 2011</a:t>
            </a:r>
            <a:endParaRPr lang="it-IT" sz="1100" dirty="0">
              <a:solidFill>
                <a:srgbClr val="0070C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43" name="Rettangolo arrotondato 36">
            <a:extLst>
              <a:ext uri="{FF2B5EF4-FFF2-40B4-BE49-F238E27FC236}">
                <a16:creationId xmlns="" xmlns:a16="http://schemas.microsoft.com/office/drawing/2014/main" id="{B69CAA18-680B-E5AE-98F3-99B9E3068263}"/>
              </a:ext>
            </a:extLst>
          </p:cNvPr>
          <p:cNvSpPr/>
          <p:nvPr/>
        </p:nvSpPr>
        <p:spPr>
          <a:xfrm>
            <a:off x="5138930" y="299086"/>
            <a:ext cx="6592801" cy="641947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88900" indent="-88900" algn="just">
              <a:buFont typeface="Arial" panose="020B0604020202020204" pitchFamily="34" charset="0"/>
              <a:buChar char="•"/>
            </a:pPr>
            <a:r>
              <a:rPr lang="it-IT" sz="1100" b="0" i="0" u="none" strike="noStrike" baseline="0" dirty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SCIA </a:t>
            </a:r>
            <a:r>
              <a:rPr lang="it-IT" sz="1100" b="0" i="0" u="none" strike="noStrike" baseline="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it-IT" sz="1100" b="0" i="0" dirty="0" smtClean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Segnalazione Certificata </a:t>
            </a:r>
            <a:r>
              <a:rPr lang="it-IT" sz="11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di </a:t>
            </a:r>
            <a:r>
              <a:rPr lang="it-IT" sz="1100" b="0" i="0" dirty="0" smtClean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Inizio Attività</a:t>
            </a:r>
            <a:r>
              <a:rPr lang="it-IT" sz="11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)</a:t>
            </a:r>
            <a:r>
              <a:rPr lang="it-IT" sz="1100" dirty="0" smtClean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it-IT" sz="1100" b="0" i="0" u="none" strike="noStrike" baseline="0" dirty="0" smtClean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l’autorizzazione </a:t>
            </a:r>
            <a:r>
              <a:rPr lang="it-IT" sz="1100" b="0" i="0" u="none" strike="noStrike" baseline="0" dirty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all’esercizio, presentata dal </a:t>
            </a:r>
            <a:r>
              <a:rPr lang="it-IT" sz="1100" b="0" i="0" u="none" strike="noStrike" baseline="0" dirty="0" smtClean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titolare</a:t>
            </a:r>
            <a:r>
              <a:rPr lang="it-IT" sz="1100" b="0" i="0" u="none" strike="noStrike" baseline="0" dirty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</a:p>
          <a:p>
            <a:pPr marL="88900" indent="-88900" algn="just">
              <a:buFont typeface="Arial" panose="020B0604020202020204" pitchFamily="34" charset="0"/>
              <a:buChar char="•"/>
            </a:pPr>
            <a:r>
              <a:rPr lang="it-IT" sz="1100" b="0" i="0" u="none" strike="noStrike" baseline="0" dirty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</a:t>
            </a:r>
            <a:r>
              <a:rPr lang="it-IT" sz="1100" b="0" i="0" u="none" strike="noStrike" baseline="0" dirty="0" smtClean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VVF </a:t>
            </a:r>
            <a:r>
              <a:rPr lang="it-IT" sz="1100" b="0" i="0" u="none" strike="noStrike" baseline="0" dirty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(Vigili del Fuoco) eseguono sopralluogo; </a:t>
            </a:r>
          </a:p>
          <a:p>
            <a:pPr marL="88900" indent="-88900" algn="just">
              <a:buFont typeface="Arial" panose="020B0604020202020204" pitchFamily="34" charset="0"/>
              <a:buChar char="•"/>
            </a:pPr>
            <a:r>
              <a:rPr lang="it-IT" sz="1100" b="0" i="0" u="none" strike="noStrike" baseline="0" dirty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</a:t>
            </a:r>
            <a:r>
              <a:rPr lang="it-IT" sz="1100" b="0" i="0" u="none" strike="noStrike" baseline="0" dirty="0" smtClean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VVF </a:t>
            </a:r>
            <a:r>
              <a:rPr lang="it-IT" sz="1100" b="0" i="0" u="none" strike="noStrike" baseline="0" dirty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rilasciano il CPI</a:t>
            </a:r>
            <a:r>
              <a:rPr lang="it-IT" sz="1100" b="0" i="0" dirty="0">
                <a:solidFill>
                  <a:srgbClr val="4D5156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 </a:t>
            </a:r>
            <a:r>
              <a:rPr lang="it-IT" sz="11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(Certificato </a:t>
            </a:r>
            <a:r>
              <a:rPr lang="it-IT" sz="1100" b="0" i="0" dirty="0" smtClean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Prevenzione </a:t>
            </a:r>
            <a:r>
              <a:rPr lang="it-IT" sz="11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Incendi)</a:t>
            </a:r>
            <a:endParaRPr lang="it-IT" sz="1100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cxnSp>
        <p:nvCxnSpPr>
          <p:cNvPr id="144" name="Connettore 2 143">
            <a:extLst>
              <a:ext uri="{FF2B5EF4-FFF2-40B4-BE49-F238E27FC236}">
                <a16:creationId xmlns="" xmlns:a16="http://schemas.microsoft.com/office/drawing/2014/main" id="{A331B9C7-DA0B-5B9A-6EA8-1CD2C41BE961}"/>
              </a:ext>
            </a:extLst>
          </p:cNvPr>
          <p:cNvCxnSpPr>
            <a:cxnSpLocks/>
            <a:stCxn id="139" idx="3"/>
            <a:endCxn id="143" idx="1"/>
          </p:cNvCxnSpPr>
          <p:nvPr/>
        </p:nvCxnSpPr>
        <p:spPr>
          <a:xfrm>
            <a:off x="4945423" y="620059"/>
            <a:ext cx="193507" cy="1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CasellaDiTesto 19">
            <a:extLst>
              <a:ext uri="{FF2B5EF4-FFF2-40B4-BE49-F238E27FC236}">
                <a16:creationId xmlns="" xmlns:a16="http://schemas.microsoft.com/office/drawing/2014/main" id="{673A2DD1-8E93-BAC5-5B8C-55C804A2C1C7}"/>
              </a:ext>
            </a:extLst>
          </p:cNvPr>
          <p:cNvSpPr txBox="1"/>
          <p:nvPr/>
        </p:nvSpPr>
        <p:spPr>
          <a:xfrm>
            <a:off x="529284" y="1252164"/>
            <a:ext cx="6249878" cy="9387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88900" indent="-88900" algn="just">
              <a:buFont typeface="Arial" panose="020B0604020202020204" pitchFamily="34" charset="0"/>
              <a:buChar char="•"/>
            </a:pPr>
            <a:r>
              <a:rPr lang="it-IT" sz="1100" b="1" dirty="0" smtClean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combustibile</a:t>
            </a:r>
            <a:r>
              <a:rPr lang="it-IT" sz="1100" dirty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sostanza solida, liquida o gassosa contenente carbonio, idrogeno e zolfo;</a:t>
            </a:r>
            <a:endParaRPr lang="it-IT" sz="1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88900" indent="-88900" algn="just">
              <a:buFont typeface="Arial" panose="020B0604020202020204" pitchFamily="34" charset="0"/>
              <a:buChar char="•"/>
            </a:pPr>
            <a:r>
              <a:rPr lang="it-IT" sz="1100" b="1" dirty="0" smtClean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combustione</a:t>
            </a:r>
            <a:r>
              <a:rPr lang="it-IT" sz="1100" dirty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reazione chimica di una sostanza combustibile con l’ossigeno. </a:t>
            </a:r>
            <a:r>
              <a:rPr lang="it-IT" sz="1100" dirty="0">
                <a:solidFill>
                  <a:srgbClr val="221E1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</a:t>
            </a:r>
            <a:r>
              <a:rPr lang="it-IT" sz="1100" dirty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roduce calore, fiamma, gas, fumo e luce;</a:t>
            </a:r>
            <a:endParaRPr lang="it-IT" sz="1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88900" indent="-88900" algn="just">
              <a:buFont typeface="Arial" panose="020B0604020202020204" pitchFamily="34" charset="0"/>
              <a:buChar char="•"/>
            </a:pPr>
            <a:r>
              <a:rPr lang="it-IT" sz="1100" b="1" dirty="0" smtClean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incendio</a:t>
            </a:r>
            <a:r>
              <a:rPr lang="it-IT" sz="1100" dirty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combustione rapida e non controllata che si sviluppa nello spazio e nel </a:t>
            </a:r>
            <a:r>
              <a:rPr lang="it-IT" sz="1100" dirty="0" smtClean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tempo; </a:t>
            </a:r>
            <a:endParaRPr lang="it-IT" sz="1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88900" indent="-88900" algn="just">
              <a:buFont typeface="Arial" panose="020B0604020202020204" pitchFamily="34" charset="0"/>
              <a:buChar char="•"/>
            </a:pPr>
            <a:r>
              <a:rPr lang="it-IT" sz="1100" b="1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</a:t>
            </a:r>
            <a:r>
              <a:rPr lang="it-IT" sz="1100" b="1" dirty="0" smtClean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iamma</a:t>
            </a:r>
            <a:r>
              <a:rPr lang="it-IT" sz="1100" dirty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combustione di gas con emissione di luce;</a:t>
            </a:r>
            <a:endParaRPr lang="it-IT" sz="1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1" name="Rettangolo arrotondato 36">
            <a:extLst>
              <a:ext uri="{FF2B5EF4-FFF2-40B4-BE49-F238E27FC236}">
                <a16:creationId xmlns="" xmlns:a16="http://schemas.microsoft.com/office/drawing/2014/main" id="{E36AB66A-CB43-2E46-B35D-17C6BEA0B1DC}"/>
              </a:ext>
            </a:extLst>
          </p:cNvPr>
          <p:cNvSpPr/>
          <p:nvPr/>
        </p:nvSpPr>
        <p:spPr>
          <a:xfrm>
            <a:off x="435624" y="923082"/>
            <a:ext cx="781572" cy="288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s-ES" sz="1100" b="1" i="0" u="none" strike="noStrike" baseline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Termini</a:t>
            </a:r>
            <a:endParaRPr lang="it-IT" sz="1100" dirty="0">
              <a:solidFill>
                <a:srgbClr val="0070C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3" name="CasellaDiTesto 22">
            <a:extLst>
              <a:ext uri="{FF2B5EF4-FFF2-40B4-BE49-F238E27FC236}">
                <a16:creationId xmlns="" xmlns:a16="http://schemas.microsoft.com/office/drawing/2014/main" id="{63AC9F47-BBF9-C02F-3685-541DFAF98E19}"/>
              </a:ext>
            </a:extLst>
          </p:cNvPr>
          <p:cNvSpPr txBox="1"/>
          <p:nvPr/>
        </p:nvSpPr>
        <p:spPr>
          <a:xfrm>
            <a:off x="7145243" y="1342441"/>
            <a:ext cx="4521053" cy="161582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100" b="1" kern="0" dirty="0" smtClean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combustibili </a:t>
            </a:r>
            <a:r>
              <a:rPr lang="it-IT" sz="1100" b="1" kern="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solidi</a:t>
            </a:r>
            <a:r>
              <a:rPr lang="it-IT" sz="1100" kern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</a:t>
            </a:r>
            <a:r>
              <a:rPr lang="it-IT" sz="1100" kern="0" dirty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legno e </a:t>
            </a:r>
            <a:r>
              <a:rPr lang="it-IT" sz="1100" kern="0" dirty="0" smtClean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prodotti </a:t>
            </a:r>
            <a:r>
              <a:rPr lang="it-IT" sz="1100" kern="0" dirty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similari (carta, cartone, canapa, cotone, iuta e vegetali);</a:t>
            </a:r>
            <a:endParaRPr lang="it-IT" sz="11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it-IT" sz="1100" b="1" kern="0" dirty="0" smtClean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combustibili </a:t>
            </a:r>
            <a:r>
              <a:rPr lang="it-IT" sz="1100" b="1" kern="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liquidi</a:t>
            </a:r>
            <a:r>
              <a:rPr lang="it-IT" sz="1100" kern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  <a:r>
              <a:rPr lang="it-IT" sz="1100" b="1" kern="0" dirty="0">
                <a:solidFill>
                  <a:srgbClr val="00746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it-IT" sz="1100" kern="0" dirty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benzina, </a:t>
            </a:r>
            <a:r>
              <a:rPr lang="it-IT" sz="1100" kern="0" dirty="0" smtClean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gasolio</a:t>
            </a:r>
            <a:r>
              <a:rPr lang="it-IT" sz="1100" kern="0" dirty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it-IT" sz="1100" kern="0" dirty="0" smtClean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alcoli </a:t>
            </a:r>
            <a:r>
              <a:rPr lang="it-IT" sz="1100" kern="0" dirty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 </a:t>
            </a:r>
            <a:r>
              <a:rPr lang="it-IT" sz="1100" kern="0" dirty="0" smtClean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oli </a:t>
            </a:r>
            <a:r>
              <a:rPr lang="it-IT" sz="1100" kern="0" dirty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combustibili</a:t>
            </a:r>
            <a:r>
              <a:rPr lang="it-IT" sz="1100" kern="0" dirty="0" smtClean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br>
              <a:rPr lang="it-IT" sz="1100" kern="0" dirty="0" smtClean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it-IT" sz="1100" kern="0" dirty="0" smtClean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Hanno </a:t>
            </a:r>
            <a:r>
              <a:rPr lang="it-IT" sz="1100" kern="0" dirty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alto potere calorifico. Utilizzati in: motori a combustione interna, impianti di riscaldamento e prodotti per la </a:t>
            </a:r>
            <a:r>
              <a:rPr lang="it-IT" sz="1100" kern="0" dirty="0" smtClean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pulizia; </a:t>
            </a:r>
            <a:endParaRPr lang="it-IT" sz="11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it-IT" sz="1100" b="1" kern="0" dirty="0" smtClean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combustibili </a:t>
            </a:r>
            <a:r>
              <a:rPr lang="it-IT" sz="1100" b="1" kern="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gassosi</a:t>
            </a:r>
            <a:r>
              <a:rPr lang="it-IT" sz="1100" kern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</a:t>
            </a:r>
            <a:r>
              <a:rPr lang="it-IT" sz="1100" kern="0" dirty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gas conservati sotto pressione allo stato gassoso a temperatura ambiente e gas liquefatti, conservati a  temperatura ambiente in parte allo stato liquido e in parte allo stato </a:t>
            </a:r>
            <a:endParaRPr lang="it-IT" sz="1100" kern="0" dirty="0" smtClean="0">
              <a:solidFill>
                <a:srgbClr val="221E1F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it-IT" sz="1100" kern="0" dirty="0" smtClean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 </a:t>
            </a:r>
            <a:r>
              <a:rPr lang="it-IT" sz="1100" kern="0" dirty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vapore sotto una pressione relativamente bassa</a:t>
            </a:r>
            <a:endParaRPr lang="it-IT" sz="11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5" name="Rettangolo arrotondato 36">
            <a:extLst>
              <a:ext uri="{FF2B5EF4-FFF2-40B4-BE49-F238E27FC236}">
                <a16:creationId xmlns="" xmlns:a16="http://schemas.microsoft.com/office/drawing/2014/main" id="{8DFFD77D-390F-4DC2-2850-0FEB302F84BE}"/>
              </a:ext>
            </a:extLst>
          </p:cNvPr>
          <p:cNvSpPr/>
          <p:nvPr/>
        </p:nvSpPr>
        <p:spPr>
          <a:xfrm>
            <a:off x="7153308" y="977250"/>
            <a:ext cx="1185320" cy="288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s-ES" sz="11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Combustibili</a:t>
            </a:r>
            <a:endParaRPr lang="it-IT" sz="1100" dirty="0">
              <a:solidFill>
                <a:srgbClr val="0070C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27" name="Immagine 26">
            <a:extLst>
              <a:ext uri="{FF2B5EF4-FFF2-40B4-BE49-F238E27FC236}">
                <a16:creationId xmlns="" xmlns:a16="http://schemas.microsoft.com/office/drawing/2014/main" id="{AE95997C-C671-D510-E07C-F839468F394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87174" y="1985927"/>
            <a:ext cx="593386" cy="583497"/>
          </a:xfrm>
          <a:prstGeom prst="rect">
            <a:avLst/>
          </a:prstGeom>
        </p:spPr>
      </p:pic>
      <p:sp>
        <p:nvSpPr>
          <p:cNvPr id="29" name="CasellaDiTesto 28">
            <a:extLst>
              <a:ext uri="{FF2B5EF4-FFF2-40B4-BE49-F238E27FC236}">
                <a16:creationId xmlns="" xmlns:a16="http://schemas.microsoft.com/office/drawing/2014/main" id="{6BCCE0F8-BB9F-C27D-3809-5BD56E958048}"/>
              </a:ext>
            </a:extLst>
          </p:cNvPr>
          <p:cNvSpPr txBox="1"/>
          <p:nvPr/>
        </p:nvSpPr>
        <p:spPr>
          <a:xfrm>
            <a:off x="529284" y="2138537"/>
            <a:ext cx="3986552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88900" indent="-88900">
              <a:buFont typeface="Arial" panose="020B0604020202020204" pitchFamily="34" charset="0"/>
              <a:buChar char="•"/>
            </a:pPr>
            <a:r>
              <a:rPr lang="it-IT" sz="1100" b="1" kern="100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</a:t>
            </a:r>
            <a:r>
              <a:rPr lang="it-IT" sz="1100" b="1" kern="100" dirty="0" smtClean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omburente</a:t>
            </a:r>
            <a:r>
              <a:rPr lang="it-IT" sz="1100" kern="100" dirty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agente ossidante nella combustione (ossigeno), senza il quale non avviene la combustione</a:t>
            </a:r>
            <a:endParaRPr lang="it-IT" sz="11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cxnSp>
        <p:nvCxnSpPr>
          <p:cNvPr id="30" name="Connettore 2 29">
            <a:extLst>
              <a:ext uri="{FF2B5EF4-FFF2-40B4-BE49-F238E27FC236}">
                <a16:creationId xmlns="" xmlns:a16="http://schemas.microsoft.com/office/drawing/2014/main" id="{CAEA2358-A429-E691-2EC7-FD0C92CCA8AB}"/>
              </a:ext>
            </a:extLst>
          </p:cNvPr>
          <p:cNvCxnSpPr>
            <a:cxnSpLocks/>
          </p:cNvCxnSpPr>
          <p:nvPr/>
        </p:nvCxnSpPr>
        <p:spPr>
          <a:xfrm>
            <a:off x="4128757" y="2273268"/>
            <a:ext cx="210700" cy="0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3" name="Tabella 32">
            <a:extLst>
              <a:ext uri="{FF2B5EF4-FFF2-40B4-BE49-F238E27FC236}">
                <a16:creationId xmlns="" xmlns:a16="http://schemas.microsoft.com/office/drawing/2014/main" id="{F8039456-68FC-BC77-D947-09E24A95E81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5322208"/>
              </p:ext>
            </p:extLst>
          </p:nvPr>
        </p:nvGraphicFramePr>
        <p:xfrm>
          <a:off x="8926419" y="3067416"/>
          <a:ext cx="2707752" cy="1440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59524">
                  <a:extLst>
                    <a:ext uri="{9D8B030D-6E8A-4147-A177-3AD203B41FA5}">
                      <a16:colId xmlns="" xmlns:a16="http://schemas.microsoft.com/office/drawing/2014/main" val="1379086634"/>
                    </a:ext>
                  </a:extLst>
                </a:gridCol>
                <a:gridCol w="1348228">
                  <a:extLst>
                    <a:ext uri="{9D8B030D-6E8A-4147-A177-3AD203B41FA5}">
                      <a16:colId xmlns="" xmlns:a16="http://schemas.microsoft.com/office/drawing/2014/main" val="3660116643"/>
                    </a:ext>
                  </a:extLst>
                </a:gridCol>
              </a:tblGrid>
              <a:tr h="180000">
                <a:tc>
                  <a:txBody>
                    <a:bodyPr/>
                    <a:lstStyle/>
                    <a:p>
                      <a:r>
                        <a:rPr lang="it-IT" sz="1000" b="1" kern="100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Gruppo di pericolo </a:t>
                      </a:r>
                      <a:endParaRPr lang="it-IT" sz="1000" b="1" kern="100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b="1" kern="100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Colorazione ogiva </a:t>
                      </a:r>
                      <a:endParaRPr lang="it-IT" sz="1000" b="1" kern="100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198755132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r>
                        <a:rPr lang="it-IT" sz="100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Inerte </a:t>
                      </a:r>
                      <a:endParaRPr lang="it-IT" sz="1000" kern="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Verde brillante </a:t>
                      </a:r>
                      <a:endParaRPr lang="it-IT" sz="1000" kern="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739470247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r>
                        <a:rPr lang="it-IT" sz="100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Infiammabile </a:t>
                      </a:r>
                      <a:endParaRPr lang="it-IT" sz="1000" kern="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Rosso </a:t>
                      </a:r>
                      <a:endParaRPr lang="it-IT" sz="1000" kern="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635603315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r>
                        <a:rPr lang="it-IT" sz="100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Ossidante </a:t>
                      </a:r>
                      <a:endParaRPr lang="it-IT" sz="1000" kern="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Blu chiaro </a:t>
                      </a:r>
                      <a:endParaRPr lang="it-IT" sz="1000" kern="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339746787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r>
                        <a:rPr lang="it-IT" sz="100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Tossici e/o corrosivi </a:t>
                      </a:r>
                      <a:endParaRPr lang="it-IT" sz="1000" kern="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Giallo </a:t>
                      </a:r>
                      <a:endParaRPr lang="it-IT" sz="1000" kern="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141312147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r>
                        <a:rPr lang="it-IT" sz="100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Tossici e infiammabili </a:t>
                      </a:r>
                      <a:endParaRPr lang="it-IT" sz="1000" kern="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Giallo e rosso </a:t>
                      </a:r>
                      <a:endParaRPr lang="it-IT" sz="1000" kern="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230200038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r>
                        <a:rPr lang="it-IT" sz="100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Tossici e ossidanti </a:t>
                      </a:r>
                      <a:endParaRPr lang="it-IT" sz="1000" kern="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Giallo e blu chiaro </a:t>
                      </a:r>
                      <a:endParaRPr lang="it-IT" sz="1000" kern="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498588270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r>
                        <a:rPr lang="it-IT" sz="100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Aria industriale </a:t>
                      </a:r>
                      <a:endParaRPr lang="it-IT" sz="1000" kern="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Verde brillante </a:t>
                      </a:r>
                      <a:endParaRPr lang="it-IT" sz="1000" kern="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647881224"/>
                  </a:ext>
                </a:extLst>
              </a:tr>
            </a:tbl>
          </a:graphicData>
        </a:graphic>
      </p:graphicFrame>
      <p:sp>
        <p:nvSpPr>
          <p:cNvPr id="34" name="Rettangolo arrotondato 36">
            <a:extLst>
              <a:ext uri="{FF2B5EF4-FFF2-40B4-BE49-F238E27FC236}">
                <a16:creationId xmlns="" xmlns:a16="http://schemas.microsoft.com/office/drawing/2014/main" id="{C382AFB3-8231-C0EB-290C-E08E0B1D4B6D}"/>
              </a:ext>
            </a:extLst>
          </p:cNvPr>
          <p:cNvSpPr/>
          <p:nvPr/>
        </p:nvSpPr>
        <p:spPr>
          <a:xfrm>
            <a:off x="7167543" y="3389511"/>
            <a:ext cx="1463079" cy="792996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it-IT" sz="1100" b="0" i="0" u="none" strike="noStrike" baseline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identificazione dei contenitori di gas </a:t>
            </a:r>
            <a:endParaRPr lang="it-IT" sz="1100" b="0" i="0" u="none" strike="noStrike" baseline="0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t-IT" sz="1100" b="0" i="0" u="none" strike="noStrike" baseline="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it-IT" sz="1100" b="0" i="0" u="none" strike="noStrike" baseline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base al gruppo di pericolo</a:t>
            </a:r>
            <a:endParaRPr lang="it-IT" sz="1100" dirty="0">
              <a:solidFill>
                <a:srgbClr val="0070C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9" name="Rettangolo arrotondato 36">
            <a:extLst>
              <a:ext uri="{FF2B5EF4-FFF2-40B4-BE49-F238E27FC236}">
                <a16:creationId xmlns="" xmlns:a16="http://schemas.microsoft.com/office/drawing/2014/main" id="{D2C0BC1D-B7D2-6CFE-5ED2-46E9703B727C}"/>
              </a:ext>
            </a:extLst>
          </p:cNvPr>
          <p:cNvSpPr/>
          <p:nvPr/>
        </p:nvSpPr>
        <p:spPr>
          <a:xfrm>
            <a:off x="385871" y="2837158"/>
            <a:ext cx="5122896" cy="288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just">
              <a:lnSpc>
                <a:spcPts val="1005"/>
              </a:lnSpc>
            </a:pPr>
            <a:r>
              <a:rPr lang="it-IT" sz="11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Classificazione dei fuochi (UNI EN </a:t>
            </a:r>
            <a:r>
              <a:rPr lang="it-IT" sz="11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2:2005</a:t>
            </a:r>
            <a:r>
              <a:rPr lang="it-IT" sz="11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it-IT" sz="11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 </a:t>
            </a:r>
            <a:r>
              <a:rPr lang="it-IT" sz="11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mezzi estinguenti idonei </a:t>
            </a:r>
          </a:p>
        </p:txBody>
      </p:sp>
      <p:graphicFrame>
        <p:nvGraphicFramePr>
          <p:cNvPr id="44" name="Tabella 43">
            <a:extLst>
              <a:ext uri="{FF2B5EF4-FFF2-40B4-BE49-F238E27FC236}">
                <a16:creationId xmlns="" xmlns:a16="http://schemas.microsoft.com/office/drawing/2014/main" id="{0C2DD96B-BD71-EEC5-625A-E798EB6062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2780199"/>
              </p:ext>
            </p:extLst>
          </p:nvPr>
        </p:nvGraphicFramePr>
        <p:xfrm>
          <a:off x="390263" y="3178191"/>
          <a:ext cx="6199380" cy="114109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49255">
                  <a:extLst>
                    <a:ext uri="{9D8B030D-6E8A-4147-A177-3AD203B41FA5}">
                      <a16:colId xmlns="" xmlns:a16="http://schemas.microsoft.com/office/drawing/2014/main" val="3052334384"/>
                    </a:ext>
                  </a:extLst>
                </a:gridCol>
                <a:gridCol w="2411299">
                  <a:extLst>
                    <a:ext uri="{9D8B030D-6E8A-4147-A177-3AD203B41FA5}">
                      <a16:colId xmlns="" xmlns:a16="http://schemas.microsoft.com/office/drawing/2014/main" val="2747289806"/>
                    </a:ext>
                  </a:extLst>
                </a:gridCol>
                <a:gridCol w="3138826">
                  <a:extLst>
                    <a:ext uri="{9D8B030D-6E8A-4147-A177-3AD203B41FA5}">
                      <a16:colId xmlns="" xmlns:a16="http://schemas.microsoft.com/office/drawing/2014/main" val="2036002749"/>
                    </a:ext>
                  </a:extLst>
                </a:gridCol>
              </a:tblGrid>
              <a:tr h="184785">
                <a:tc>
                  <a:txBody>
                    <a:bodyPr/>
                    <a:lstStyle/>
                    <a:p>
                      <a:pPr algn="ctr">
                        <a:lnSpc>
                          <a:spcPts val="1005"/>
                        </a:lnSpc>
                      </a:pPr>
                      <a:r>
                        <a:rPr lang="it-IT" sz="1100" b="1" kern="0" dirty="0">
                          <a:solidFill>
                            <a:srgbClr val="0070C0"/>
                          </a:solidFill>
                          <a:effectLst/>
                          <a:highlight>
                            <a:srgbClr val="DEEBF7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Classe</a:t>
                      </a:r>
                      <a:endParaRPr lang="it-IT" sz="1100" b="1" kern="100" dirty="0">
                        <a:solidFill>
                          <a:srgbClr val="0070C0"/>
                        </a:solidFill>
                        <a:effectLst/>
                        <a:highlight>
                          <a:srgbClr val="DEEBF7"/>
                        </a:highlight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5"/>
                        </a:lnSpc>
                      </a:pPr>
                      <a:r>
                        <a:rPr lang="it-IT" sz="1100" b="1" kern="0" dirty="0">
                          <a:solidFill>
                            <a:srgbClr val="0070C0"/>
                          </a:solidFill>
                          <a:effectLst/>
                          <a:highlight>
                            <a:srgbClr val="DEEBF7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Tipo fuoco</a:t>
                      </a:r>
                      <a:endParaRPr lang="it-IT" sz="1100" b="1" kern="100" dirty="0">
                        <a:solidFill>
                          <a:srgbClr val="0070C0"/>
                        </a:solidFill>
                        <a:effectLst/>
                        <a:highlight>
                          <a:srgbClr val="DEEBF7"/>
                        </a:highlight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13665" algn="ctr">
                        <a:lnSpc>
                          <a:spcPts val="1005"/>
                        </a:lnSpc>
                      </a:pPr>
                      <a:r>
                        <a:rPr lang="it-IT" sz="1100" b="1" kern="0" dirty="0">
                          <a:solidFill>
                            <a:srgbClr val="0070C0"/>
                          </a:solidFill>
                          <a:effectLst/>
                          <a:highlight>
                            <a:srgbClr val="DEEBF7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Mezzi estinguenti idonei</a:t>
                      </a:r>
                      <a:endParaRPr lang="it-IT" sz="1100" b="1" kern="100" dirty="0">
                        <a:solidFill>
                          <a:srgbClr val="0070C0"/>
                        </a:solidFill>
                        <a:effectLst/>
                        <a:highlight>
                          <a:srgbClr val="DEEBF7"/>
                        </a:highlight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95349390"/>
                  </a:ext>
                </a:extLst>
              </a:tr>
              <a:tr h="184785">
                <a:tc>
                  <a:txBody>
                    <a:bodyPr/>
                    <a:lstStyle/>
                    <a:p>
                      <a:pPr algn="ctr">
                        <a:lnSpc>
                          <a:spcPts val="1005"/>
                        </a:lnSpc>
                      </a:pPr>
                      <a:r>
                        <a:rPr lang="it-IT" sz="1100" kern="0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endParaRPr lang="it-IT" sz="1100" kern="100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005"/>
                        </a:lnSpc>
                      </a:pPr>
                      <a:r>
                        <a:rPr lang="it-IT" sz="1100" kern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 materiali solidi</a:t>
                      </a:r>
                      <a:endParaRPr lang="it-IT" sz="1100" kern="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13665" algn="l">
                        <a:lnSpc>
                          <a:spcPts val="1005"/>
                        </a:lnSpc>
                      </a:pPr>
                      <a:r>
                        <a:rPr lang="it-IT" sz="1100" kern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acqua, schiuma e polveri</a:t>
                      </a:r>
                      <a:endParaRPr lang="it-IT" sz="1100" kern="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675741482"/>
                  </a:ext>
                </a:extLst>
              </a:tr>
              <a:tr h="184785">
                <a:tc>
                  <a:txBody>
                    <a:bodyPr/>
                    <a:lstStyle/>
                    <a:p>
                      <a:pPr algn="ctr">
                        <a:lnSpc>
                          <a:spcPts val="1005"/>
                        </a:lnSpc>
                      </a:pPr>
                      <a:r>
                        <a:rPr lang="it-IT" sz="1100" kern="0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</a:t>
                      </a:r>
                      <a:endParaRPr lang="it-IT" sz="1100" kern="100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005"/>
                        </a:lnSpc>
                      </a:pPr>
                      <a:r>
                        <a:rPr lang="it-IT" sz="1100" kern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 materiali liquidi o solidi liquefacibili</a:t>
                      </a:r>
                      <a:endParaRPr lang="it-IT" sz="1100" kern="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13665" algn="l">
                        <a:lnSpc>
                          <a:spcPts val="1005"/>
                        </a:lnSpc>
                      </a:pPr>
                      <a:r>
                        <a:rPr lang="it-IT" sz="1100" kern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schiuma e polveri</a:t>
                      </a:r>
                      <a:endParaRPr lang="it-IT" sz="1100" kern="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830598781"/>
                  </a:ext>
                </a:extLst>
              </a:tr>
              <a:tr h="184785">
                <a:tc>
                  <a:txBody>
                    <a:bodyPr/>
                    <a:lstStyle/>
                    <a:p>
                      <a:pPr algn="ctr">
                        <a:lnSpc>
                          <a:spcPts val="1005"/>
                        </a:lnSpc>
                      </a:pPr>
                      <a:r>
                        <a:rPr lang="it-IT" sz="1100" kern="0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</a:t>
                      </a:r>
                      <a:endParaRPr lang="it-IT" sz="1100" kern="100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005"/>
                        </a:lnSpc>
                      </a:pPr>
                      <a:r>
                        <a:rPr lang="it-IT" sz="1100" kern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 materiali gassosi</a:t>
                      </a:r>
                      <a:endParaRPr lang="it-IT" sz="1100" kern="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13665" algn="l">
                        <a:lnSpc>
                          <a:spcPts val="1005"/>
                        </a:lnSpc>
                      </a:pPr>
                      <a:r>
                        <a:rPr lang="it-IT" sz="1100" kern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estintore a polveri</a:t>
                      </a:r>
                      <a:endParaRPr lang="it-IT" sz="1100" kern="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83656757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1005"/>
                        </a:lnSpc>
                      </a:pPr>
                      <a:r>
                        <a:rPr lang="it-IT" sz="1100" kern="0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</a:t>
                      </a:r>
                      <a:endParaRPr lang="it-IT" sz="1100" kern="100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005"/>
                        </a:lnSpc>
                      </a:pPr>
                      <a:r>
                        <a:rPr lang="it-IT" sz="1100" kern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 materiali metallici (Al, Mg, Na, K)</a:t>
                      </a:r>
                      <a:endParaRPr lang="it-IT" sz="1100" kern="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13665" algn="l">
                        <a:lnSpc>
                          <a:spcPts val="1005"/>
                        </a:lnSpc>
                      </a:pPr>
                      <a:r>
                        <a:rPr lang="it-IT" sz="1100" kern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polveri speciali</a:t>
                      </a:r>
                      <a:endParaRPr lang="it-IT" sz="1100" kern="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4098823012"/>
                  </a:ext>
                </a:extLst>
              </a:tr>
              <a:tr h="184785">
                <a:tc>
                  <a:txBody>
                    <a:bodyPr/>
                    <a:lstStyle/>
                    <a:p>
                      <a:pPr algn="ctr">
                        <a:lnSpc>
                          <a:spcPts val="1005"/>
                        </a:lnSpc>
                      </a:pPr>
                      <a:r>
                        <a:rPr lang="it-IT" sz="1100" kern="0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</a:t>
                      </a:r>
                      <a:endParaRPr lang="it-IT" sz="1100" kern="100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005"/>
                        </a:lnSpc>
                      </a:pPr>
                      <a:r>
                        <a:rPr lang="it-IT" sz="1100" kern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 </a:t>
                      </a:r>
                      <a:r>
                        <a:rPr lang="it-IT" sz="1100" kern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oli </a:t>
                      </a:r>
                      <a:r>
                        <a:rPr lang="it-IT" sz="1100" kern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 grassi alimentari</a:t>
                      </a:r>
                      <a:endParaRPr lang="it-IT" sz="1100" kern="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13665" algn="l">
                        <a:lnSpc>
                          <a:spcPts val="1005"/>
                        </a:lnSpc>
                      </a:pPr>
                      <a:r>
                        <a:rPr lang="it-IT" sz="1100" kern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estinguenti che agiscono per azione chimica</a:t>
                      </a:r>
                      <a:endParaRPr lang="it-IT" sz="1100" kern="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201739436"/>
                  </a:ext>
                </a:extLst>
              </a:tr>
            </a:tbl>
          </a:graphicData>
        </a:graphic>
      </p:graphicFrame>
      <p:sp>
        <p:nvSpPr>
          <p:cNvPr id="47" name="Rettangolo arrotondato 36">
            <a:extLst>
              <a:ext uri="{FF2B5EF4-FFF2-40B4-BE49-F238E27FC236}">
                <a16:creationId xmlns="" xmlns:a16="http://schemas.microsoft.com/office/drawing/2014/main" id="{33DE1E71-B97C-EC1C-C58E-E5569448B055}"/>
              </a:ext>
            </a:extLst>
          </p:cNvPr>
          <p:cNvSpPr/>
          <p:nvPr/>
        </p:nvSpPr>
        <p:spPr>
          <a:xfrm>
            <a:off x="385871" y="4451913"/>
            <a:ext cx="2202618" cy="288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just">
              <a:lnSpc>
                <a:spcPts val="1005"/>
              </a:lnSpc>
            </a:pPr>
            <a:r>
              <a:rPr lang="it-IT" sz="11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Prodotti della combustione </a:t>
            </a:r>
          </a:p>
        </p:txBody>
      </p:sp>
      <p:pic>
        <p:nvPicPr>
          <p:cNvPr id="49" name="Immagine 48">
            <a:extLst>
              <a:ext uri="{FF2B5EF4-FFF2-40B4-BE49-F238E27FC236}">
                <a16:creationId xmlns="" xmlns:a16="http://schemas.microsoft.com/office/drawing/2014/main" id="{C05A3A21-3050-A65E-E4E2-E76EBB69082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803180" y="4942290"/>
            <a:ext cx="1940823" cy="1522783"/>
          </a:xfrm>
          <a:prstGeom prst="rect">
            <a:avLst/>
          </a:prstGeom>
        </p:spPr>
      </p:pic>
      <p:sp>
        <p:nvSpPr>
          <p:cNvPr id="2" name="Rettangolo arrotondato 36">
            <a:extLst>
              <a:ext uri="{FF2B5EF4-FFF2-40B4-BE49-F238E27FC236}">
                <a16:creationId xmlns="" xmlns:a16="http://schemas.microsoft.com/office/drawing/2014/main" id="{68F643A9-8105-497D-DF10-18E533C58E73}"/>
              </a:ext>
            </a:extLst>
          </p:cNvPr>
          <p:cNvSpPr/>
          <p:nvPr/>
        </p:nvSpPr>
        <p:spPr>
          <a:xfrm>
            <a:off x="6411666" y="4970707"/>
            <a:ext cx="1521699" cy="287999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it-IT" sz="1100" b="0" i="0" u="none" strike="noStrike" baseline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gas di combustione</a:t>
            </a:r>
            <a:endParaRPr lang="it-IT" sz="1100" dirty="0">
              <a:solidFill>
                <a:srgbClr val="0070C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="" xmlns:a16="http://schemas.microsoft.com/office/drawing/2014/main" id="{F8BEAA9A-A852-ADC4-14C9-A66C7151B8CB}"/>
              </a:ext>
            </a:extLst>
          </p:cNvPr>
          <p:cNvSpPr txBox="1"/>
          <p:nvPr/>
        </p:nvSpPr>
        <p:spPr>
          <a:xfrm>
            <a:off x="6173550" y="5386459"/>
            <a:ext cx="2165078" cy="12772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88900" indent="-88900" algn="just">
              <a:buFont typeface="Arial" panose="020B0604020202020204" pitchFamily="34" charset="0"/>
              <a:buChar char="•"/>
            </a:pPr>
            <a:r>
              <a:rPr lang="it-IT" sz="1100" kern="0" dirty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ossido di carbonio; </a:t>
            </a:r>
            <a:endParaRPr lang="it-IT" sz="11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88900" indent="-88900" algn="just">
              <a:buFont typeface="Arial" panose="020B0604020202020204" pitchFamily="34" charset="0"/>
              <a:buChar char="•"/>
            </a:pPr>
            <a:r>
              <a:rPr lang="it-IT" sz="1100" kern="0" dirty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ammoniaca; </a:t>
            </a:r>
            <a:endParaRPr lang="it-IT" sz="11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88900" indent="-88900" algn="just">
              <a:buFont typeface="Arial" panose="020B0604020202020204" pitchFamily="34" charset="0"/>
              <a:buChar char="•"/>
            </a:pPr>
            <a:r>
              <a:rPr lang="it-IT" sz="1100" kern="0" dirty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diossido di carbonio; </a:t>
            </a:r>
            <a:endParaRPr lang="it-IT" sz="11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88900" indent="-88900" algn="just">
              <a:buFont typeface="Arial" panose="020B0604020202020204" pitchFamily="34" charset="0"/>
              <a:buChar char="•"/>
            </a:pPr>
            <a:r>
              <a:rPr lang="it-IT" sz="1100" kern="0" dirty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ossido e perossido di azoto; </a:t>
            </a:r>
            <a:endParaRPr lang="it-IT" sz="11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88900" indent="-88900" algn="just">
              <a:buFont typeface="Arial" panose="020B0604020202020204" pitchFamily="34" charset="0"/>
              <a:buChar char="•"/>
            </a:pPr>
            <a:r>
              <a:rPr lang="it-IT" sz="1100" kern="0" dirty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diossido di zolfo; </a:t>
            </a:r>
            <a:endParaRPr lang="it-IT" sz="11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88900" indent="-88900" algn="just">
              <a:buFont typeface="Arial" panose="020B0604020202020204" pitchFamily="34" charset="0"/>
              <a:buChar char="•"/>
            </a:pPr>
            <a:r>
              <a:rPr lang="it-IT" sz="1100" kern="0" dirty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acido cianidrico; </a:t>
            </a:r>
            <a:endParaRPr lang="it-IT" sz="11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88900" indent="-88900" algn="just">
              <a:buFont typeface="Arial" panose="020B0604020202020204" pitchFamily="34" charset="0"/>
              <a:buChar char="•"/>
            </a:pPr>
            <a:r>
              <a:rPr lang="it-IT" sz="1100" kern="0" dirty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acido cloridrico</a:t>
            </a:r>
            <a:endParaRPr lang="it-IT" sz="11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ttangolo arrotondato 36">
            <a:extLst>
              <a:ext uri="{FF2B5EF4-FFF2-40B4-BE49-F238E27FC236}">
                <a16:creationId xmlns="" xmlns:a16="http://schemas.microsoft.com/office/drawing/2014/main" id="{090D758D-E506-AE76-BFC8-10781E6DD66F}"/>
              </a:ext>
            </a:extLst>
          </p:cNvPr>
          <p:cNvSpPr/>
          <p:nvPr/>
        </p:nvSpPr>
        <p:spPr>
          <a:xfrm>
            <a:off x="8818160" y="4971834"/>
            <a:ext cx="685217" cy="287999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it-IT" sz="1100" b="0" i="0" u="none" strike="noStrike" baseline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fiamme</a:t>
            </a:r>
            <a:endParaRPr lang="it-IT" sz="1100" dirty="0">
              <a:solidFill>
                <a:srgbClr val="0070C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ttangolo arrotondato 36">
            <a:extLst>
              <a:ext uri="{FF2B5EF4-FFF2-40B4-BE49-F238E27FC236}">
                <a16:creationId xmlns="" xmlns:a16="http://schemas.microsoft.com/office/drawing/2014/main" id="{F5FB1EDE-C74C-58A9-E52D-B43DD8CE701E}"/>
              </a:ext>
            </a:extLst>
          </p:cNvPr>
          <p:cNvSpPr/>
          <p:nvPr/>
        </p:nvSpPr>
        <p:spPr>
          <a:xfrm>
            <a:off x="1712235" y="4970707"/>
            <a:ext cx="652499" cy="287999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it-IT" sz="1100" b="0" i="0" u="none" strike="noStrike" baseline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fumo</a:t>
            </a:r>
            <a:endParaRPr lang="it-IT" sz="1100" dirty="0">
              <a:solidFill>
                <a:srgbClr val="0070C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ttangolo arrotondato 36">
            <a:extLst>
              <a:ext uri="{FF2B5EF4-FFF2-40B4-BE49-F238E27FC236}">
                <a16:creationId xmlns="" xmlns:a16="http://schemas.microsoft.com/office/drawing/2014/main" id="{39CAA86C-2CC5-CE3B-07DE-815E0FED9D76}"/>
              </a:ext>
            </a:extLst>
          </p:cNvPr>
          <p:cNvSpPr/>
          <p:nvPr/>
        </p:nvSpPr>
        <p:spPr>
          <a:xfrm>
            <a:off x="4258670" y="4970707"/>
            <a:ext cx="632834" cy="287999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it-IT" sz="1100" b="0" i="0" u="none" strike="noStrike" baseline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calore</a:t>
            </a:r>
            <a:endParaRPr lang="it-IT" sz="1100" dirty="0">
              <a:solidFill>
                <a:srgbClr val="0070C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1" name="CasellaDiTesto 10">
            <a:extLst>
              <a:ext uri="{FF2B5EF4-FFF2-40B4-BE49-F238E27FC236}">
                <a16:creationId xmlns="" xmlns:a16="http://schemas.microsoft.com/office/drawing/2014/main" id="{685B55B7-0B1C-BA1F-6546-CF86716EC4CC}"/>
              </a:ext>
            </a:extLst>
          </p:cNvPr>
          <p:cNvSpPr txBox="1"/>
          <p:nvPr/>
        </p:nvSpPr>
        <p:spPr>
          <a:xfrm>
            <a:off x="1462317" y="5398179"/>
            <a:ext cx="1225201" cy="6001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100" b="0" i="0" u="none" strike="noStrike" baseline="0" dirty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minuscole particelle solide o liquide </a:t>
            </a:r>
            <a:endParaRPr lang="it-IT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CasellaDiTesto 12">
            <a:extLst>
              <a:ext uri="{FF2B5EF4-FFF2-40B4-BE49-F238E27FC236}">
                <a16:creationId xmlns="" xmlns:a16="http://schemas.microsoft.com/office/drawing/2014/main" id="{A83DA22E-E674-4C83-B25B-0DA9400728AB}"/>
              </a:ext>
            </a:extLst>
          </p:cNvPr>
          <p:cNvSpPr txBox="1"/>
          <p:nvPr/>
        </p:nvSpPr>
        <p:spPr>
          <a:xfrm>
            <a:off x="3433910" y="5384793"/>
            <a:ext cx="2272080" cy="9387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100" b="0" i="0" u="none" strike="noStrike" baseline="0" dirty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forte aumento della temperatura, che favorisce la propagazione dell’incendio</a:t>
            </a:r>
            <a:r>
              <a:rPr lang="it-IT" sz="1100" dirty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it-IT" sz="1100" dirty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causa ustioni al corpo umano con effetti anche letali</a:t>
            </a:r>
            <a:endParaRPr lang="it-IT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Rettangolo con angoli arrotondati 14">
            <a:extLst>
              <a:ext uri="{FF2B5EF4-FFF2-40B4-BE49-F238E27FC236}">
                <a16:creationId xmlns="" xmlns:a16="http://schemas.microsoft.com/office/drawing/2014/main" id="{02444035-C6DA-1795-DA20-CED5C326012E}"/>
              </a:ext>
            </a:extLst>
          </p:cNvPr>
          <p:cNvSpPr/>
          <p:nvPr/>
        </p:nvSpPr>
        <p:spPr>
          <a:xfrm>
            <a:off x="1462317" y="5382502"/>
            <a:ext cx="1141175" cy="600164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6" name="Rettangolo con angoli arrotondati 15">
            <a:extLst>
              <a:ext uri="{FF2B5EF4-FFF2-40B4-BE49-F238E27FC236}">
                <a16:creationId xmlns="" xmlns:a16="http://schemas.microsoft.com/office/drawing/2014/main" id="{E8AFDB77-782E-7061-D568-566EC5C6D33C}"/>
              </a:ext>
            </a:extLst>
          </p:cNvPr>
          <p:cNvSpPr/>
          <p:nvPr/>
        </p:nvSpPr>
        <p:spPr>
          <a:xfrm>
            <a:off x="3433911" y="5386552"/>
            <a:ext cx="2272079" cy="995389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7" name="Rettangolo con angoli arrotondati 16">
            <a:extLst>
              <a:ext uri="{FF2B5EF4-FFF2-40B4-BE49-F238E27FC236}">
                <a16:creationId xmlns="" xmlns:a16="http://schemas.microsoft.com/office/drawing/2014/main" id="{0B6837B4-FC35-898B-9440-BA901A5921A8}"/>
              </a:ext>
            </a:extLst>
          </p:cNvPr>
          <p:cNvSpPr/>
          <p:nvPr/>
        </p:nvSpPr>
        <p:spPr>
          <a:xfrm>
            <a:off x="6089977" y="5382501"/>
            <a:ext cx="2165078" cy="1277269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cxnSp>
        <p:nvCxnSpPr>
          <p:cNvPr id="18" name="Connettore 2 17">
            <a:extLst>
              <a:ext uri="{FF2B5EF4-FFF2-40B4-BE49-F238E27FC236}">
                <a16:creationId xmlns="" xmlns:a16="http://schemas.microsoft.com/office/drawing/2014/main" id="{04D64A82-7690-78CE-5D5D-61FE260571AC}"/>
              </a:ext>
            </a:extLst>
          </p:cNvPr>
          <p:cNvCxnSpPr>
            <a:cxnSpLocks/>
            <a:stCxn id="8" idx="2"/>
            <a:endCxn id="15" idx="0"/>
          </p:cNvCxnSpPr>
          <p:nvPr/>
        </p:nvCxnSpPr>
        <p:spPr>
          <a:xfrm flipH="1">
            <a:off x="2032905" y="5258706"/>
            <a:ext cx="5580" cy="123796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ttore 2 27">
            <a:extLst>
              <a:ext uri="{FF2B5EF4-FFF2-40B4-BE49-F238E27FC236}">
                <a16:creationId xmlns="" xmlns:a16="http://schemas.microsoft.com/office/drawing/2014/main" id="{AC909493-F637-0B95-094B-44D54112BE8F}"/>
              </a:ext>
            </a:extLst>
          </p:cNvPr>
          <p:cNvCxnSpPr>
            <a:cxnSpLocks/>
            <a:stCxn id="9" idx="2"/>
            <a:endCxn id="16" idx="0"/>
          </p:cNvCxnSpPr>
          <p:nvPr/>
        </p:nvCxnSpPr>
        <p:spPr>
          <a:xfrm flipH="1">
            <a:off x="4569951" y="5258706"/>
            <a:ext cx="5136" cy="127846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ttore 2 36">
            <a:extLst>
              <a:ext uri="{FF2B5EF4-FFF2-40B4-BE49-F238E27FC236}">
                <a16:creationId xmlns="" xmlns:a16="http://schemas.microsoft.com/office/drawing/2014/main" id="{708D5FB9-89E3-7A9B-8AC1-48E3CD988C6A}"/>
              </a:ext>
            </a:extLst>
          </p:cNvPr>
          <p:cNvCxnSpPr>
            <a:cxnSpLocks/>
            <a:stCxn id="2" idx="2"/>
            <a:endCxn id="17" idx="0"/>
          </p:cNvCxnSpPr>
          <p:nvPr/>
        </p:nvCxnSpPr>
        <p:spPr>
          <a:xfrm>
            <a:off x="7172516" y="5258706"/>
            <a:ext cx="0" cy="123795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ttore 2 41">
            <a:extLst>
              <a:ext uri="{FF2B5EF4-FFF2-40B4-BE49-F238E27FC236}">
                <a16:creationId xmlns="" xmlns:a16="http://schemas.microsoft.com/office/drawing/2014/main" id="{BE029FF9-36BA-3954-1B3C-454CA5B71673}"/>
              </a:ext>
            </a:extLst>
          </p:cNvPr>
          <p:cNvCxnSpPr>
            <a:cxnSpLocks/>
          </p:cNvCxnSpPr>
          <p:nvPr/>
        </p:nvCxnSpPr>
        <p:spPr>
          <a:xfrm>
            <a:off x="9153939" y="5682584"/>
            <a:ext cx="576470" cy="0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ttore diritto 49">
            <a:extLst>
              <a:ext uri="{FF2B5EF4-FFF2-40B4-BE49-F238E27FC236}">
                <a16:creationId xmlns="" xmlns:a16="http://schemas.microsoft.com/office/drawing/2014/main" id="{BCDEF1EF-72C0-05E6-8A9A-264F600BE011}"/>
              </a:ext>
            </a:extLst>
          </p:cNvPr>
          <p:cNvCxnSpPr>
            <a:cxnSpLocks/>
            <a:stCxn id="7" idx="2"/>
          </p:cNvCxnSpPr>
          <p:nvPr/>
        </p:nvCxnSpPr>
        <p:spPr>
          <a:xfrm flipH="1">
            <a:off x="9153939" y="5259833"/>
            <a:ext cx="6830" cy="422751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nettore diritto 52">
            <a:extLst>
              <a:ext uri="{FF2B5EF4-FFF2-40B4-BE49-F238E27FC236}">
                <a16:creationId xmlns="" xmlns:a16="http://schemas.microsoft.com/office/drawing/2014/main" id="{E2FA8A45-9352-D0B7-1099-1516AC61DC69}"/>
              </a:ext>
            </a:extLst>
          </p:cNvPr>
          <p:cNvCxnSpPr>
            <a:cxnSpLocks/>
            <a:stCxn id="47" idx="3"/>
          </p:cNvCxnSpPr>
          <p:nvPr/>
        </p:nvCxnSpPr>
        <p:spPr>
          <a:xfrm>
            <a:off x="2588489" y="4595913"/>
            <a:ext cx="6572279" cy="16689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ttore 2 55">
            <a:extLst>
              <a:ext uri="{FF2B5EF4-FFF2-40B4-BE49-F238E27FC236}">
                <a16:creationId xmlns="" xmlns:a16="http://schemas.microsoft.com/office/drawing/2014/main" id="{D65F570E-971A-0933-E4AC-5B046936902B}"/>
              </a:ext>
            </a:extLst>
          </p:cNvPr>
          <p:cNvCxnSpPr>
            <a:cxnSpLocks/>
            <a:endCxn id="9" idx="0"/>
          </p:cNvCxnSpPr>
          <p:nvPr/>
        </p:nvCxnSpPr>
        <p:spPr>
          <a:xfrm>
            <a:off x="4575087" y="4616564"/>
            <a:ext cx="0" cy="354143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nettore 2 58">
            <a:extLst>
              <a:ext uri="{FF2B5EF4-FFF2-40B4-BE49-F238E27FC236}">
                <a16:creationId xmlns="" xmlns:a16="http://schemas.microsoft.com/office/drawing/2014/main" id="{87A6A8C9-0309-4B83-0995-EEAC11A0EB08}"/>
              </a:ext>
            </a:extLst>
          </p:cNvPr>
          <p:cNvCxnSpPr>
            <a:cxnSpLocks/>
          </p:cNvCxnSpPr>
          <p:nvPr/>
        </p:nvCxnSpPr>
        <p:spPr>
          <a:xfrm>
            <a:off x="7168741" y="4612602"/>
            <a:ext cx="1267" cy="358105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Connettore 2 62">
            <a:extLst>
              <a:ext uri="{FF2B5EF4-FFF2-40B4-BE49-F238E27FC236}">
                <a16:creationId xmlns="" xmlns:a16="http://schemas.microsoft.com/office/drawing/2014/main" id="{53BA2C59-4E66-10F2-C4AD-50CF42213567}"/>
              </a:ext>
            </a:extLst>
          </p:cNvPr>
          <p:cNvCxnSpPr>
            <a:cxnSpLocks/>
            <a:endCxn id="7" idx="0"/>
          </p:cNvCxnSpPr>
          <p:nvPr/>
        </p:nvCxnSpPr>
        <p:spPr>
          <a:xfrm>
            <a:off x="9160769" y="4595912"/>
            <a:ext cx="0" cy="375922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nettore 2 66">
            <a:extLst>
              <a:ext uri="{FF2B5EF4-FFF2-40B4-BE49-F238E27FC236}">
                <a16:creationId xmlns="" xmlns:a16="http://schemas.microsoft.com/office/drawing/2014/main" id="{6661188C-58E7-A6BE-C09A-F71C206BC257}"/>
              </a:ext>
            </a:extLst>
          </p:cNvPr>
          <p:cNvCxnSpPr>
            <a:cxnSpLocks/>
            <a:endCxn id="8" idx="0"/>
          </p:cNvCxnSpPr>
          <p:nvPr/>
        </p:nvCxnSpPr>
        <p:spPr>
          <a:xfrm flipH="1">
            <a:off x="2038485" y="4754194"/>
            <a:ext cx="2995" cy="216513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Rettangolo con angoli arrotondati 73">
            <a:extLst>
              <a:ext uri="{FF2B5EF4-FFF2-40B4-BE49-F238E27FC236}">
                <a16:creationId xmlns="" xmlns:a16="http://schemas.microsoft.com/office/drawing/2014/main" id="{B4B04910-8962-F9D2-EE76-50E7D711B3E2}"/>
              </a:ext>
            </a:extLst>
          </p:cNvPr>
          <p:cNvSpPr/>
          <p:nvPr/>
        </p:nvSpPr>
        <p:spPr>
          <a:xfrm>
            <a:off x="408828" y="1240117"/>
            <a:ext cx="6369067" cy="1449534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cxnSp>
        <p:nvCxnSpPr>
          <p:cNvPr id="75" name="Connettore 2 74">
            <a:extLst>
              <a:ext uri="{FF2B5EF4-FFF2-40B4-BE49-F238E27FC236}">
                <a16:creationId xmlns="" xmlns:a16="http://schemas.microsoft.com/office/drawing/2014/main" id="{4CDD4E08-C87E-AB66-BD0E-468D08B2250F}"/>
              </a:ext>
            </a:extLst>
          </p:cNvPr>
          <p:cNvCxnSpPr>
            <a:cxnSpLocks/>
            <a:stCxn id="34" idx="3"/>
            <a:endCxn id="33" idx="1"/>
          </p:cNvCxnSpPr>
          <p:nvPr/>
        </p:nvCxnSpPr>
        <p:spPr>
          <a:xfrm>
            <a:off x="8630622" y="3786009"/>
            <a:ext cx="295797" cy="1407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Rettangolo con angoli arrotondati 78">
            <a:extLst>
              <a:ext uri="{FF2B5EF4-FFF2-40B4-BE49-F238E27FC236}">
                <a16:creationId xmlns="" xmlns:a16="http://schemas.microsoft.com/office/drawing/2014/main" id="{F0EF6F62-16A2-2A5D-9128-C33A4BBB03A1}"/>
              </a:ext>
            </a:extLst>
          </p:cNvPr>
          <p:cNvSpPr/>
          <p:nvPr/>
        </p:nvSpPr>
        <p:spPr>
          <a:xfrm>
            <a:off x="7107428" y="1302285"/>
            <a:ext cx="4590374" cy="1673575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175322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arrotondato 36">
            <a:extLst>
              <a:ext uri="{FF2B5EF4-FFF2-40B4-BE49-F238E27FC236}">
                <a16:creationId xmlns="" xmlns:a16="http://schemas.microsoft.com/office/drawing/2014/main" id="{271E6D57-F3AC-72F2-F6EC-FB7B042F39AB}"/>
              </a:ext>
            </a:extLst>
          </p:cNvPr>
          <p:cNvSpPr/>
          <p:nvPr/>
        </p:nvSpPr>
        <p:spPr>
          <a:xfrm>
            <a:off x="544898" y="714800"/>
            <a:ext cx="1452868" cy="288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r>
              <a:rPr lang="it-IT" sz="11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potere calorifico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="" xmlns:a16="http://schemas.microsoft.com/office/drawing/2014/main" id="{16BAE7D6-C8F8-F4B6-6873-8E9450E8D8E1}"/>
              </a:ext>
            </a:extLst>
          </p:cNvPr>
          <p:cNvSpPr txBox="1"/>
          <p:nvPr/>
        </p:nvSpPr>
        <p:spPr>
          <a:xfrm>
            <a:off x="2237824" y="643356"/>
            <a:ext cx="4468604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100" b="0" i="0" u="none" strike="noStrike" baseline="0" dirty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quantità di energia termica (calore) che si sviluppa per combustione dell’unità di massa o di volume (gas) di una sostanza [J/</a:t>
            </a:r>
            <a:r>
              <a:rPr lang="it-IT" sz="1100" b="0" i="0" u="none" strike="noStrike" baseline="0" dirty="0" smtClean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kg]</a:t>
            </a:r>
            <a:endParaRPr lang="it-IT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asellaDiTesto 6">
            <a:extLst>
              <a:ext uri="{FF2B5EF4-FFF2-40B4-BE49-F238E27FC236}">
                <a16:creationId xmlns="" xmlns:a16="http://schemas.microsoft.com/office/drawing/2014/main" id="{9BC7B599-99B9-D2E8-261E-5AF067F15270}"/>
              </a:ext>
            </a:extLst>
          </p:cNvPr>
          <p:cNvSpPr txBox="1"/>
          <p:nvPr/>
        </p:nvSpPr>
        <p:spPr>
          <a:xfrm>
            <a:off x="6885332" y="474078"/>
            <a:ext cx="4226616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88900" indent="-88900" algn="just">
              <a:buFont typeface="Arial" panose="020B0604020202020204" pitchFamily="34" charset="0"/>
              <a:buChar char="•"/>
            </a:pPr>
            <a:r>
              <a:rPr lang="it-IT" sz="1100" b="1" dirty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p.c.s</a:t>
            </a:r>
            <a:r>
              <a:rPr lang="it-IT" sz="1100" b="1" dirty="0" smtClean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., potere </a:t>
            </a:r>
            <a:r>
              <a:rPr lang="it-IT" sz="1100" b="1" dirty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calorifico </a:t>
            </a:r>
            <a:r>
              <a:rPr lang="it-IT" sz="1100" b="1" dirty="0" smtClean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superiore</a:t>
            </a:r>
            <a:r>
              <a:rPr lang="it-IT" sz="1100" dirty="0" smtClean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  <a:r>
              <a:rPr lang="it-IT" sz="1100" i="1" dirty="0" smtClean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it-IT" sz="1100" dirty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tiene conto del calore </a:t>
            </a:r>
            <a:r>
              <a:rPr lang="it-IT" sz="1100" dirty="0" smtClean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it-IT" sz="1100" dirty="0" smtClean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it-IT" sz="1100" dirty="0" smtClean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 </a:t>
            </a:r>
            <a:r>
              <a:rPr lang="it-IT" sz="1100" dirty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condensazione del vapore d’acqua contenuto nella sostanza; </a:t>
            </a:r>
            <a:endParaRPr lang="it-IT" sz="1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it-IT" sz="1100" b="1" kern="100" dirty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p.c.i</a:t>
            </a:r>
            <a:r>
              <a:rPr lang="it-IT" sz="1100" b="1" kern="100" dirty="0" smtClean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., </a:t>
            </a:r>
            <a:r>
              <a:rPr lang="it-IT" sz="1100" b="1" kern="100" dirty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potere calorifico </a:t>
            </a:r>
            <a:r>
              <a:rPr lang="it-IT" sz="1100" b="1" kern="100" dirty="0" smtClean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inferiore</a:t>
            </a:r>
            <a:r>
              <a:rPr lang="it-IT" sz="1100" kern="100" dirty="0" smtClean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  <a:r>
              <a:rPr lang="it-IT" sz="1100" i="1" kern="100" dirty="0" smtClean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it-IT" sz="1100" kern="100" dirty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non tiene conto del calore </a:t>
            </a:r>
            <a:r>
              <a:rPr lang="it-IT" sz="1100" kern="100" dirty="0" smtClean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it-IT" sz="1100" kern="100" dirty="0" smtClean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it-IT" sz="1100" kern="100" dirty="0" smtClean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 </a:t>
            </a:r>
            <a:r>
              <a:rPr lang="it-IT" sz="1100" kern="100" dirty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condensazione del vapore d’acqua contenuto nella sostanza</a:t>
            </a:r>
            <a:endParaRPr lang="it-IT" sz="11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9" name="CasellaDiTesto 8">
            <a:extLst>
              <a:ext uri="{FF2B5EF4-FFF2-40B4-BE49-F238E27FC236}">
                <a16:creationId xmlns="" xmlns:a16="http://schemas.microsoft.com/office/drawing/2014/main" id="{43C55141-C553-CC59-0C59-496BBD825A4C}"/>
              </a:ext>
            </a:extLst>
          </p:cNvPr>
          <p:cNvSpPr txBox="1"/>
          <p:nvPr/>
        </p:nvSpPr>
        <p:spPr>
          <a:xfrm>
            <a:off x="2231335" y="1232873"/>
            <a:ext cx="4475093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100" b="0" i="0" u="none" strike="noStrike" baseline="0" dirty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quantità di calore che si origina dalla completa combustione dei materiali contenuti in una zona, come per esempio un magazzino </a:t>
            </a:r>
            <a:endParaRPr lang="it-IT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ttangolo arrotondato 36">
            <a:extLst>
              <a:ext uri="{FF2B5EF4-FFF2-40B4-BE49-F238E27FC236}">
                <a16:creationId xmlns="" xmlns:a16="http://schemas.microsoft.com/office/drawing/2014/main" id="{F9E838A6-9299-A613-29B1-6F06F8EA5287}"/>
              </a:ext>
            </a:extLst>
          </p:cNvPr>
          <p:cNvSpPr/>
          <p:nvPr/>
        </p:nvSpPr>
        <p:spPr>
          <a:xfrm>
            <a:off x="544095" y="1300308"/>
            <a:ext cx="1452868" cy="288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r>
              <a:rPr lang="it-IT" sz="11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carico d’incendio</a:t>
            </a:r>
          </a:p>
        </p:txBody>
      </p:sp>
      <p:sp>
        <p:nvSpPr>
          <p:cNvPr id="11" name="Rettangolo arrotondato 36">
            <a:extLst>
              <a:ext uri="{FF2B5EF4-FFF2-40B4-BE49-F238E27FC236}">
                <a16:creationId xmlns="" xmlns:a16="http://schemas.microsoft.com/office/drawing/2014/main" id="{07599D5C-2C3C-0B5E-3840-0D246563B06E}"/>
              </a:ext>
            </a:extLst>
          </p:cNvPr>
          <p:cNvSpPr/>
          <p:nvPr/>
        </p:nvSpPr>
        <p:spPr>
          <a:xfrm>
            <a:off x="539025" y="1978959"/>
            <a:ext cx="1542320" cy="432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it-IT" sz="11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combustione dei liquidi infiammabili</a:t>
            </a:r>
          </a:p>
        </p:txBody>
      </p:sp>
      <p:sp>
        <p:nvSpPr>
          <p:cNvPr id="13" name="CasellaDiTesto 12">
            <a:extLst>
              <a:ext uri="{FF2B5EF4-FFF2-40B4-BE49-F238E27FC236}">
                <a16:creationId xmlns="" xmlns:a16="http://schemas.microsoft.com/office/drawing/2014/main" id="{88C3B370-6AF3-728E-5C2F-4789C269F93D}"/>
              </a:ext>
            </a:extLst>
          </p:cNvPr>
          <p:cNvSpPr txBox="1"/>
          <p:nvPr/>
        </p:nvSpPr>
        <p:spPr>
          <a:xfrm>
            <a:off x="2251726" y="1948493"/>
            <a:ext cx="3454123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100" b="0" i="0" u="none" strike="noStrike" baseline="0" dirty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 innesca quando i vapori, miscelati con </a:t>
            </a:r>
            <a:r>
              <a:rPr lang="it-IT" sz="1100" b="0" i="0" u="none" strike="noStrike" baseline="0" dirty="0" smtClean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l’ossigeno, </a:t>
            </a:r>
            <a:r>
              <a:rPr lang="it-IT" sz="1100" b="0" i="0" u="none" strike="noStrike" baseline="0" dirty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hanno temperatura sufficientemente alta</a:t>
            </a:r>
            <a:endParaRPr lang="it-IT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CasellaDiTesto 14">
            <a:extLst>
              <a:ext uri="{FF2B5EF4-FFF2-40B4-BE49-F238E27FC236}">
                <a16:creationId xmlns="" xmlns:a16="http://schemas.microsoft.com/office/drawing/2014/main" id="{92E930A6-B95A-069A-9B98-798CC46BE64E}"/>
              </a:ext>
            </a:extLst>
          </p:cNvPr>
          <p:cNvSpPr txBox="1"/>
          <p:nvPr/>
        </p:nvSpPr>
        <p:spPr>
          <a:xfrm>
            <a:off x="6224558" y="1985406"/>
            <a:ext cx="1314025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100" b="1" i="0" u="none" strike="noStrike" baseline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temperatura </a:t>
            </a:r>
            <a:r>
              <a:rPr lang="it-IT" sz="1100" b="1" i="0" u="none" strike="noStrike" baseline="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 </a:t>
            </a:r>
            <a:endParaRPr lang="it-IT" sz="1100" b="1" i="0" u="none" strike="noStrike" baseline="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t-IT" sz="1100" b="1" i="0" u="none" strike="noStrike" baseline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infiammabilità </a:t>
            </a:r>
            <a:endParaRPr lang="it-IT" sz="1100" dirty="0">
              <a:solidFill>
                <a:srgbClr val="0070C0"/>
              </a:solidFill>
            </a:endParaRPr>
          </a:p>
        </p:txBody>
      </p:sp>
      <p:graphicFrame>
        <p:nvGraphicFramePr>
          <p:cNvPr id="16" name="Tabella 15">
            <a:extLst>
              <a:ext uri="{FF2B5EF4-FFF2-40B4-BE49-F238E27FC236}">
                <a16:creationId xmlns="" xmlns:a16="http://schemas.microsoft.com/office/drawing/2014/main" id="{52C524D6-25D9-C860-8E8A-748B149EF0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1616163"/>
              </p:ext>
            </p:extLst>
          </p:nvPr>
        </p:nvGraphicFramePr>
        <p:xfrm>
          <a:off x="7903965" y="1608920"/>
          <a:ext cx="3367009" cy="11734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40597">
                  <a:extLst>
                    <a:ext uri="{9D8B030D-6E8A-4147-A177-3AD203B41FA5}">
                      <a16:colId xmlns="" xmlns:a16="http://schemas.microsoft.com/office/drawing/2014/main" val="1140348163"/>
                    </a:ext>
                  </a:extLst>
                </a:gridCol>
                <a:gridCol w="602088">
                  <a:extLst>
                    <a:ext uri="{9D8B030D-6E8A-4147-A177-3AD203B41FA5}">
                      <a16:colId xmlns="" xmlns:a16="http://schemas.microsoft.com/office/drawing/2014/main" val="3359219296"/>
                    </a:ext>
                  </a:extLst>
                </a:gridCol>
                <a:gridCol w="172593">
                  <a:extLst>
                    <a:ext uri="{9D8B030D-6E8A-4147-A177-3AD203B41FA5}">
                      <a16:colId xmlns="" xmlns:a16="http://schemas.microsoft.com/office/drawing/2014/main" val="3735596032"/>
                    </a:ext>
                  </a:extLst>
                </a:gridCol>
                <a:gridCol w="1177483">
                  <a:extLst>
                    <a:ext uri="{9D8B030D-6E8A-4147-A177-3AD203B41FA5}">
                      <a16:colId xmlns="" xmlns:a16="http://schemas.microsoft.com/office/drawing/2014/main" val="435644833"/>
                    </a:ext>
                  </a:extLst>
                </a:gridCol>
                <a:gridCol w="574248">
                  <a:extLst>
                    <a:ext uri="{9D8B030D-6E8A-4147-A177-3AD203B41FA5}">
                      <a16:colId xmlns="" xmlns:a16="http://schemas.microsoft.com/office/drawing/2014/main" val="1697148577"/>
                    </a:ext>
                  </a:extLst>
                </a:gridCol>
              </a:tblGrid>
              <a:tr h="135890">
                <a:tc>
                  <a:txBody>
                    <a:bodyPr/>
                    <a:lstStyle/>
                    <a:p>
                      <a:r>
                        <a:rPr lang="it-IT" sz="1100" b="1" kern="100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Sostanze </a:t>
                      </a:r>
                      <a:endParaRPr lang="it-IT" sz="1100" b="1" kern="100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it-IT" sz="1100" b="1" kern="100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</a:t>
                      </a:r>
                      <a:r>
                        <a:rPr lang="it-IT" sz="1100" b="1" kern="100" baseline="-25000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  </a:t>
                      </a:r>
                      <a:r>
                        <a:rPr lang="it-IT" sz="1100" b="1" kern="100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[°C] </a:t>
                      </a:r>
                      <a:endParaRPr lang="it-IT" sz="1100" b="1" kern="100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it-IT" sz="110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it-IT" sz="1100" kern="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it-IT" sz="1100" b="1" kern="100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Sostanze </a:t>
                      </a:r>
                      <a:endParaRPr lang="it-IT" sz="1100" b="1" kern="100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it-IT" sz="1100" b="1" kern="100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</a:t>
                      </a:r>
                      <a:r>
                        <a:rPr lang="it-IT" sz="1100" b="1" kern="100" baseline="-25000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  </a:t>
                      </a:r>
                      <a:r>
                        <a:rPr lang="it-IT" sz="1100" b="1" kern="100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[°C] </a:t>
                      </a:r>
                      <a:endParaRPr lang="it-IT" sz="1100" b="1" kern="100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964663741"/>
                  </a:ext>
                </a:extLst>
              </a:tr>
              <a:tr h="70485">
                <a:tc>
                  <a:txBody>
                    <a:bodyPr/>
                    <a:lstStyle/>
                    <a:p>
                      <a:r>
                        <a:rPr lang="it-IT" sz="110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Benzina </a:t>
                      </a:r>
                      <a:endParaRPr lang="it-IT" sz="1100" kern="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it-IT" sz="1100" kern="1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–20 </a:t>
                      </a:r>
                      <a:endParaRPr lang="it-IT" sz="1100" kern="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it-IT" sz="110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it-IT" sz="1100" kern="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it-IT" sz="110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Alcol etilico </a:t>
                      </a:r>
                      <a:endParaRPr lang="it-IT" sz="1100" kern="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it-IT" sz="1100" kern="1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13 </a:t>
                      </a:r>
                      <a:endParaRPr lang="it-IT" sz="1100" kern="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314327321"/>
                  </a:ext>
                </a:extLst>
              </a:tr>
              <a:tr h="70485">
                <a:tc>
                  <a:txBody>
                    <a:bodyPr/>
                    <a:lstStyle/>
                    <a:p>
                      <a:r>
                        <a:rPr lang="it-IT" sz="110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Acetone </a:t>
                      </a:r>
                      <a:endParaRPr lang="it-IT" sz="1100" kern="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it-IT" sz="1100" kern="1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–18 </a:t>
                      </a:r>
                      <a:endParaRPr lang="it-IT" sz="1100" kern="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it-IT" sz="110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it-IT" sz="1100" kern="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it-IT" sz="110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Petrolio greggio </a:t>
                      </a:r>
                      <a:endParaRPr lang="it-IT" sz="1100" kern="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it-IT" sz="1100" kern="1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20 </a:t>
                      </a:r>
                      <a:endParaRPr lang="it-IT" sz="1100" kern="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73983933"/>
                  </a:ext>
                </a:extLst>
              </a:tr>
              <a:tr h="67310">
                <a:tc>
                  <a:txBody>
                    <a:bodyPr/>
                    <a:lstStyle/>
                    <a:p>
                      <a:r>
                        <a:rPr lang="it-IT" sz="110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Toluolo </a:t>
                      </a:r>
                      <a:endParaRPr lang="it-IT" sz="1100" kern="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it-IT" sz="1100" kern="1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4 </a:t>
                      </a:r>
                      <a:endParaRPr lang="it-IT" sz="1100" kern="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it-IT" sz="110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it-IT" sz="1100" kern="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it-IT" sz="110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Kerosene </a:t>
                      </a:r>
                      <a:endParaRPr lang="it-IT" sz="1100" kern="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it-IT" sz="1100" kern="1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37 </a:t>
                      </a:r>
                      <a:endParaRPr lang="it-IT" sz="1100" kern="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20642723"/>
                  </a:ext>
                </a:extLst>
              </a:tr>
              <a:tr h="67310">
                <a:tc rowSpan="2">
                  <a:txBody>
                    <a:bodyPr/>
                    <a:lstStyle/>
                    <a:p>
                      <a:r>
                        <a:rPr lang="it-IT" sz="110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Alcol metilico </a:t>
                      </a:r>
                    </a:p>
                    <a:p>
                      <a:r>
                        <a:rPr lang="it-IT" sz="110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r>
                        <a:rPr lang="it-IT" sz="1100" kern="1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11 </a:t>
                      </a:r>
                      <a:endParaRPr lang="it-IT" sz="1100" kern="1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it-IT" sz="110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it-IT" sz="110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it-IT" sz="1100" kern="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it-IT" sz="110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Gasolio </a:t>
                      </a:r>
                      <a:endParaRPr lang="it-IT" sz="1100" kern="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it-IT" sz="1100" kern="1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65 </a:t>
                      </a:r>
                      <a:endParaRPr lang="it-IT" sz="1100" kern="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14222720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it-IT" sz="110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it-IT" sz="1100" kern="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it-IT" sz="110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Olio lubrificante</a:t>
                      </a:r>
                      <a:endParaRPr lang="it-IT" sz="1100" kern="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it-IT" sz="110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149</a:t>
                      </a:r>
                      <a:endParaRPr lang="it-IT" sz="1100" kern="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70917123"/>
                  </a:ext>
                </a:extLst>
              </a:tr>
            </a:tbl>
          </a:graphicData>
        </a:graphic>
      </p:graphicFrame>
      <p:sp>
        <p:nvSpPr>
          <p:cNvPr id="18" name="CasellaDiTesto 17">
            <a:extLst>
              <a:ext uri="{FF2B5EF4-FFF2-40B4-BE49-F238E27FC236}">
                <a16:creationId xmlns="" xmlns:a16="http://schemas.microsoft.com/office/drawing/2014/main" id="{AF554575-0EC8-C9D7-07CA-4A18CE81E0D0}"/>
              </a:ext>
            </a:extLst>
          </p:cNvPr>
          <p:cNvSpPr txBox="1"/>
          <p:nvPr/>
        </p:nvSpPr>
        <p:spPr>
          <a:xfrm>
            <a:off x="2593940" y="2808922"/>
            <a:ext cx="3598153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88900" indent="-88900" algn="just">
              <a:buFont typeface="Arial" panose="020B0604020202020204" pitchFamily="34" charset="0"/>
              <a:buChar char="•"/>
            </a:pPr>
            <a:r>
              <a:rPr lang="it-IT" sz="1100" b="1" kern="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gas </a:t>
            </a:r>
            <a:r>
              <a:rPr lang="it-IT" sz="1100" b="1" kern="0" dirty="0" smtClean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leggeri</a:t>
            </a:r>
            <a:r>
              <a:rPr lang="it-IT" sz="1100" kern="0" dirty="0" smtClean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it-IT" sz="1100" kern="0" dirty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(metano e idrogeno</a:t>
            </a:r>
            <a:r>
              <a:rPr lang="it-IT" sz="1100" kern="0" dirty="0" smtClean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): </a:t>
            </a:r>
            <a:r>
              <a:rPr lang="it-IT" sz="1100" kern="0" dirty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 caso di perdita dal contenitore si propagano verso l’alto;</a:t>
            </a:r>
            <a:endParaRPr lang="it-IT" sz="11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88900" indent="-88900" algn="just">
              <a:buFont typeface="Arial" panose="020B0604020202020204" pitchFamily="34" charset="0"/>
              <a:buChar char="•"/>
            </a:pPr>
            <a:r>
              <a:rPr lang="it-IT" sz="1100" b="1" kern="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gas </a:t>
            </a:r>
            <a:r>
              <a:rPr lang="it-IT" sz="1100" b="1" kern="0" dirty="0" smtClean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pesanti</a:t>
            </a:r>
            <a:r>
              <a:rPr lang="it-IT" sz="1100" kern="0" dirty="0" smtClean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it-IT" sz="1100" kern="0" dirty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(GPL e acetilene</a:t>
            </a:r>
            <a:r>
              <a:rPr lang="it-IT" sz="1100" kern="0" dirty="0" smtClean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): </a:t>
            </a:r>
            <a:r>
              <a:rPr lang="it-IT" sz="1100" kern="0" dirty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 caso di perdita </a:t>
            </a:r>
            <a:r>
              <a:rPr lang="it-IT" sz="1100" kern="0" dirty="0" smtClean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it-IT" sz="1100" kern="0" dirty="0" smtClean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it-IT" sz="1100" kern="0" dirty="0" smtClean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dal </a:t>
            </a:r>
            <a:r>
              <a:rPr lang="it-IT" sz="1100" kern="0" dirty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contenitore si accumulano al suolo</a:t>
            </a:r>
            <a:endParaRPr lang="it-IT" sz="11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9" name="Rettangolo arrotondato 36">
            <a:extLst>
              <a:ext uri="{FF2B5EF4-FFF2-40B4-BE49-F238E27FC236}">
                <a16:creationId xmlns="" xmlns:a16="http://schemas.microsoft.com/office/drawing/2014/main" id="{217FDC34-B2E0-C73D-D7DB-A91FE0941D9D}"/>
              </a:ext>
            </a:extLst>
          </p:cNvPr>
          <p:cNvSpPr/>
          <p:nvPr/>
        </p:nvSpPr>
        <p:spPr>
          <a:xfrm>
            <a:off x="539024" y="3049644"/>
            <a:ext cx="1778373" cy="288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r>
              <a:rPr lang="it-IT" sz="11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caratteristiche dei gas</a:t>
            </a:r>
          </a:p>
        </p:txBody>
      </p:sp>
      <p:sp>
        <p:nvSpPr>
          <p:cNvPr id="21" name="CasellaDiTesto 20">
            <a:extLst>
              <a:ext uri="{FF2B5EF4-FFF2-40B4-BE49-F238E27FC236}">
                <a16:creationId xmlns="" xmlns:a16="http://schemas.microsoft.com/office/drawing/2014/main" id="{B688F404-7E4D-BD67-DCBB-A5243A3775D3}"/>
              </a:ext>
            </a:extLst>
          </p:cNvPr>
          <p:cNvSpPr txBox="1"/>
          <p:nvPr/>
        </p:nvSpPr>
        <p:spPr>
          <a:xfrm>
            <a:off x="7746007" y="2959640"/>
            <a:ext cx="3193850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100" b="0" i="0" u="none" strike="noStrike" baseline="0" dirty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rapida espansione di gas dovuta a combustione, con produzione di calore e onde di pressione</a:t>
            </a:r>
            <a:endParaRPr lang="it-IT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Rettangolo arrotondato 36">
            <a:extLst>
              <a:ext uri="{FF2B5EF4-FFF2-40B4-BE49-F238E27FC236}">
                <a16:creationId xmlns="" xmlns:a16="http://schemas.microsoft.com/office/drawing/2014/main" id="{65CB8402-324E-CF1D-C44F-89AC82EC9490}"/>
              </a:ext>
            </a:extLst>
          </p:cNvPr>
          <p:cNvSpPr/>
          <p:nvPr/>
        </p:nvSpPr>
        <p:spPr>
          <a:xfrm>
            <a:off x="6549887" y="3045709"/>
            <a:ext cx="942660" cy="288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r>
              <a:rPr lang="it-IT" sz="1100" b="1" i="0" u="none" strike="noStrike" baseline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esplosione</a:t>
            </a:r>
            <a:endParaRPr lang="it-IT" sz="1100" b="1" dirty="0">
              <a:solidFill>
                <a:srgbClr val="0070C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23" name="Rettangolo arrotondato 36">
            <a:extLst>
              <a:ext uri="{FF2B5EF4-FFF2-40B4-BE49-F238E27FC236}">
                <a16:creationId xmlns="" xmlns:a16="http://schemas.microsoft.com/office/drawing/2014/main" id="{61910436-D489-CE88-C234-13E97FA29D08}"/>
              </a:ext>
            </a:extLst>
          </p:cNvPr>
          <p:cNvSpPr/>
          <p:nvPr/>
        </p:nvSpPr>
        <p:spPr>
          <a:xfrm>
            <a:off x="543693" y="5691642"/>
            <a:ext cx="1453672" cy="288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r>
              <a:rPr lang="it-IT" sz="11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cause d’incendio</a:t>
            </a:r>
          </a:p>
        </p:txBody>
      </p:sp>
      <p:sp>
        <p:nvSpPr>
          <p:cNvPr id="25" name="CasellaDiTesto 24">
            <a:extLst>
              <a:ext uri="{FF2B5EF4-FFF2-40B4-BE49-F238E27FC236}">
                <a16:creationId xmlns="" xmlns:a16="http://schemas.microsoft.com/office/drawing/2014/main" id="{3B0FBE54-CF5B-0CAE-EE9B-24971A6A66FB}"/>
              </a:ext>
            </a:extLst>
          </p:cNvPr>
          <p:cNvSpPr txBox="1"/>
          <p:nvPr/>
        </p:nvSpPr>
        <p:spPr>
          <a:xfrm>
            <a:off x="2353934" y="5352302"/>
            <a:ext cx="2633720" cy="9387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1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• i</a:t>
            </a:r>
            <a:r>
              <a:rPr lang="it-IT" sz="11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mpianti </a:t>
            </a:r>
            <a:r>
              <a:rPr lang="it-IT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elettrici;</a:t>
            </a:r>
          </a:p>
          <a:p>
            <a:r>
              <a:rPr lang="it-IT" sz="11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• depositi </a:t>
            </a:r>
            <a:r>
              <a:rPr lang="it-IT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di sostanze infiammabili;</a:t>
            </a:r>
          </a:p>
          <a:p>
            <a:r>
              <a:rPr lang="it-IT" sz="11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• depositi </a:t>
            </a:r>
            <a:r>
              <a:rPr lang="it-IT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di rifiuti infiammabili;</a:t>
            </a:r>
          </a:p>
          <a:p>
            <a:r>
              <a:rPr lang="it-IT" sz="11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• fonti </a:t>
            </a:r>
            <a:r>
              <a:rPr lang="it-IT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di calore;</a:t>
            </a:r>
          </a:p>
          <a:p>
            <a:r>
              <a:rPr lang="it-IT" sz="11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• atmosfere </a:t>
            </a:r>
            <a:r>
              <a:rPr lang="it-IT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esplosive</a:t>
            </a:r>
          </a:p>
        </p:txBody>
      </p:sp>
      <p:sp>
        <p:nvSpPr>
          <p:cNvPr id="27" name="CasellaDiTesto 26">
            <a:extLst>
              <a:ext uri="{FF2B5EF4-FFF2-40B4-BE49-F238E27FC236}">
                <a16:creationId xmlns="" xmlns:a16="http://schemas.microsoft.com/office/drawing/2014/main" id="{00DE70CA-4196-7065-763E-6EDA11B212F1}"/>
              </a:ext>
            </a:extLst>
          </p:cNvPr>
          <p:cNvSpPr txBox="1"/>
          <p:nvPr/>
        </p:nvSpPr>
        <p:spPr>
          <a:xfrm>
            <a:off x="6782213" y="5193076"/>
            <a:ext cx="4137031" cy="12772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88900" indent="-88900" algn="just">
              <a:buFont typeface="Arial" panose="020B0604020202020204" pitchFamily="34" charset="0"/>
              <a:buChar char="•"/>
            </a:pPr>
            <a:r>
              <a:rPr lang="it-IT" sz="1100" b="0" i="0" u="none" strike="noStrike" baseline="0" dirty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mantenere sgombre le vie di uscita e i percorsi di emergenza; </a:t>
            </a:r>
          </a:p>
          <a:p>
            <a:pPr marL="88900" indent="-88900" algn="just">
              <a:buFont typeface="Arial" panose="020B0604020202020204" pitchFamily="34" charset="0"/>
              <a:buChar char="•"/>
            </a:pPr>
            <a:r>
              <a:rPr lang="it-IT" sz="1100" b="0" i="0" u="none" strike="noStrike" baseline="0" dirty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controllare le porte tagliafuoco; </a:t>
            </a:r>
          </a:p>
          <a:p>
            <a:pPr marL="88900" indent="-88900" algn="just">
              <a:buFont typeface="Arial" panose="020B0604020202020204" pitchFamily="34" charset="0"/>
              <a:buChar char="•"/>
            </a:pPr>
            <a:r>
              <a:rPr lang="it-IT" sz="1100" b="0" i="0" u="none" strike="noStrike" baseline="0" dirty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verificare gli impianti elettrici; </a:t>
            </a:r>
          </a:p>
          <a:p>
            <a:pPr marL="88900" indent="-88900" algn="just">
              <a:buFont typeface="Arial" panose="020B0604020202020204" pitchFamily="34" charset="0"/>
              <a:buChar char="•"/>
            </a:pPr>
            <a:r>
              <a:rPr lang="it-IT" sz="1100" b="0" i="0" u="none" strike="noStrike" baseline="0" dirty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assicurarsi l’efficienza dei mezzi di estinzione; </a:t>
            </a:r>
          </a:p>
          <a:p>
            <a:pPr marL="88900" indent="-88900" algn="just">
              <a:buFont typeface="Arial" panose="020B0604020202020204" pitchFamily="34" charset="0"/>
              <a:buChar char="•"/>
            </a:pPr>
            <a:r>
              <a:rPr lang="it-IT" sz="1100" b="0" i="0" u="none" strike="noStrike" baseline="0" dirty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liberare i depositi dai materiali infiammabili; </a:t>
            </a:r>
          </a:p>
          <a:p>
            <a:pPr marL="88900" indent="-88900" algn="just">
              <a:buFont typeface="Arial" panose="020B0604020202020204" pitchFamily="34" charset="0"/>
              <a:buChar char="•"/>
            </a:pPr>
            <a:r>
              <a:rPr lang="it-IT" sz="1100" b="0" i="0" u="none" strike="noStrike" baseline="0" dirty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evitare fiamme libere; </a:t>
            </a:r>
          </a:p>
          <a:p>
            <a:pPr marL="88900" indent="-88900" algn="just">
              <a:buFont typeface="Arial" panose="020B0604020202020204" pitchFamily="34" charset="0"/>
              <a:buChar char="•"/>
            </a:pPr>
            <a:r>
              <a:rPr lang="it-IT" sz="1100" b="0" i="0" u="none" strike="noStrike" baseline="0" dirty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mantenere le macchine in </a:t>
            </a:r>
            <a:r>
              <a:rPr lang="it-IT" sz="1100" b="0" i="0" u="none" strike="noStrike" baseline="0" dirty="0" smtClean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efficienza</a:t>
            </a:r>
            <a:endParaRPr lang="it-IT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Rettangolo arrotondato 36">
            <a:extLst>
              <a:ext uri="{FF2B5EF4-FFF2-40B4-BE49-F238E27FC236}">
                <a16:creationId xmlns="" xmlns:a16="http://schemas.microsoft.com/office/drawing/2014/main" id="{D8112658-ABE0-9943-7FCE-D31662EBE404}"/>
              </a:ext>
            </a:extLst>
          </p:cNvPr>
          <p:cNvSpPr/>
          <p:nvPr/>
        </p:nvSpPr>
        <p:spPr>
          <a:xfrm>
            <a:off x="4983597" y="5677660"/>
            <a:ext cx="1453672" cy="288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r>
              <a:rPr lang="it-IT" sz="11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controlli periodici</a:t>
            </a:r>
          </a:p>
        </p:txBody>
      </p:sp>
      <p:sp>
        <p:nvSpPr>
          <p:cNvPr id="31" name="Rettangolo arrotondato 36">
            <a:extLst>
              <a:ext uri="{FF2B5EF4-FFF2-40B4-BE49-F238E27FC236}">
                <a16:creationId xmlns="" xmlns:a16="http://schemas.microsoft.com/office/drawing/2014/main" id="{6F906861-A628-9B03-63C4-4494BAA37F1C}"/>
              </a:ext>
            </a:extLst>
          </p:cNvPr>
          <p:cNvSpPr/>
          <p:nvPr/>
        </p:nvSpPr>
        <p:spPr>
          <a:xfrm>
            <a:off x="539024" y="3712071"/>
            <a:ext cx="1778373" cy="288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r>
              <a:rPr lang="it-IT" sz="11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prevenzione incendi</a:t>
            </a:r>
          </a:p>
        </p:txBody>
      </p:sp>
      <p:sp>
        <p:nvSpPr>
          <p:cNvPr id="33" name="CasellaDiTesto 32">
            <a:extLst>
              <a:ext uri="{FF2B5EF4-FFF2-40B4-BE49-F238E27FC236}">
                <a16:creationId xmlns="" xmlns:a16="http://schemas.microsoft.com/office/drawing/2014/main" id="{9FE2B77D-AA4F-5753-48AA-139B9526D5EA}"/>
              </a:ext>
            </a:extLst>
          </p:cNvPr>
          <p:cNvSpPr txBox="1"/>
          <p:nvPr/>
        </p:nvSpPr>
        <p:spPr>
          <a:xfrm>
            <a:off x="2642070" y="3800229"/>
            <a:ext cx="3775664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it-IT" sz="11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Accorgimenti</a:t>
            </a:r>
            <a:endParaRPr lang="it-IT" sz="11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8900" indent="-88900" algn="just">
              <a:buFont typeface="Arial" panose="020B0604020202020204" pitchFamily="34" charset="0"/>
              <a:buChar char="•"/>
            </a:pPr>
            <a:r>
              <a:rPr lang="it-IT" sz="1100" b="0" i="0" u="none" strike="noStrike" baseline="0" dirty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stabilità delle strutture portanti degli edifici; </a:t>
            </a:r>
          </a:p>
          <a:p>
            <a:pPr marL="88900" indent="-88900" algn="just">
              <a:buFont typeface="Arial" panose="020B0604020202020204" pitchFamily="34" charset="0"/>
              <a:buChar char="•"/>
            </a:pPr>
            <a:r>
              <a:rPr lang="it-IT" sz="1100" b="0" i="0" u="none" strike="noStrike" baseline="0" dirty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limitazione di fuoco e fumi all’interno degli edifici; </a:t>
            </a:r>
          </a:p>
          <a:p>
            <a:pPr marL="88900" indent="-88900" algn="just">
              <a:buFont typeface="Arial" panose="020B0604020202020204" pitchFamily="34" charset="0"/>
              <a:buChar char="•"/>
            </a:pPr>
            <a:r>
              <a:rPr lang="it-IT" sz="1100" b="0" i="0" u="none" strike="noStrike" baseline="0" dirty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limitazione della propagazione del fuoco; </a:t>
            </a:r>
          </a:p>
          <a:p>
            <a:pPr marL="88900" indent="-88900" algn="just">
              <a:buFont typeface="Arial" panose="020B0604020202020204" pitchFamily="34" charset="0"/>
              <a:buChar char="•"/>
            </a:pPr>
            <a:r>
              <a:rPr lang="it-IT" sz="1100" b="0" i="0" u="none" strike="noStrike" baseline="0" dirty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possibilità degli occupanti di abbandonare l’edificio; </a:t>
            </a:r>
          </a:p>
          <a:p>
            <a:pPr marL="88900" indent="-88900" algn="just">
              <a:buFont typeface="Arial" panose="020B0604020202020204" pitchFamily="34" charset="0"/>
              <a:buChar char="•"/>
            </a:pPr>
            <a:r>
              <a:rPr lang="it-IT" sz="1100" b="0" i="0" u="none" strike="noStrike" baseline="0" dirty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possibilità di operare per le squadre di soccorso </a:t>
            </a:r>
            <a:endParaRPr lang="it-IT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CasellaDiTesto 34">
            <a:extLst>
              <a:ext uri="{FF2B5EF4-FFF2-40B4-BE49-F238E27FC236}">
                <a16:creationId xmlns="" xmlns:a16="http://schemas.microsoft.com/office/drawing/2014/main" id="{BD9D5CC3-3A4A-5FBB-5E9A-F7712CDA55A3}"/>
              </a:ext>
            </a:extLst>
          </p:cNvPr>
          <p:cNvSpPr txBox="1"/>
          <p:nvPr/>
        </p:nvSpPr>
        <p:spPr>
          <a:xfrm>
            <a:off x="6748537" y="3691898"/>
            <a:ext cx="6097656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it-IT" sz="1100" b="1" i="0" u="none" strike="noStrike" baseline="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Metodi</a:t>
            </a:r>
            <a:endParaRPr lang="it-IT" sz="1100" b="1" i="0" u="none" strike="noStrike" baseline="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8900" indent="-88900" algn="just">
              <a:buFont typeface="Arial" panose="020B0604020202020204" pitchFamily="34" charset="0"/>
              <a:buChar char="•"/>
            </a:pPr>
            <a:r>
              <a:rPr lang="it-IT" sz="1100" b="0" i="0" u="none" strike="noStrike" baseline="0" dirty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messa a terra di impianti e masse metalliche; </a:t>
            </a:r>
          </a:p>
          <a:p>
            <a:pPr marL="88900" indent="-88900" algn="just">
              <a:buFont typeface="Arial" panose="020B0604020202020204" pitchFamily="34" charset="0"/>
              <a:buChar char="•"/>
            </a:pPr>
            <a:r>
              <a:rPr lang="it-IT" sz="1100" b="0" i="0" u="none" strike="noStrike" baseline="0" dirty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certificazione degli impianti elettrici; </a:t>
            </a:r>
          </a:p>
          <a:p>
            <a:pPr marL="88900" indent="-88900" algn="just">
              <a:buFont typeface="Arial" panose="020B0604020202020204" pitchFamily="34" charset="0"/>
              <a:buChar char="•"/>
            </a:pPr>
            <a:r>
              <a:rPr lang="it-IT" sz="1100" b="0" i="0" u="none" strike="noStrike" baseline="0" dirty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dispositivi di sicurezza negli impianti di distribuzione di sostanze infiammabili; </a:t>
            </a:r>
          </a:p>
          <a:p>
            <a:pPr marL="88900" indent="-88900" algn="just">
              <a:buFont typeface="Arial" panose="020B0604020202020204" pitchFamily="34" charset="0"/>
              <a:buChar char="•"/>
            </a:pPr>
            <a:r>
              <a:rPr lang="it-IT" sz="1100" b="0" i="0" u="none" strike="noStrike" baseline="0" dirty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ventilazione dei locali; </a:t>
            </a:r>
          </a:p>
          <a:p>
            <a:pPr marL="88900" indent="-88900" algn="just">
              <a:buFont typeface="Arial" panose="020B0604020202020204" pitchFamily="34" charset="0"/>
              <a:buChar char="•"/>
            </a:pPr>
            <a:r>
              <a:rPr lang="it-IT" sz="1100" b="0" i="0" u="none" strike="noStrike" baseline="0" dirty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compartimentazione dei locali; </a:t>
            </a:r>
          </a:p>
          <a:p>
            <a:pPr marL="88900" indent="-88900" algn="just">
              <a:buFont typeface="Arial" panose="020B0604020202020204" pitchFamily="34" charset="0"/>
              <a:buChar char="•"/>
            </a:pPr>
            <a:r>
              <a:rPr lang="it-IT" sz="1100" b="0" i="0" u="none" strike="noStrike" baseline="0" dirty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messa in opera di materiali incombustibili; </a:t>
            </a:r>
          </a:p>
          <a:p>
            <a:pPr marL="88900" indent="-88900" algn="just">
              <a:buFont typeface="Arial" panose="020B0604020202020204" pitchFamily="34" charset="0"/>
              <a:buChar char="•"/>
            </a:pPr>
            <a:r>
              <a:rPr lang="it-IT" sz="1100" b="0" i="0" u="none" strike="noStrike" baseline="0" dirty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installazione di segnaletica di </a:t>
            </a:r>
            <a:r>
              <a:rPr lang="it-IT" sz="1100" b="0" i="0" u="none" strike="noStrike" baseline="0" dirty="0" smtClean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sicurezza</a:t>
            </a:r>
            <a:endParaRPr lang="it-IT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Rettangolo con angoli arrotondati 35">
            <a:extLst>
              <a:ext uri="{FF2B5EF4-FFF2-40B4-BE49-F238E27FC236}">
                <a16:creationId xmlns="" xmlns:a16="http://schemas.microsoft.com/office/drawing/2014/main" id="{2F9E0FCC-67F7-D035-1F0A-958C20FC3DAF}"/>
              </a:ext>
            </a:extLst>
          </p:cNvPr>
          <p:cNvSpPr/>
          <p:nvPr/>
        </p:nvSpPr>
        <p:spPr>
          <a:xfrm>
            <a:off x="2204002" y="622447"/>
            <a:ext cx="4475093" cy="465093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37" name="Rettangolo con angoli arrotondati 36">
            <a:extLst>
              <a:ext uri="{FF2B5EF4-FFF2-40B4-BE49-F238E27FC236}">
                <a16:creationId xmlns="" xmlns:a16="http://schemas.microsoft.com/office/drawing/2014/main" id="{74AC16C6-0A1B-64FD-E49E-74E742382437}"/>
              </a:ext>
            </a:extLst>
          </p:cNvPr>
          <p:cNvSpPr/>
          <p:nvPr/>
        </p:nvSpPr>
        <p:spPr>
          <a:xfrm>
            <a:off x="6885332" y="482253"/>
            <a:ext cx="4385642" cy="750620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cxnSp>
        <p:nvCxnSpPr>
          <p:cNvPr id="38" name="Connettore 2 37">
            <a:extLst>
              <a:ext uri="{FF2B5EF4-FFF2-40B4-BE49-F238E27FC236}">
                <a16:creationId xmlns="" xmlns:a16="http://schemas.microsoft.com/office/drawing/2014/main" id="{81A32EAE-6736-98DC-8149-8F3422E6244B}"/>
              </a:ext>
            </a:extLst>
          </p:cNvPr>
          <p:cNvCxnSpPr>
            <a:cxnSpLocks/>
            <a:stCxn id="2" idx="3"/>
            <a:endCxn id="36" idx="1"/>
          </p:cNvCxnSpPr>
          <p:nvPr/>
        </p:nvCxnSpPr>
        <p:spPr>
          <a:xfrm flipV="1">
            <a:off x="1997766" y="854994"/>
            <a:ext cx="206236" cy="3806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ttore 2 41">
            <a:extLst>
              <a:ext uri="{FF2B5EF4-FFF2-40B4-BE49-F238E27FC236}">
                <a16:creationId xmlns="" xmlns:a16="http://schemas.microsoft.com/office/drawing/2014/main" id="{4CC73664-660B-9B9B-7103-E8ED4627AB4B}"/>
              </a:ext>
            </a:extLst>
          </p:cNvPr>
          <p:cNvCxnSpPr>
            <a:cxnSpLocks/>
            <a:stCxn id="36" idx="3"/>
            <a:endCxn id="7" idx="1"/>
          </p:cNvCxnSpPr>
          <p:nvPr/>
        </p:nvCxnSpPr>
        <p:spPr>
          <a:xfrm>
            <a:off x="6679095" y="854994"/>
            <a:ext cx="206237" cy="3805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Rettangolo con angoli arrotondati 45">
            <a:extLst>
              <a:ext uri="{FF2B5EF4-FFF2-40B4-BE49-F238E27FC236}">
                <a16:creationId xmlns="" xmlns:a16="http://schemas.microsoft.com/office/drawing/2014/main" id="{E5995589-775C-98DB-0F59-267E4952093D}"/>
              </a:ext>
            </a:extLst>
          </p:cNvPr>
          <p:cNvSpPr/>
          <p:nvPr/>
        </p:nvSpPr>
        <p:spPr>
          <a:xfrm>
            <a:off x="2203200" y="1211761"/>
            <a:ext cx="4475895" cy="465093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cxnSp>
        <p:nvCxnSpPr>
          <p:cNvPr id="47" name="Connettore 2 46">
            <a:extLst>
              <a:ext uri="{FF2B5EF4-FFF2-40B4-BE49-F238E27FC236}">
                <a16:creationId xmlns="" xmlns:a16="http://schemas.microsoft.com/office/drawing/2014/main" id="{E11D47F2-74B5-EB57-DB2E-A33C69F8ECBF}"/>
              </a:ext>
            </a:extLst>
          </p:cNvPr>
          <p:cNvCxnSpPr>
            <a:cxnSpLocks/>
            <a:stCxn id="10" idx="3"/>
            <a:endCxn id="46" idx="1"/>
          </p:cNvCxnSpPr>
          <p:nvPr/>
        </p:nvCxnSpPr>
        <p:spPr>
          <a:xfrm>
            <a:off x="1996963" y="1444308"/>
            <a:ext cx="206237" cy="0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Rettangolo con angoli arrotondati 54">
            <a:extLst>
              <a:ext uri="{FF2B5EF4-FFF2-40B4-BE49-F238E27FC236}">
                <a16:creationId xmlns="" xmlns:a16="http://schemas.microsoft.com/office/drawing/2014/main" id="{4F2EDAAC-4364-F607-FD78-9A6755B53A94}"/>
              </a:ext>
            </a:extLst>
          </p:cNvPr>
          <p:cNvSpPr/>
          <p:nvPr/>
        </p:nvSpPr>
        <p:spPr>
          <a:xfrm>
            <a:off x="2231336" y="1962577"/>
            <a:ext cx="3460362" cy="465093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cxnSp>
        <p:nvCxnSpPr>
          <p:cNvPr id="56" name="Connettore 2 55">
            <a:extLst>
              <a:ext uri="{FF2B5EF4-FFF2-40B4-BE49-F238E27FC236}">
                <a16:creationId xmlns="" xmlns:a16="http://schemas.microsoft.com/office/drawing/2014/main" id="{6C30F51D-8B9B-A7DD-D0BB-14FACB372264}"/>
              </a:ext>
            </a:extLst>
          </p:cNvPr>
          <p:cNvCxnSpPr>
            <a:cxnSpLocks/>
            <a:stCxn id="11" idx="3"/>
            <a:endCxn id="55" idx="1"/>
          </p:cNvCxnSpPr>
          <p:nvPr/>
        </p:nvCxnSpPr>
        <p:spPr>
          <a:xfrm>
            <a:off x="2081345" y="2194959"/>
            <a:ext cx="149991" cy="165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Rettangolo con angoli arrotondati 66">
            <a:extLst>
              <a:ext uri="{FF2B5EF4-FFF2-40B4-BE49-F238E27FC236}">
                <a16:creationId xmlns="" xmlns:a16="http://schemas.microsoft.com/office/drawing/2014/main" id="{B4132418-D7DB-0C9D-8A80-1784CC954F70}"/>
              </a:ext>
            </a:extLst>
          </p:cNvPr>
          <p:cNvSpPr/>
          <p:nvPr/>
        </p:nvSpPr>
        <p:spPr>
          <a:xfrm>
            <a:off x="6212797" y="1962744"/>
            <a:ext cx="1249017" cy="465093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cxnSp>
        <p:nvCxnSpPr>
          <p:cNvPr id="68" name="Connettore 2 67">
            <a:extLst>
              <a:ext uri="{FF2B5EF4-FFF2-40B4-BE49-F238E27FC236}">
                <a16:creationId xmlns="" xmlns:a16="http://schemas.microsoft.com/office/drawing/2014/main" id="{B53E55B2-383C-8ED1-174B-FB0AE3F70855}"/>
              </a:ext>
            </a:extLst>
          </p:cNvPr>
          <p:cNvCxnSpPr>
            <a:cxnSpLocks/>
            <a:stCxn id="55" idx="3"/>
            <a:endCxn id="67" idx="1"/>
          </p:cNvCxnSpPr>
          <p:nvPr/>
        </p:nvCxnSpPr>
        <p:spPr>
          <a:xfrm>
            <a:off x="5691698" y="2195124"/>
            <a:ext cx="521099" cy="167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Connettore 2 71">
            <a:extLst>
              <a:ext uri="{FF2B5EF4-FFF2-40B4-BE49-F238E27FC236}">
                <a16:creationId xmlns="" xmlns:a16="http://schemas.microsoft.com/office/drawing/2014/main" id="{977EE9EA-8984-BF8D-D122-F9E494FA5710}"/>
              </a:ext>
            </a:extLst>
          </p:cNvPr>
          <p:cNvCxnSpPr>
            <a:cxnSpLocks/>
            <a:stCxn id="67" idx="3"/>
            <a:endCxn id="16" idx="1"/>
          </p:cNvCxnSpPr>
          <p:nvPr/>
        </p:nvCxnSpPr>
        <p:spPr>
          <a:xfrm>
            <a:off x="7461814" y="2195291"/>
            <a:ext cx="442151" cy="369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Rettangolo con angoli arrotondati 74">
            <a:extLst>
              <a:ext uri="{FF2B5EF4-FFF2-40B4-BE49-F238E27FC236}">
                <a16:creationId xmlns="" xmlns:a16="http://schemas.microsoft.com/office/drawing/2014/main" id="{91988D99-0CDB-2CDD-8546-88C90D087D3B}"/>
              </a:ext>
            </a:extLst>
          </p:cNvPr>
          <p:cNvSpPr/>
          <p:nvPr/>
        </p:nvSpPr>
        <p:spPr>
          <a:xfrm>
            <a:off x="2614644" y="2824510"/>
            <a:ext cx="3598153" cy="738267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cxnSp>
        <p:nvCxnSpPr>
          <p:cNvPr id="78" name="Connettore 2 77">
            <a:extLst>
              <a:ext uri="{FF2B5EF4-FFF2-40B4-BE49-F238E27FC236}">
                <a16:creationId xmlns="" xmlns:a16="http://schemas.microsoft.com/office/drawing/2014/main" id="{76980457-9BA7-2FAA-0660-4D1B3278836A}"/>
              </a:ext>
            </a:extLst>
          </p:cNvPr>
          <p:cNvCxnSpPr>
            <a:cxnSpLocks/>
            <a:stCxn id="19" idx="3"/>
            <a:endCxn id="75" idx="1"/>
          </p:cNvCxnSpPr>
          <p:nvPr/>
        </p:nvCxnSpPr>
        <p:spPr>
          <a:xfrm>
            <a:off x="2317397" y="3193644"/>
            <a:ext cx="297247" cy="0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Connettore 2 81">
            <a:extLst>
              <a:ext uri="{FF2B5EF4-FFF2-40B4-BE49-F238E27FC236}">
                <a16:creationId xmlns="" xmlns:a16="http://schemas.microsoft.com/office/drawing/2014/main" id="{9CDBE8AC-122D-8581-D67D-2C8C8252BD83}"/>
              </a:ext>
            </a:extLst>
          </p:cNvPr>
          <p:cNvCxnSpPr>
            <a:cxnSpLocks/>
            <a:stCxn id="22" idx="3"/>
            <a:endCxn id="84" idx="1"/>
          </p:cNvCxnSpPr>
          <p:nvPr/>
        </p:nvCxnSpPr>
        <p:spPr>
          <a:xfrm>
            <a:off x="7492547" y="3189709"/>
            <a:ext cx="254252" cy="4865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Rettangolo con angoli arrotondati 83">
            <a:extLst>
              <a:ext uri="{FF2B5EF4-FFF2-40B4-BE49-F238E27FC236}">
                <a16:creationId xmlns="" xmlns:a16="http://schemas.microsoft.com/office/drawing/2014/main" id="{ED74942C-F687-F899-A281-DC7CDDBD73B8}"/>
              </a:ext>
            </a:extLst>
          </p:cNvPr>
          <p:cNvSpPr/>
          <p:nvPr/>
        </p:nvSpPr>
        <p:spPr>
          <a:xfrm>
            <a:off x="7746799" y="2951566"/>
            <a:ext cx="3524176" cy="486015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88" name="Rettangolo con angoli arrotondati 87">
            <a:extLst>
              <a:ext uri="{FF2B5EF4-FFF2-40B4-BE49-F238E27FC236}">
                <a16:creationId xmlns="" xmlns:a16="http://schemas.microsoft.com/office/drawing/2014/main" id="{E35B4A57-40D1-0140-5AB4-335ADA74FDAC}"/>
              </a:ext>
            </a:extLst>
          </p:cNvPr>
          <p:cNvSpPr/>
          <p:nvPr/>
        </p:nvSpPr>
        <p:spPr>
          <a:xfrm>
            <a:off x="2614644" y="3779160"/>
            <a:ext cx="3598153" cy="1249794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cxnSp>
        <p:nvCxnSpPr>
          <p:cNvPr id="89" name="Connettore 2 88">
            <a:extLst>
              <a:ext uri="{FF2B5EF4-FFF2-40B4-BE49-F238E27FC236}">
                <a16:creationId xmlns="" xmlns:a16="http://schemas.microsoft.com/office/drawing/2014/main" id="{664C813A-2B4F-3CF0-8AEB-BDC922B17561}"/>
              </a:ext>
            </a:extLst>
          </p:cNvPr>
          <p:cNvCxnSpPr>
            <a:cxnSpLocks/>
            <a:stCxn id="75" idx="3"/>
            <a:endCxn id="22" idx="1"/>
          </p:cNvCxnSpPr>
          <p:nvPr/>
        </p:nvCxnSpPr>
        <p:spPr>
          <a:xfrm flipV="1">
            <a:off x="6212797" y="3189709"/>
            <a:ext cx="337090" cy="3935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Rettangolo con angoli arrotondati 95">
            <a:extLst>
              <a:ext uri="{FF2B5EF4-FFF2-40B4-BE49-F238E27FC236}">
                <a16:creationId xmlns="" xmlns:a16="http://schemas.microsoft.com/office/drawing/2014/main" id="{4035F6CC-239B-7550-5DF8-8FA5E39BAF90}"/>
              </a:ext>
            </a:extLst>
          </p:cNvPr>
          <p:cNvSpPr/>
          <p:nvPr/>
        </p:nvSpPr>
        <p:spPr>
          <a:xfrm>
            <a:off x="6616036" y="3663892"/>
            <a:ext cx="5201590" cy="1484435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97" name="Rettangolo con angoli arrotondati 96">
            <a:extLst>
              <a:ext uri="{FF2B5EF4-FFF2-40B4-BE49-F238E27FC236}">
                <a16:creationId xmlns="" xmlns:a16="http://schemas.microsoft.com/office/drawing/2014/main" id="{248E984A-2EB6-5907-B189-727624ADFB13}"/>
              </a:ext>
            </a:extLst>
          </p:cNvPr>
          <p:cNvSpPr/>
          <p:nvPr/>
        </p:nvSpPr>
        <p:spPr>
          <a:xfrm>
            <a:off x="6650082" y="5196763"/>
            <a:ext cx="5167544" cy="1249794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98" name="Rettangolo con angoli arrotondati 97">
            <a:extLst>
              <a:ext uri="{FF2B5EF4-FFF2-40B4-BE49-F238E27FC236}">
                <a16:creationId xmlns="" xmlns:a16="http://schemas.microsoft.com/office/drawing/2014/main" id="{186A9961-8A73-44BB-1AEF-F9C129DBE107}"/>
              </a:ext>
            </a:extLst>
          </p:cNvPr>
          <p:cNvSpPr/>
          <p:nvPr/>
        </p:nvSpPr>
        <p:spPr>
          <a:xfrm>
            <a:off x="2317398" y="5366283"/>
            <a:ext cx="2453386" cy="938718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cxnSp>
        <p:nvCxnSpPr>
          <p:cNvPr id="99" name="Connettore diritto 98">
            <a:extLst>
              <a:ext uri="{FF2B5EF4-FFF2-40B4-BE49-F238E27FC236}">
                <a16:creationId xmlns="" xmlns:a16="http://schemas.microsoft.com/office/drawing/2014/main" id="{D3DAA1F0-1185-111B-FF34-89C8ADAC5F1A}"/>
              </a:ext>
            </a:extLst>
          </p:cNvPr>
          <p:cNvCxnSpPr>
            <a:cxnSpLocks/>
            <a:stCxn id="31" idx="2"/>
          </p:cNvCxnSpPr>
          <p:nvPr/>
        </p:nvCxnSpPr>
        <p:spPr>
          <a:xfrm flipH="1">
            <a:off x="1428210" y="4000071"/>
            <a:ext cx="1" cy="395405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Connettore 2 102">
            <a:extLst>
              <a:ext uri="{FF2B5EF4-FFF2-40B4-BE49-F238E27FC236}">
                <a16:creationId xmlns="" xmlns:a16="http://schemas.microsoft.com/office/drawing/2014/main" id="{B4D5CDAC-9929-6E5F-7CC6-497AA08D6982}"/>
              </a:ext>
            </a:extLst>
          </p:cNvPr>
          <p:cNvCxnSpPr>
            <a:cxnSpLocks/>
            <a:endCxn id="88" idx="1"/>
          </p:cNvCxnSpPr>
          <p:nvPr/>
        </p:nvCxnSpPr>
        <p:spPr>
          <a:xfrm>
            <a:off x="1428210" y="4404057"/>
            <a:ext cx="1186434" cy="0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Connettore 2 106">
            <a:extLst>
              <a:ext uri="{FF2B5EF4-FFF2-40B4-BE49-F238E27FC236}">
                <a16:creationId xmlns="" xmlns:a16="http://schemas.microsoft.com/office/drawing/2014/main" id="{C63FC00B-4B3E-D92D-D136-6E2B6EBAA857}"/>
              </a:ext>
            </a:extLst>
          </p:cNvPr>
          <p:cNvCxnSpPr>
            <a:cxnSpLocks/>
            <a:stCxn id="88" idx="3"/>
            <a:endCxn id="96" idx="1"/>
          </p:cNvCxnSpPr>
          <p:nvPr/>
        </p:nvCxnSpPr>
        <p:spPr>
          <a:xfrm>
            <a:off x="6212797" y="4404057"/>
            <a:ext cx="403239" cy="2053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Connettore 2 114">
            <a:extLst>
              <a:ext uri="{FF2B5EF4-FFF2-40B4-BE49-F238E27FC236}">
                <a16:creationId xmlns="" xmlns:a16="http://schemas.microsoft.com/office/drawing/2014/main" id="{51A6494C-4EA6-92D5-C843-FCBB4594A1DB}"/>
              </a:ext>
            </a:extLst>
          </p:cNvPr>
          <p:cNvCxnSpPr>
            <a:cxnSpLocks/>
            <a:stCxn id="23" idx="3"/>
            <a:endCxn id="98" idx="1"/>
          </p:cNvCxnSpPr>
          <p:nvPr/>
        </p:nvCxnSpPr>
        <p:spPr>
          <a:xfrm>
            <a:off x="1997365" y="5835642"/>
            <a:ext cx="320033" cy="0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Connettore 2 118">
            <a:extLst>
              <a:ext uri="{FF2B5EF4-FFF2-40B4-BE49-F238E27FC236}">
                <a16:creationId xmlns="" xmlns:a16="http://schemas.microsoft.com/office/drawing/2014/main" id="{0E150869-D85C-D43B-BCD7-6136474E336E}"/>
              </a:ext>
            </a:extLst>
          </p:cNvPr>
          <p:cNvCxnSpPr>
            <a:cxnSpLocks/>
            <a:stCxn id="28" idx="3"/>
            <a:endCxn id="97" idx="1"/>
          </p:cNvCxnSpPr>
          <p:nvPr/>
        </p:nvCxnSpPr>
        <p:spPr>
          <a:xfrm>
            <a:off x="6437269" y="5821660"/>
            <a:ext cx="212813" cy="0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504036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arrotondato 36">
            <a:extLst>
              <a:ext uri="{FF2B5EF4-FFF2-40B4-BE49-F238E27FC236}">
                <a16:creationId xmlns="" xmlns:a16="http://schemas.microsoft.com/office/drawing/2014/main" id="{045EA13B-8F94-6491-B851-32E79BF3C281}"/>
              </a:ext>
            </a:extLst>
          </p:cNvPr>
          <p:cNvSpPr/>
          <p:nvPr/>
        </p:nvSpPr>
        <p:spPr>
          <a:xfrm>
            <a:off x="478444" y="607072"/>
            <a:ext cx="1548193" cy="288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r>
              <a:rPr lang="it-IT" sz="11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resistenza al fuoco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="" xmlns:a16="http://schemas.microsoft.com/office/drawing/2014/main" id="{5D6BB1FF-BB3D-8EBE-1CAE-ACABBEEC8244}"/>
              </a:ext>
            </a:extLst>
          </p:cNvPr>
          <p:cNvSpPr txBox="1"/>
          <p:nvPr/>
        </p:nvSpPr>
        <p:spPr>
          <a:xfrm>
            <a:off x="2313332" y="539884"/>
            <a:ext cx="210958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100" b="0" i="0" u="none" strike="noStrike" baseline="0" dirty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caratteristiche degli elementi </a:t>
            </a:r>
            <a:endParaRPr lang="it-IT" sz="1100" b="0" i="0" u="none" strike="noStrike" baseline="0" dirty="0" smtClean="0">
              <a:solidFill>
                <a:srgbClr val="221E1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t-IT" sz="1100" b="0" i="0" u="none" strike="noStrike" baseline="0" dirty="0" smtClean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 </a:t>
            </a:r>
            <a:r>
              <a:rPr lang="it-IT" sz="1100" b="0" i="0" u="none" strike="noStrike" baseline="0" dirty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separazione tra gli ambienti</a:t>
            </a:r>
            <a:endParaRPr lang="it-IT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CasellaDiTesto 8">
            <a:extLst>
              <a:ext uri="{FF2B5EF4-FFF2-40B4-BE49-F238E27FC236}">
                <a16:creationId xmlns="" xmlns:a16="http://schemas.microsoft.com/office/drawing/2014/main" id="{B424050E-DD58-15F6-73E1-3D40B0EE12CA}"/>
              </a:ext>
            </a:extLst>
          </p:cNvPr>
          <p:cNvSpPr txBox="1"/>
          <p:nvPr/>
        </p:nvSpPr>
        <p:spPr>
          <a:xfrm>
            <a:off x="5937300" y="393226"/>
            <a:ext cx="5354705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it-IT" sz="1100" b="1" i="0" u="none" strike="noStrike" baseline="0" dirty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  </a:t>
            </a:r>
            <a:r>
              <a:rPr lang="it-IT" sz="1100" b="0" i="0" u="none" strike="noStrike" baseline="0" dirty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(resistenza): </a:t>
            </a:r>
            <a:r>
              <a:rPr lang="it-IT" sz="1100" dirty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conservazione della </a:t>
            </a:r>
            <a:r>
              <a:rPr lang="it-IT" sz="1100" b="0" i="0" u="none" strike="noStrike" baseline="0" dirty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resistenza meccanica sotto l’azione del fuoco; </a:t>
            </a:r>
          </a:p>
          <a:p>
            <a:pPr algn="just"/>
            <a:r>
              <a:rPr lang="it-IT" sz="1100" b="1" i="0" u="none" strike="noStrike" baseline="0" dirty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  </a:t>
            </a:r>
            <a:r>
              <a:rPr lang="it-IT" sz="1100" b="0" i="0" u="none" strike="noStrike" baseline="0" dirty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(emissione): impedire il passaggio di vapori o gas caldi; </a:t>
            </a:r>
          </a:p>
          <a:p>
            <a:pPr algn="just"/>
            <a:r>
              <a:rPr lang="it-IT" sz="1100" b="1" i="0" u="none" strike="noStrike" baseline="0" dirty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   </a:t>
            </a:r>
            <a:r>
              <a:rPr lang="it-IT" sz="1100" b="0" i="0" u="none" strike="noStrike" baseline="0" dirty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(isolamento termico): limitare la trasmissione del calore; </a:t>
            </a:r>
          </a:p>
          <a:p>
            <a:pPr algn="just"/>
            <a:r>
              <a:rPr lang="it-IT" sz="1100" b="1" i="0" u="none" strike="noStrike" baseline="0" dirty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60 </a:t>
            </a:r>
            <a:r>
              <a:rPr lang="it-IT" sz="1100" b="0" i="0" u="none" strike="noStrike" baseline="0" dirty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tempo in minuti in cui la struttura deve garantire i requisiti REI </a:t>
            </a:r>
            <a:endParaRPr lang="it-IT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ttangolo arrotondato 36">
            <a:extLst>
              <a:ext uri="{FF2B5EF4-FFF2-40B4-BE49-F238E27FC236}">
                <a16:creationId xmlns="" xmlns:a16="http://schemas.microsoft.com/office/drawing/2014/main" id="{4B989CAC-0605-C304-2A47-F76460C34CF6}"/>
              </a:ext>
            </a:extLst>
          </p:cNvPr>
          <p:cNvSpPr/>
          <p:nvPr/>
        </p:nvSpPr>
        <p:spPr>
          <a:xfrm>
            <a:off x="4909000" y="607072"/>
            <a:ext cx="758342" cy="288000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r>
              <a:rPr lang="it-IT" sz="1100" b="1" dirty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REI 60</a:t>
            </a:r>
            <a:endParaRPr lang="it-IT" sz="1100" b="1" dirty="0">
              <a:solidFill>
                <a:srgbClr val="0070C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pic>
        <p:nvPicPr>
          <p:cNvPr id="12" name="Immagine 11">
            <a:extLst>
              <a:ext uri="{FF2B5EF4-FFF2-40B4-BE49-F238E27FC236}">
                <a16:creationId xmlns="" xmlns:a16="http://schemas.microsoft.com/office/drawing/2014/main" id="{CD6EB397-6BB4-3C94-495E-0EE6E05240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79611" y="1234069"/>
            <a:ext cx="2416818" cy="1408633"/>
          </a:xfrm>
          <a:prstGeom prst="rect">
            <a:avLst/>
          </a:prstGeom>
        </p:spPr>
      </p:pic>
      <p:sp>
        <p:nvSpPr>
          <p:cNvPr id="13" name="Rettangolo arrotondato 36">
            <a:extLst>
              <a:ext uri="{FF2B5EF4-FFF2-40B4-BE49-F238E27FC236}">
                <a16:creationId xmlns="" xmlns:a16="http://schemas.microsoft.com/office/drawing/2014/main" id="{0C8ADA62-E293-57D9-347A-CAF05115409D}"/>
              </a:ext>
            </a:extLst>
          </p:cNvPr>
          <p:cNvSpPr/>
          <p:nvPr/>
        </p:nvSpPr>
        <p:spPr>
          <a:xfrm>
            <a:off x="475434" y="1777361"/>
            <a:ext cx="1190385" cy="288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r>
              <a:rPr lang="it-IT" sz="11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scala protetta</a:t>
            </a:r>
          </a:p>
        </p:txBody>
      </p:sp>
      <p:sp>
        <p:nvSpPr>
          <p:cNvPr id="15" name="CasellaDiTesto 14">
            <a:extLst>
              <a:ext uri="{FF2B5EF4-FFF2-40B4-BE49-F238E27FC236}">
                <a16:creationId xmlns="" xmlns:a16="http://schemas.microsoft.com/office/drawing/2014/main" id="{E053E6F4-BFA2-00E3-D190-66C21BC36BCD}"/>
              </a:ext>
            </a:extLst>
          </p:cNvPr>
          <p:cNvSpPr txBox="1"/>
          <p:nvPr/>
        </p:nvSpPr>
        <p:spPr>
          <a:xfrm>
            <a:off x="6268714" y="1370130"/>
            <a:ext cx="4835595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it-IT" sz="1100" b="0" i="0" u="none" strike="noStrike" baseline="0" dirty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percorsi privi di ostacoli che consentono agli occupanti di un edificio </a:t>
            </a:r>
            <a:r>
              <a:rPr lang="it-IT" sz="1100" b="0" i="0" u="none" strike="noStrike" baseline="0" dirty="0" smtClean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it-IT" sz="1100" b="0" i="0" u="none" strike="noStrike" baseline="0" dirty="0" smtClean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1100" b="0" i="0" u="none" strike="noStrike" baseline="0" dirty="0" smtClean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 </a:t>
            </a:r>
            <a:r>
              <a:rPr lang="it-IT" sz="1100" b="0" i="0" u="none" strike="noStrike" baseline="0" dirty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raggiungere un luogo sicuro. </a:t>
            </a:r>
            <a:r>
              <a:rPr lang="it-IT" sz="1100" dirty="0" smtClean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it-IT" sz="1100" b="0" i="0" u="none" strike="noStrike" baseline="0" dirty="0" smtClean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ono </a:t>
            </a:r>
            <a:r>
              <a:rPr lang="it-IT" sz="1100" b="0" i="0" u="none" strike="noStrike" baseline="0" dirty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rappresentate su piante affisse </a:t>
            </a:r>
            <a:r>
              <a:rPr lang="it-IT" sz="1100" b="0" i="0" u="none" strike="noStrike" baseline="0" dirty="0" smtClean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it-IT" sz="1100" b="0" i="0" u="none" strike="noStrike" baseline="0" dirty="0" smtClean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1100" b="0" i="0" u="none" strike="noStrike" baseline="0" dirty="0" smtClean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it-IT" sz="1100" b="0" i="0" u="none" strike="noStrike" baseline="0" dirty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ogni ambiente e devono riportare l’ubicazione delle uscite </a:t>
            </a:r>
            <a:r>
              <a:rPr lang="it-IT" sz="1100" b="0" i="0" u="none" strike="noStrike" baseline="0" dirty="0" smtClean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it-IT" sz="1100" b="0" i="0" u="none" strike="noStrike" baseline="0" dirty="0" smtClean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1100" b="0" i="0" u="none" strike="noStrike" baseline="0" dirty="0" smtClean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 </a:t>
            </a:r>
            <a:r>
              <a:rPr lang="it-IT" sz="1100" b="0" i="0" u="none" strike="noStrike" baseline="0" dirty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 attrezzature di estinzione </a:t>
            </a:r>
            <a:endParaRPr lang="it-IT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ettangolo arrotondato 36">
            <a:extLst>
              <a:ext uri="{FF2B5EF4-FFF2-40B4-BE49-F238E27FC236}">
                <a16:creationId xmlns="" xmlns:a16="http://schemas.microsoft.com/office/drawing/2014/main" id="{BC780403-3C93-959C-DB89-BAC3FDA7D67F}"/>
              </a:ext>
            </a:extLst>
          </p:cNvPr>
          <p:cNvSpPr/>
          <p:nvPr/>
        </p:nvSpPr>
        <p:spPr>
          <a:xfrm>
            <a:off x="4695397" y="1613503"/>
            <a:ext cx="1190385" cy="288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r>
              <a:rPr lang="it-IT" sz="11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vie di esodo</a:t>
            </a:r>
          </a:p>
        </p:txBody>
      </p:sp>
      <p:pic>
        <p:nvPicPr>
          <p:cNvPr id="18" name="Immagine 17">
            <a:extLst>
              <a:ext uri="{FF2B5EF4-FFF2-40B4-BE49-F238E27FC236}">
                <a16:creationId xmlns="" xmlns:a16="http://schemas.microsoft.com/office/drawing/2014/main" id="{DA722806-A2B8-8C37-6156-1CD405E32DC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34499" y="2918586"/>
            <a:ext cx="1047494" cy="787821"/>
          </a:xfrm>
          <a:prstGeom prst="rect">
            <a:avLst/>
          </a:prstGeom>
        </p:spPr>
      </p:pic>
      <p:pic>
        <p:nvPicPr>
          <p:cNvPr id="20" name="Immagine 19">
            <a:extLst>
              <a:ext uri="{FF2B5EF4-FFF2-40B4-BE49-F238E27FC236}">
                <a16:creationId xmlns="" xmlns:a16="http://schemas.microsoft.com/office/drawing/2014/main" id="{669AD0F6-864E-585A-BA67-25AEA13CCE5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69383" y="2846315"/>
            <a:ext cx="998664" cy="1024716"/>
          </a:xfrm>
          <a:prstGeom prst="rect">
            <a:avLst/>
          </a:prstGeom>
        </p:spPr>
      </p:pic>
      <p:pic>
        <p:nvPicPr>
          <p:cNvPr id="22" name="Immagine 21">
            <a:extLst>
              <a:ext uri="{FF2B5EF4-FFF2-40B4-BE49-F238E27FC236}">
                <a16:creationId xmlns="" xmlns:a16="http://schemas.microsoft.com/office/drawing/2014/main" id="{B9CD514B-EF2E-FDDD-969C-93E6FF31298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289723" y="2951972"/>
            <a:ext cx="689017" cy="786866"/>
          </a:xfrm>
          <a:prstGeom prst="rect">
            <a:avLst/>
          </a:prstGeom>
        </p:spPr>
      </p:pic>
      <p:pic>
        <p:nvPicPr>
          <p:cNvPr id="24" name="Immagine 23">
            <a:extLst>
              <a:ext uri="{FF2B5EF4-FFF2-40B4-BE49-F238E27FC236}">
                <a16:creationId xmlns="" xmlns:a16="http://schemas.microsoft.com/office/drawing/2014/main" id="{5E0CB969-976A-0809-902D-8C7AFB1D7A3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030355" y="2951973"/>
            <a:ext cx="470062" cy="603008"/>
          </a:xfrm>
          <a:prstGeom prst="rect">
            <a:avLst/>
          </a:prstGeom>
        </p:spPr>
      </p:pic>
      <p:pic>
        <p:nvPicPr>
          <p:cNvPr id="26" name="Immagine 25">
            <a:extLst>
              <a:ext uri="{FF2B5EF4-FFF2-40B4-BE49-F238E27FC236}">
                <a16:creationId xmlns="" xmlns:a16="http://schemas.microsoft.com/office/drawing/2014/main" id="{F3B97343-762D-8DB7-A59C-509FB7FC932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907208" y="3008656"/>
            <a:ext cx="810061" cy="595083"/>
          </a:xfrm>
          <a:prstGeom prst="rect">
            <a:avLst/>
          </a:prstGeom>
        </p:spPr>
      </p:pic>
      <p:pic>
        <p:nvPicPr>
          <p:cNvPr id="28" name="Immagine 27">
            <a:extLst>
              <a:ext uri="{FF2B5EF4-FFF2-40B4-BE49-F238E27FC236}">
                <a16:creationId xmlns="" xmlns:a16="http://schemas.microsoft.com/office/drawing/2014/main" id="{FD5AE0A1-508C-DDB0-D822-478BBA6FDEE4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9798710" y="2987278"/>
            <a:ext cx="422618" cy="557299"/>
          </a:xfrm>
          <a:prstGeom prst="rect">
            <a:avLst/>
          </a:prstGeom>
        </p:spPr>
      </p:pic>
      <p:pic>
        <p:nvPicPr>
          <p:cNvPr id="30" name="Immagine 29">
            <a:extLst>
              <a:ext uri="{FF2B5EF4-FFF2-40B4-BE49-F238E27FC236}">
                <a16:creationId xmlns="" xmlns:a16="http://schemas.microsoft.com/office/drawing/2014/main" id="{4728488D-88E7-9031-0C00-9764E3950E02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0610506" y="2846316"/>
            <a:ext cx="909116" cy="806996"/>
          </a:xfrm>
          <a:prstGeom prst="rect">
            <a:avLst/>
          </a:prstGeom>
        </p:spPr>
      </p:pic>
      <p:sp>
        <p:nvSpPr>
          <p:cNvPr id="31" name="Rettangolo arrotondato 36">
            <a:extLst>
              <a:ext uri="{FF2B5EF4-FFF2-40B4-BE49-F238E27FC236}">
                <a16:creationId xmlns="" xmlns:a16="http://schemas.microsoft.com/office/drawing/2014/main" id="{9D8E8A62-97D1-BD67-FD12-A195F1DE01B2}"/>
              </a:ext>
            </a:extLst>
          </p:cNvPr>
          <p:cNvSpPr/>
          <p:nvPr/>
        </p:nvSpPr>
        <p:spPr>
          <a:xfrm>
            <a:off x="2160172" y="3285001"/>
            <a:ext cx="1534550" cy="288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r>
              <a:rPr lang="it-IT" sz="11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mezzi d’estinzione</a:t>
            </a:r>
          </a:p>
        </p:txBody>
      </p:sp>
      <p:sp>
        <p:nvSpPr>
          <p:cNvPr id="33" name="CasellaDiTesto 32">
            <a:extLst>
              <a:ext uri="{FF2B5EF4-FFF2-40B4-BE49-F238E27FC236}">
                <a16:creationId xmlns="" xmlns:a16="http://schemas.microsoft.com/office/drawing/2014/main" id="{B221290D-EA1C-1158-792E-F6A99C5D889B}"/>
              </a:ext>
            </a:extLst>
          </p:cNvPr>
          <p:cNvSpPr txBox="1"/>
          <p:nvPr/>
        </p:nvSpPr>
        <p:spPr>
          <a:xfrm>
            <a:off x="5162219" y="3829509"/>
            <a:ext cx="1496676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Estintori</a:t>
            </a:r>
          </a:p>
        </p:txBody>
      </p:sp>
      <p:sp>
        <p:nvSpPr>
          <p:cNvPr id="34" name="CasellaDiTesto 33">
            <a:extLst>
              <a:ext uri="{FF2B5EF4-FFF2-40B4-BE49-F238E27FC236}">
                <a16:creationId xmlns="" xmlns:a16="http://schemas.microsoft.com/office/drawing/2014/main" id="{04F2CD0D-6DA2-0C63-A8B4-5343A4AD8E45}"/>
              </a:ext>
            </a:extLst>
          </p:cNvPr>
          <p:cNvSpPr txBox="1"/>
          <p:nvPr/>
        </p:nvSpPr>
        <p:spPr>
          <a:xfrm>
            <a:off x="7517048" y="3829509"/>
            <a:ext cx="689017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Idrante</a:t>
            </a:r>
          </a:p>
        </p:txBody>
      </p:sp>
      <p:sp>
        <p:nvSpPr>
          <p:cNvPr id="35" name="CasellaDiTesto 34">
            <a:extLst>
              <a:ext uri="{FF2B5EF4-FFF2-40B4-BE49-F238E27FC236}">
                <a16:creationId xmlns="" xmlns:a16="http://schemas.microsoft.com/office/drawing/2014/main" id="{71B93DB7-E31A-863C-619C-50FCEBF94BB6}"/>
              </a:ext>
            </a:extLst>
          </p:cNvPr>
          <p:cNvSpPr txBox="1"/>
          <p:nvPr/>
        </p:nvSpPr>
        <p:spPr>
          <a:xfrm>
            <a:off x="9349961" y="3829509"/>
            <a:ext cx="689017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1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</a:t>
            </a:r>
            <a:r>
              <a:rPr lang="it-IT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aspo</a:t>
            </a:r>
          </a:p>
        </p:txBody>
      </p:sp>
      <p:sp>
        <p:nvSpPr>
          <p:cNvPr id="37" name="CasellaDiTesto 36">
            <a:extLst>
              <a:ext uri="{FF2B5EF4-FFF2-40B4-BE49-F238E27FC236}">
                <a16:creationId xmlns="" xmlns:a16="http://schemas.microsoft.com/office/drawing/2014/main" id="{8D473BB3-912F-8197-F862-ED71B4FEAD7A}"/>
              </a:ext>
            </a:extLst>
          </p:cNvPr>
          <p:cNvSpPr txBox="1"/>
          <p:nvPr/>
        </p:nvSpPr>
        <p:spPr>
          <a:xfrm>
            <a:off x="10661181" y="3824287"/>
            <a:ext cx="760761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1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</a:t>
            </a:r>
            <a:r>
              <a:rPr lang="it-IT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prinkler</a:t>
            </a:r>
            <a:endParaRPr lang="it-IT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Rettangolo 37">
            <a:extLst>
              <a:ext uri="{FF2B5EF4-FFF2-40B4-BE49-F238E27FC236}">
                <a16:creationId xmlns="" xmlns:a16="http://schemas.microsoft.com/office/drawing/2014/main" id="{977BD978-EA46-BADB-6CAB-1C67BD0949D1}"/>
              </a:ext>
            </a:extLst>
          </p:cNvPr>
          <p:cNvSpPr/>
          <p:nvPr/>
        </p:nvSpPr>
        <p:spPr>
          <a:xfrm>
            <a:off x="4025567" y="2751522"/>
            <a:ext cx="7583557" cy="1354957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cxnSp>
        <p:nvCxnSpPr>
          <p:cNvPr id="40" name="Connettore diritto 39">
            <a:extLst>
              <a:ext uri="{FF2B5EF4-FFF2-40B4-BE49-F238E27FC236}">
                <a16:creationId xmlns="" xmlns:a16="http://schemas.microsoft.com/office/drawing/2014/main" id="{2D9A2B72-258A-6457-91E3-223C00C0CA51}"/>
              </a:ext>
            </a:extLst>
          </p:cNvPr>
          <p:cNvCxnSpPr/>
          <p:nvPr/>
        </p:nvCxnSpPr>
        <p:spPr>
          <a:xfrm>
            <a:off x="6977270" y="2751522"/>
            <a:ext cx="0" cy="1354957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ttore diritto 40">
            <a:extLst>
              <a:ext uri="{FF2B5EF4-FFF2-40B4-BE49-F238E27FC236}">
                <a16:creationId xmlns="" xmlns:a16="http://schemas.microsoft.com/office/drawing/2014/main" id="{4C3BE422-0F62-A855-2EC8-F50CBFB91508}"/>
              </a:ext>
            </a:extLst>
          </p:cNvPr>
          <p:cNvCxnSpPr/>
          <p:nvPr/>
        </p:nvCxnSpPr>
        <p:spPr>
          <a:xfrm>
            <a:off x="8700053" y="2751142"/>
            <a:ext cx="0" cy="1354957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ttore diritto 41">
            <a:extLst>
              <a:ext uri="{FF2B5EF4-FFF2-40B4-BE49-F238E27FC236}">
                <a16:creationId xmlns="" xmlns:a16="http://schemas.microsoft.com/office/drawing/2014/main" id="{ED07AA50-66C2-061E-C84F-CABF2BCE786A}"/>
              </a:ext>
            </a:extLst>
          </p:cNvPr>
          <p:cNvCxnSpPr/>
          <p:nvPr/>
        </p:nvCxnSpPr>
        <p:spPr>
          <a:xfrm>
            <a:off x="10469218" y="2751142"/>
            <a:ext cx="0" cy="1354957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ttangolo arrotondato 36">
            <a:extLst>
              <a:ext uri="{FF2B5EF4-FFF2-40B4-BE49-F238E27FC236}">
                <a16:creationId xmlns="" xmlns:a16="http://schemas.microsoft.com/office/drawing/2014/main" id="{BEE5B212-2185-4385-8E6C-C7B6D0F088A4}"/>
              </a:ext>
            </a:extLst>
          </p:cNvPr>
          <p:cNvSpPr/>
          <p:nvPr/>
        </p:nvSpPr>
        <p:spPr>
          <a:xfrm>
            <a:off x="506616" y="4200500"/>
            <a:ext cx="2236584" cy="288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r>
              <a:rPr lang="it-IT" sz="11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procedure in caso d’incendio</a:t>
            </a:r>
          </a:p>
        </p:txBody>
      </p:sp>
      <p:sp>
        <p:nvSpPr>
          <p:cNvPr id="45" name="CasellaDiTesto 44">
            <a:extLst>
              <a:ext uri="{FF2B5EF4-FFF2-40B4-BE49-F238E27FC236}">
                <a16:creationId xmlns="" xmlns:a16="http://schemas.microsoft.com/office/drawing/2014/main" id="{396F35E8-8561-85E4-8ED9-2EB60D76C04D}"/>
              </a:ext>
            </a:extLst>
          </p:cNvPr>
          <p:cNvSpPr txBox="1"/>
          <p:nvPr/>
        </p:nvSpPr>
        <p:spPr>
          <a:xfrm>
            <a:off x="479390" y="4623105"/>
            <a:ext cx="3854072" cy="17851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it-IT" sz="1100" b="1" i="0" u="none" strike="noStrike" baseline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Piano di emergenza (nel DVR) </a:t>
            </a: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it-IT" sz="1100" b="0" i="0" u="none" strike="noStrike" baseline="0" dirty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allertare il responsabile e la squadra per le emergenze dell’azienda; </a:t>
            </a: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it-IT" sz="1100" b="0" i="0" u="none" strike="noStrike" baseline="0" dirty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chiamare il 115 (</a:t>
            </a:r>
            <a:r>
              <a:rPr lang="it-IT" sz="1100" b="0" i="0" u="none" strike="noStrike" baseline="0" dirty="0" smtClean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VVF)</a:t>
            </a:r>
            <a:r>
              <a:rPr lang="it-IT" sz="1100" b="0" i="0" u="none" strike="noStrike" baseline="0" dirty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it-IT" sz="1100" b="0" i="0" u="none" strike="noStrike" baseline="0" dirty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 si tratta di un principio incendio, intervenire con estintori; </a:t>
            </a: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it-IT" sz="1100" b="0" i="0" u="none" strike="noStrike" baseline="0" dirty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accertarsi che le vie di esodo siano libere; </a:t>
            </a: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it-IT" sz="1100" b="0" i="0" u="none" strike="noStrike" baseline="0" dirty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staccare tutte le linee di alimentazione (elettricità e gas); </a:t>
            </a: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it-IT" sz="1100" b="0" i="0" u="none" strike="noStrike" baseline="0" dirty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evacuare i presenti, a parte la squadra per le emergenze, radunandoli in luogo sicuro</a:t>
            </a:r>
            <a:endParaRPr lang="it-IT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Rettangolo arrotondato 36">
            <a:extLst>
              <a:ext uri="{FF2B5EF4-FFF2-40B4-BE49-F238E27FC236}">
                <a16:creationId xmlns="" xmlns:a16="http://schemas.microsoft.com/office/drawing/2014/main" id="{DAEAD538-F863-37A4-2031-4A82C5F6C062}"/>
              </a:ext>
            </a:extLst>
          </p:cNvPr>
          <p:cNvSpPr/>
          <p:nvPr/>
        </p:nvSpPr>
        <p:spPr>
          <a:xfrm>
            <a:off x="4551845" y="4200500"/>
            <a:ext cx="1654043" cy="288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r>
              <a:rPr lang="it-IT" sz="11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materiali pericolosi</a:t>
            </a:r>
          </a:p>
        </p:txBody>
      </p:sp>
      <p:sp>
        <p:nvSpPr>
          <p:cNvPr id="48" name="CasellaDiTesto 47">
            <a:extLst>
              <a:ext uri="{FF2B5EF4-FFF2-40B4-BE49-F238E27FC236}">
                <a16:creationId xmlns="" xmlns:a16="http://schemas.microsoft.com/office/drawing/2014/main" id="{B2E39708-028F-7EEA-8B6F-8802B4B29AE8}"/>
              </a:ext>
            </a:extLst>
          </p:cNvPr>
          <p:cNvSpPr txBox="1"/>
          <p:nvPr/>
        </p:nvSpPr>
        <p:spPr>
          <a:xfrm>
            <a:off x="4647475" y="5194695"/>
            <a:ext cx="1909793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1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Agenti chimici pericolosi</a:t>
            </a:r>
          </a:p>
          <a:p>
            <a:pPr marL="88900" indent="-88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it-IT" sz="1100" dirty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comburenti; </a:t>
            </a:r>
            <a:endParaRPr lang="it-IT" sz="1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it-IT" sz="1100" dirty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infiammabili; </a:t>
            </a:r>
            <a:endParaRPr lang="it-IT" sz="1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it-IT" sz="1100" dirty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tossici; </a:t>
            </a:r>
            <a:endParaRPr lang="it-IT" sz="1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it-IT" sz="1100" dirty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nocivi; </a:t>
            </a:r>
            <a:endParaRPr lang="it-IT" sz="1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0" name="CasellaDiTesto 49">
            <a:extLst>
              <a:ext uri="{FF2B5EF4-FFF2-40B4-BE49-F238E27FC236}">
                <a16:creationId xmlns="" xmlns:a16="http://schemas.microsoft.com/office/drawing/2014/main" id="{B0B420FF-4C17-842C-952D-2EDA10E96C32}"/>
              </a:ext>
            </a:extLst>
          </p:cNvPr>
          <p:cNvSpPr txBox="1"/>
          <p:nvPr/>
        </p:nvSpPr>
        <p:spPr>
          <a:xfrm>
            <a:off x="4663039" y="4562545"/>
            <a:ext cx="1682056" cy="6001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it-IT" sz="1100" b="1" i="0" u="none" strike="noStrike" baseline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Agenti cancerogeni</a:t>
            </a:r>
          </a:p>
          <a:p>
            <a:pPr algn="just"/>
            <a:endParaRPr lang="it-IT" sz="1100" b="1" i="0" u="none" strike="noStrike" baseline="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it-IT" sz="1100" b="1" i="0" u="none" strike="noStrike" baseline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Agenti mutageni</a:t>
            </a:r>
            <a:endParaRPr lang="it-IT" sz="11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" name="CasellaDiTesto 51">
            <a:extLst>
              <a:ext uri="{FF2B5EF4-FFF2-40B4-BE49-F238E27FC236}">
                <a16:creationId xmlns="" xmlns:a16="http://schemas.microsoft.com/office/drawing/2014/main" id="{194811E2-0651-9A87-4F6C-3435693E724D}"/>
              </a:ext>
            </a:extLst>
          </p:cNvPr>
          <p:cNvSpPr txBox="1"/>
          <p:nvPr/>
        </p:nvSpPr>
        <p:spPr>
          <a:xfrm>
            <a:off x="5667341" y="5433233"/>
            <a:ext cx="1820864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88900" indent="-88900">
              <a:buFont typeface="Arial" panose="020B0604020202020204" pitchFamily="34" charset="0"/>
              <a:buChar char="•"/>
            </a:pPr>
            <a:r>
              <a:rPr lang="it-IT" sz="1100" dirty="0" smtClean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corrosivi;</a:t>
            </a:r>
            <a:endParaRPr lang="it-IT" sz="1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it-IT" sz="1100" dirty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irritanti; </a:t>
            </a:r>
            <a:endParaRPr lang="it-IT" sz="1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it-IT" sz="1100" dirty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sensibilizzanti; </a:t>
            </a:r>
            <a:endParaRPr lang="it-IT" sz="1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it-IT" sz="1100" kern="100" dirty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pericolosi per l’ambiente</a:t>
            </a:r>
            <a:endParaRPr lang="it-IT" sz="11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3" name="Rettangolo arrotondato 36">
            <a:extLst>
              <a:ext uri="{FF2B5EF4-FFF2-40B4-BE49-F238E27FC236}">
                <a16:creationId xmlns="" xmlns:a16="http://schemas.microsoft.com/office/drawing/2014/main" id="{29C788AF-5284-80A5-AFB6-45B5934803C4}"/>
              </a:ext>
            </a:extLst>
          </p:cNvPr>
          <p:cNvSpPr/>
          <p:nvPr/>
        </p:nvSpPr>
        <p:spPr>
          <a:xfrm>
            <a:off x="7702869" y="4196770"/>
            <a:ext cx="1978180" cy="288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r>
              <a:rPr lang="it-IT" sz="11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norme per lo stoccaggio</a:t>
            </a:r>
          </a:p>
        </p:txBody>
      </p:sp>
      <p:sp>
        <p:nvSpPr>
          <p:cNvPr id="57" name="CasellaDiTesto 56">
            <a:extLst>
              <a:ext uri="{FF2B5EF4-FFF2-40B4-BE49-F238E27FC236}">
                <a16:creationId xmlns="" xmlns:a16="http://schemas.microsoft.com/office/drawing/2014/main" id="{5218FD8D-2EEE-D0D1-EC20-B30979244465}"/>
              </a:ext>
            </a:extLst>
          </p:cNvPr>
          <p:cNvSpPr txBox="1"/>
          <p:nvPr/>
        </p:nvSpPr>
        <p:spPr>
          <a:xfrm>
            <a:off x="7707620" y="4600494"/>
            <a:ext cx="1814067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431925" indent="-1431925"/>
            <a:r>
              <a:rPr lang="it-IT" sz="1100" b="1" dirty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sostanze infiammabili</a:t>
            </a:r>
            <a:endParaRPr lang="it-IT" sz="1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9" name="CasellaDiTesto 58">
            <a:extLst>
              <a:ext uri="{FF2B5EF4-FFF2-40B4-BE49-F238E27FC236}">
                <a16:creationId xmlns="" xmlns:a16="http://schemas.microsoft.com/office/drawing/2014/main" id="{330DC335-062E-3FCA-2486-CA503CE38158}"/>
              </a:ext>
            </a:extLst>
          </p:cNvPr>
          <p:cNvSpPr txBox="1"/>
          <p:nvPr/>
        </p:nvSpPr>
        <p:spPr>
          <a:xfrm>
            <a:off x="7742894" y="5305666"/>
            <a:ext cx="1909793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100" b="1" dirty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sostanze tossiche</a:t>
            </a:r>
          </a:p>
          <a:p>
            <a:r>
              <a:rPr lang="it-IT" sz="1100" b="1" dirty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sostanze acide e basiche </a:t>
            </a:r>
            <a:endParaRPr lang="it-IT" sz="1100" dirty="0"/>
          </a:p>
        </p:txBody>
      </p:sp>
      <p:sp>
        <p:nvSpPr>
          <p:cNvPr id="61" name="CasellaDiTesto 60">
            <a:extLst>
              <a:ext uri="{FF2B5EF4-FFF2-40B4-BE49-F238E27FC236}">
                <a16:creationId xmlns="" xmlns:a16="http://schemas.microsoft.com/office/drawing/2014/main" id="{982C27F1-474E-0422-4E1D-BB12814542A4}"/>
              </a:ext>
            </a:extLst>
          </p:cNvPr>
          <p:cNvSpPr txBox="1"/>
          <p:nvPr/>
        </p:nvSpPr>
        <p:spPr>
          <a:xfrm>
            <a:off x="9503535" y="5302088"/>
            <a:ext cx="2384265" cy="9387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100" dirty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armadi di sicurezza con aspirazione verso l’esterno ed elevato numero di ricambi orari d’aria con indicazione dei pericoli dei </a:t>
            </a:r>
            <a:r>
              <a:rPr lang="it-IT" sz="1100" dirty="0" smtClean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prodotti </a:t>
            </a:r>
            <a:r>
              <a:rPr lang="it-IT" sz="1100" dirty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contenuti</a:t>
            </a:r>
            <a:endParaRPr lang="it-IT" sz="1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3" name="CasellaDiTesto 62">
            <a:extLst>
              <a:ext uri="{FF2B5EF4-FFF2-40B4-BE49-F238E27FC236}">
                <a16:creationId xmlns="" xmlns:a16="http://schemas.microsoft.com/office/drawing/2014/main" id="{54BF1668-6A5E-A042-2741-C1853D66273E}"/>
              </a:ext>
            </a:extLst>
          </p:cNvPr>
          <p:cNvSpPr txBox="1"/>
          <p:nvPr/>
        </p:nvSpPr>
        <p:spPr>
          <a:xfrm>
            <a:off x="9503535" y="4600494"/>
            <a:ext cx="2352591" cy="6001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100" dirty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armadi di sicurezza antincendio con indicazione dei pericoli </a:t>
            </a:r>
            <a:r>
              <a:rPr lang="it-IT" sz="1100" dirty="0" smtClean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it-IT" sz="1100" dirty="0" smtClean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it-IT" sz="1100" dirty="0" smtClean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dei prodotti </a:t>
            </a:r>
            <a:r>
              <a:rPr lang="it-IT" sz="1100" dirty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contenuti</a:t>
            </a:r>
            <a:endParaRPr lang="it-IT" sz="1100" dirty="0"/>
          </a:p>
        </p:txBody>
      </p:sp>
      <p:sp>
        <p:nvSpPr>
          <p:cNvPr id="64" name="Rettangolo con angoli arrotondati 63">
            <a:extLst>
              <a:ext uri="{FF2B5EF4-FFF2-40B4-BE49-F238E27FC236}">
                <a16:creationId xmlns="" xmlns:a16="http://schemas.microsoft.com/office/drawing/2014/main" id="{EE84A3EE-4DB7-BA33-14FB-372C182884CA}"/>
              </a:ext>
            </a:extLst>
          </p:cNvPr>
          <p:cNvSpPr/>
          <p:nvPr/>
        </p:nvSpPr>
        <p:spPr>
          <a:xfrm>
            <a:off x="5873782" y="366315"/>
            <a:ext cx="5481741" cy="769441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65" name="Rettangolo con angoli arrotondati 64">
            <a:extLst>
              <a:ext uri="{FF2B5EF4-FFF2-40B4-BE49-F238E27FC236}">
                <a16:creationId xmlns="" xmlns:a16="http://schemas.microsoft.com/office/drawing/2014/main" id="{D861B80C-7731-A191-46C6-C74DAA8A66AA}"/>
              </a:ext>
            </a:extLst>
          </p:cNvPr>
          <p:cNvSpPr/>
          <p:nvPr/>
        </p:nvSpPr>
        <p:spPr>
          <a:xfrm>
            <a:off x="2261246" y="494538"/>
            <a:ext cx="2248975" cy="513069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66" name="Rettangolo con angoli arrotondati 65">
            <a:extLst>
              <a:ext uri="{FF2B5EF4-FFF2-40B4-BE49-F238E27FC236}">
                <a16:creationId xmlns="" xmlns:a16="http://schemas.microsoft.com/office/drawing/2014/main" id="{4AF8E800-D244-CBB0-878D-5736A0176E5A}"/>
              </a:ext>
            </a:extLst>
          </p:cNvPr>
          <p:cNvSpPr/>
          <p:nvPr/>
        </p:nvSpPr>
        <p:spPr>
          <a:xfrm>
            <a:off x="6225848" y="1308512"/>
            <a:ext cx="5167544" cy="889309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67" name="Rettangolo 66">
            <a:extLst>
              <a:ext uri="{FF2B5EF4-FFF2-40B4-BE49-F238E27FC236}">
                <a16:creationId xmlns="" xmlns:a16="http://schemas.microsoft.com/office/drawing/2014/main" id="{808B0A0A-FBCE-9FC8-97DA-8CFDB5C6BB5E}"/>
              </a:ext>
            </a:extLst>
          </p:cNvPr>
          <p:cNvSpPr/>
          <p:nvPr/>
        </p:nvSpPr>
        <p:spPr>
          <a:xfrm>
            <a:off x="1858177" y="1176131"/>
            <a:ext cx="2459685" cy="1481369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68" name="Rettangolo con angoli arrotondati 67">
            <a:extLst>
              <a:ext uri="{FF2B5EF4-FFF2-40B4-BE49-F238E27FC236}">
                <a16:creationId xmlns="" xmlns:a16="http://schemas.microsoft.com/office/drawing/2014/main" id="{3F37F6F0-01F1-2373-A13D-94698C2B8B50}"/>
              </a:ext>
            </a:extLst>
          </p:cNvPr>
          <p:cNvSpPr/>
          <p:nvPr/>
        </p:nvSpPr>
        <p:spPr>
          <a:xfrm>
            <a:off x="478444" y="4560471"/>
            <a:ext cx="3875523" cy="1847738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69" name="Rettangolo con angoli arrotondati 68">
            <a:extLst>
              <a:ext uri="{FF2B5EF4-FFF2-40B4-BE49-F238E27FC236}">
                <a16:creationId xmlns="" xmlns:a16="http://schemas.microsoft.com/office/drawing/2014/main" id="{55C9AED7-60CE-7B03-8F6F-1E205A690ABD}"/>
              </a:ext>
            </a:extLst>
          </p:cNvPr>
          <p:cNvSpPr/>
          <p:nvPr/>
        </p:nvSpPr>
        <p:spPr>
          <a:xfrm>
            <a:off x="4551845" y="4528221"/>
            <a:ext cx="2965204" cy="1847738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70" name="Rettangolo con angoli arrotondati 69">
            <a:extLst>
              <a:ext uri="{FF2B5EF4-FFF2-40B4-BE49-F238E27FC236}">
                <a16:creationId xmlns="" xmlns:a16="http://schemas.microsoft.com/office/drawing/2014/main" id="{14559E7F-7E43-6B38-3EE1-B596B96A7175}"/>
              </a:ext>
            </a:extLst>
          </p:cNvPr>
          <p:cNvSpPr/>
          <p:nvPr/>
        </p:nvSpPr>
        <p:spPr>
          <a:xfrm>
            <a:off x="7724404" y="4552925"/>
            <a:ext cx="4093222" cy="681008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71" name="Rettangolo con angoli arrotondati 70">
            <a:extLst>
              <a:ext uri="{FF2B5EF4-FFF2-40B4-BE49-F238E27FC236}">
                <a16:creationId xmlns="" xmlns:a16="http://schemas.microsoft.com/office/drawing/2014/main" id="{4E868D3E-5D25-CBDC-6BB1-CEB5FD3CAF4A}"/>
              </a:ext>
            </a:extLst>
          </p:cNvPr>
          <p:cNvSpPr/>
          <p:nvPr/>
        </p:nvSpPr>
        <p:spPr>
          <a:xfrm>
            <a:off x="7717623" y="5273517"/>
            <a:ext cx="4093222" cy="1102442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cxnSp>
        <p:nvCxnSpPr>
          <p:cNvPr id="72" name="Connettore 2 71">
            <a:extLst>
              <a:ext uri="{FF2B5EF4-FFF2-40B4-BE49-F238E27FC236}">
                <a16:creationId xmlns="" xmlns:a16="http://schemas.microsoft.com/office/drawing/2014/main" id="{D6BE8ECA-257E-71D9-B94E-A99C0D8C9E62}"/>
              </a:ext>
            </a:extLst>
          </p:cNvPr>
          <p:cNvCxnSpPr>
            <a:cxnSpLocks/>
            <a:stCxn id="4" idx="3"/>
            <a:endCxn id="65" idx="1"/>
          </p:cNvCxnSpPr>
          <p:nvPr/>
        </p:nvCxnSpPr>
        <p:spPr>
          <a:xfrm>
            <a:off x="2026637" y="751072"/>
            <a:ext cx="234609" cy="1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Connettore 2 76">
            <a:extLst>
              <a:ext uri="{FF2B5EF4-FFF2-40B4-BE49-F238E27FC236}">
                <a16:creationId xmlns="" xmlns:a16="http://schemas.microsoft.com/office/drawing/2014/main" id="{DD2BB381-0403-22CF-766D-82CD2AD292BC}"/>
              </a:ext>
            </a:extLst>
          </p:cNvPr>
          <p:cNvCxnSpPr>
            <a:cxnSpLocks/>
            <a:stCxn id="65" idx="3"/>
            <a:endCxn id="10" idx="1"/>
          </p:cNvCxnSpPr>
          <p:nvPr/>
        </p:nvCxnSpPr>
        <p:spPr>
          <a:xfrm flipV="1">
            <a:off x="4510221" y="751072"/>
            <a:ext cx="398779" cy="1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Connettore 2 81">
            <a:extLst>
              <a:ext uri="{FF2B5EF4-FFF2-40B4-BE49-F238E27FC236}">
                <a16:creationId xmlns="" xmlns:a16="http://schemas.microsoft.com/office/drawing/2014/main" id="{4BF03A75-ED46-BC1D-1C3C-1ADF938E8A1C}"/>
              </a:ext>
            </a:extLst>
          </p:cNvPr>
          <p:cNvCxnSpPr>
            <a:cxnSpLocks/>
            <a:stCxn id="10" idx="3"/>
            <a:endCxn id="64" idx="1"/>
          </p:cNvCxnSpPr>
          <p:nvPr/>
        </p:nvCxnSpPr>
        <p:spPr>
          <a:xfrm flipV="1">
            <a:off x="5667342" y="751036"/>
            <a:ext cx="206440" cy="36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Connettore 2 87">
            <a:extLst>
              <a:ext uri="{FF2B5EF4-FFF2-40B4-BE49-F238E27FC236}">
                <a16:creationId xmlns="" xmlns:a16="http://schemas.microsoft.com/office/drawing/2014/main" id="{C4312ED0-B1EE-BE49-FC55-B311FE13F7E9}"/>
              </a:ext>
            </a:extLst>
          </p:cNvPr>
          <p:cNvCxnSpPr>
            <a:cxnSpLocks/>
            <a:stCxn id="13" idx="3"/>
            <a:endCxn id="67" idx="1"/>
          </p:cNvCxnSpPr>
          <p:nvPr/>
        </p:nvCxnSpPr>
        <p:spPr>
          <a:xfrm flipV="1">
            <a:off x="1665819" y="1916816"/>
            <a:ext cx="192358" cy="4545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Connettore 2 92">
            <a:extLst>
              <a:ext uri="{FF2B5EF4-FFF2-40B4-BE49-F238E27FC236}">
                <a16:creationId xmlns="" xmlns:a16="http://schemas.microsoft.com/office/drawing/2014/main" id="{67E73A38-9D20-75B7-72C3-EDE0B458D5F5}"/>
              </a:ext>
            </a:extLst>
          </p:cNvPr>
          <p:cNvCxnSpPr>
            <a:cxnSpLocks/>
            <a:stCxn id="16" idx="3"/>
            <a:endCxn id="66" idx="1"/>
          </p:cNvCxnSpPr>
          <p:nvPr/>
        </p:nvCxnSpPr>
        <p:spPr>
          <a:xfrm flipV="1">
            <a:off x="5885782" y="1753167"/>
            <a:ext cx="340066" cy="4336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Connettore 2 97">
            <a:extLst>
              <a:ext uri="{FF2B5EF4-FFF2-40B4-BE49-F238E27FC236}">
                <a16:creationId xmlns="" xmlns:a16="http://schemas.microsoft.com/office/drawing/2014/main" id="{A32C5808-62D8-052E-16CD-2241980B2E82}"/>
              </a:ext>
            </a:extLst>
          </p:cNvPr>
          <p:cNvCxnSpPr>
            <a:cxnSpLocks/>
            <a:stCxn id="31" idx="3"/>
            <a:endCxn id="38" idx="1"/>
          </p:cNvCxnSpPr>
          <p:nvPr/>
        </p:nvCxnSpPr>
        <p:spPr>
          <a:xfrm>
            <a:off x="3694722" y="3429001"/>
            <a:ext cx="330845" cy="0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3240574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4483</TotalTime>
  <Words>913</Words>
  <Application>Microsoft Macintosh PowerPoint</Application>
  <PresentationFormat>Personalizzato</PresentationFormat>
  <Paragraphs>186</Paragraphs>
  <Slides>3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4" baseType="lpstr">
      <vt:lpstr>Tema di Office</vt:lpstr>
      <vt:lpstr>Presentazione di PowerPoint</vt:lpstr>
      <vt:lpstr>Presentazione di PowerPoint</vt:lpstr>
      <vt:lpstr>Presentazione di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Utente</dc:creator>
  <cp:lastModifiedBy>Cinzia Bisognin</cp:lastModifiedBy>
  <cp:revision>274</cp:revision>
  <dcterms:created xsi:type="dcterms:W3CDTF">2018-02-23T18:35:34Z</dcterms:created>
  <dcterms:modified xsi:type="dcterms:W3CDTF">2024-05-20T15:15:06Z</dcterms:modified>
</cp:coreProperties>
</file>