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982" autoAdjust="0"/>
    <p:restoredTop sz="98447" autoAdjust="0"/>
  </p:normalViewPr>
  <p:slideViewPr>
    <p:cSldViewPr snapToGrid="0">
      <p:cViewPr varScale="1">
        <p:scale>
          <a:sx n="150" d="100"/>
          <a:sy n="150" d="100"/>
        </p:scale>
        <p:origin x="-384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5DAD2-6D68-4278-A07E-A8BDE4E78A4D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D483C-EB4F-4823-86CE-756F7E26E20B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2230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483C-EB4F-4823-86CE-756F7E26E20B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107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5775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295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343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845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36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122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066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309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237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875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013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381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454213" y="325139"/>
            <a:ext cx="1907347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Sicurezza e </a:t>
            </a:r>
            <a:r>
              <a:rPr lang="it-IT" sz="1400" b="1" kern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salute</a:t>
            </a:r>
            <a:endParaRPr lang="it-IT" sz="1400" b="1" kern="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6" name="Connettore 2 115">
            <a:extLst>
              <a:ext uri="{FF2B5EF4-FFF2-40B4-BE49-F238E27FC236}">
                <a16:creationId xmlns="" xmlns:a16="http://schemas.microsoft.com/office/drawing/2014/main" id="{62B88B47-C195-49E1-8712-B36211863B95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2361560" y="469139"/>
            <a:ext cx="272309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2">
            <a:extLst>
              <a:ext uri="{FF2B5EF4-FFF2-40B4-BE49-F238E27FC236}">
                <a16:creationId xmlns="" xmlns:a16="http://schemas.microsoft.com/office/drawing/2014/main" id="{061C24A1-85C9-D2FF-2A01-73340310D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50876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0" name="Rectangle 4">
            <a:extLst>
              <a:ext uri="{FF2B5EF4-FFF2-40B4-BE49-F238E27FC236}">
                <a16:creationId xmlns="" xmlns:a16="http://schemas.microsoft.com/office/drawing/2014/main" id="{7B8FF518-1266-2B16-64AA-A734EBF34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6" name="Rectangle 6">
            <a:extLst>
              <a:ext uri="{FF2B5EF4-FFF2-40B4-BE49-F238E27FC236}">
                <a16:creationId xmlns="" xmlns:a16="http://schemas.microsoft.com/office/drawing/2014/main" id="{5DDFD5FB-D6AB-F10C-D78E-B833B99C2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26" y="-293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71" name="Rectangle 8">
            <a:extLst>
              <a:ext uri="{FF2B5EF4-FFF2-40B4-BE49-F238E27FC236}">
                <a16:creationId xmlns="" xmlns:a16="http://schemas.microsoft.com/office/drawing/2014/main" id="{9377D43C-E1B7-C2D0-161E-8AC80FA06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0419" y="494229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24" name="Rectangle 2">
            <a:extLst>
              <a:ext uri="{FF2B5EF4-FFF2-40B4-BE49-F238E27FC236}">
                <a16:creationId xmlns="" xmlns:a16="http://schemas.microsoft.com/office/drawing/2014/main" id="{EA04B6FB-2543-F45C-2660-BAE50C85A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8397" y="342272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114" name="Rectangle 6">
            <a:extLst>
              <a:ext uri="{FF2B5EF4-FFF2-40B4-BE49-F238E27FC236}">
                <a16:creationId xmlns="" xmlns:a16="http://schemas.microsoft.com/office/drawing/2014/main" id="{CCCB1E81-CD71-44D6-4893-2AB945834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2200" y="604851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32" name="CasellaDiTesto 31">
            <a:extLst>
              <a:ext uri="{FF2B5EF4-FFF2-40B4-BE49-F238E27FC236}">
                <a16:creationId xmlns="" xmlns:a16="http://schemas.microsoft.com/office/drawing/2014/main" id="{C0854B05-2EC0-34E7-EC32-6B141FB888D3}"/>
              </a:ext>
            </a:extLst>
          </p:cNvPr>
          <p:cNvSpPr txBox="1"/>
          <p:nvPr/>
        </p:nvSpPr>
        <p:spPr>
          <a:xfrm>
            <a:off x="598109" y="1046346"/>
            <a:ext cx="4619934" cy="2446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Obblighi del datore di lavoro</a:t>
            </a:r>
          </a:p>
          <a:p>
            <a:pPr marL="88900" indent="-88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it-IT" sz="11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edazione del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DVR (Documento di Valutazione dei Rischi)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elenco di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tutti i rischi per la salute e la sicurezza dei lavoratori, 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individuare le misure di prevenzione e 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protezione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attuare 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prevedere interventi di miglioramento delle condizioni di lavoro;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lvl="0" indent="-88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organizzazione del servizio di prevenzione e protezione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insieme delle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persone e dei sistemi finalizzati alla prevenzione 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protezione dei rischi per i lavoratori;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lvl="0" indent="-88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nomina del medico competente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 la sorveglianza 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sanitaria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dei lavoratori;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lvl="0" indent="-88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informazione e formazione ai lavoratori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sui rischi presenti nelle attività lavorative, 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formarli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sulle norme di sicurezza e fornire loro i dispositivi per la protezione individuale (DPI)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ttangolo arrotondato 36">
            <a:extLst>
              <a:ext uri="{FF2B5EF4-FFF2-40B4-BE49-F238E27FC236}">
                <a16:creationId xmlns="" xmlns:a16="http://schemas.microsoft.com/office/drawing/2014/main" id="{39BF0532-D3A9-91A8-0816-EECA8B884FEE}"/>
              </a:ext>
            </a:extLst>
          </p:cNvPr>
          <p:cNvSpPr/>
          <p:nvPr/>
        </p:nvSpPr>
        <p:spPr>
          <a:xfrm>
            <a:off x="970282" y="3650198"/>
            <a:ext cx="3041374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-IT" sz="1100" b="1" u="none" strike="noStrike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Organigramma aziendale per la sicurezza</a:t>
            </a:r>
            <a:endParaRPr lang="it-IT" sz="1100" b="1" kern="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it-IT" sz="1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ttangolo 36">
            <a:extLst>
              <a:ext uri="{FF2B5EF4-FFF2-40B4-BE49-F238E27FC236}">
                <a16:creationId xmlns="" xmlns:a16="http://schemas.microsoft.com/office/drawing/2014/main" id="{CA673478-2F96-42FA-E9C7-AE9F18D04FD6}"/>
              </a:ext>
            </a:extLst>
          </p:cNvPr>
          <p:cNvSpPr/>
          <p:nvPr/>
        </p:nvSpPr>
        <p:spPr>
          <a:xfrm>
            <a:off x="1848120" y="4020849"/>
            <a:ext cx="1272209" cy="22224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Datore di lavoro</a:t>
            </a:r>
          </a:p>
        </p:txBody>
      </p:sp>
      <p:sp>
        <p:nvSpPr>
          <p:cNvPr id="42" name="Rettangolo 41">
            <a:extLst>
              <a:ext uri="{FF2B5EF4-FFF2-40B4-BE49-F238E27FC236}">
                <a16:creationId xmlns="" xmlns:a16="http://schemas.microsoft.com/office/drawing/2014/main" id="{09027BC3-6F6C-2F75-6030-C7AD348705BD}"/>
              </a:ext>
            </a:extLst>
          </p:cNvPr>
          <p:cNvSpPr/>
          <p:nvPr/>
        </p:nvSpPr>
        <p:spPr>
          <a:xfrm>
            <a:off x="448051" y="4480535"/>
            <a:ext cx="1274402" cy="65389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RLS </a:t>
            </a:r>
            <a:r>
              <a:rPr lang="it-IT" sz="105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Rappresentante dei Lavoratori per la </a:t>
            </a:r>
            <a:r>
              <a:rPr lang="it-IT" sz="1050" b="0" i="0" u="none" strike="noStrike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Sicurezza </a:t>
            </a:r>
            <a:endParaRPr lang="it-IT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ttangolo 44">
            <a:extLst>
              <a:ext uri="{FF2B5EF4-FFF2-40B4-BE49-F238E27FC236}">
                <a16:creationId xmlns="" xmlns:a16="http://schemas.microsoft.com/office/drawing/2014/main" id="{F500B23D-92F6-762B-464F-0C8F5917ABFE}"/>
              </a:ext>
            </a:extLst>
          </p:cNvPr>
          <p:cNvSpPr/>
          <p:nvPr/>
        </p:nvSpPr>
        <p:spPr>
          <a:xfrm>
            <a:off x="1776674" y="4494765"/>
            <a:ext cx="1415102" cy="648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b="1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RSPP </a:t>
            </a:r>
            <a:r>
              <a:rPr lang="it-IT" sz="105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Responsabile </a:t>
            </a:r>
            <a:r>
              <a:rPr lang="it-IT" sz="105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Servizio </a:t>
            </a:r>
            <a:endParaRPr lang="it-IT" sz="1050" b="0" i="0" u="none" strike="noStrike" baseline="0" dirty="0" smtClean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05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105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Prevenzione </a:t>
            </a:r>
            <a:endParaRPr lang="it-IT" sz="1050" b="0" i="0" u="none" strike="noStrike" baseline="0" dirty="0" smtClean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05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105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Protezione </a:t>
            </a:r>
            <a:endParaRPr lang="it-IT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ttangolo 49">
            <a:extLst>
              <a:ext uri="{FF2B5EF4-FFF2-40B4-BE49-F238E27FC236}">
                <a16:creationId xmlns="" xmlns:a16="http://schemas.microsoft.com/office/drawing/2014/main" id="{CC08043E-00B6-5060-083F-351FABD0D239}"/>
              </a:ext>
            </a:extLst>
          </p:cNvPr>
          <p:cNvSpPr/>
          <p:nvPr/>
        </p:nvSpPr>
        <p:spPr>
          <a:xfrm>
            <a:off x="3240288" y="4503038"/>
            <a:ext cx="1179853" cy="648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b="1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 </a:t>
            </a:r>
            <a:r>
              <a:rPr lang="it-IT" sz="105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Medico Competente</a:t>
            </a:r>
          </a:p>
          <a:p>
            <a:pPr algn="ctr"/>
            <a:r>
              <a:rPr lang="it-IT" sz="105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05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medicina </a:t>
            </a:r>
            <a:endParaRPr lang="it-IT" sz="1050" b="0" i="0" u="none" strike="noStrike" baseline="0" dirty="0" smtClean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05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it-IT" sz="105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lavoro </a:t>
            </a:r>
            <a:endParaRPr lang="it-IT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ttangolo 53">
            <a:extLst>
              <a:ext uri="{FF2B5EF4-FFF2-40B4-BE49-F238E27FC236}">
                <a16:creationId xmlns="" xmlns:a16="http://schemas.microsoft.com/office/drawing/2014/main" id="{7944D7DE-CA1E-A9EB-9C9B-F56DE8D9E937}"/>
              </a:ext>
            </a:extLst>
          </p:cNvPr>
          <p:cNvSpPr/>
          <p:nvPr/>
        </p:nvSpPr>
        <p:spPr>
          <a:xfrm>
            <a:off x="1239043" y="5475509"/>
            <a:ext cx="987972" cy="486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Addetti </a:t>
            </a:r>
            <a:endParaRPr lang="it-IT" sz="1050" b="0" i="0" u="none" strike="noStrike" baseline="0" dirty="0" smtClean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05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it-IT" sz="105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primo soccorso </a:t>
            </a:r>
            <a:endParaRPr lang="it-IT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ttangolo 54">
            <a:extLst>
              <a:ext uri="{FF2B5EF4-FFF2-40B4-BE49-F238E27FC236}">
                <a16:creationId xmlns="" xmlns:a16="http://schemas.microsoft.com/office/drawing/2014/main" id="{A79B1348-7AF9-FBBB-77B4-1432B40C9BC0}"/>
              </a:ext>
            </a:extLst>
          </p:cNvPr>
          <p:cNvSpPr/>
          <p:nvPr/>
        </p:nvSpPr>
        <p:spPr>
          <a:xfrm>
            <a:off x="2309419" y="5508127"/>
            <a:ext cx="1429989" cy="486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Addetti prevenzione incendi ed emergenze </a:t>
            </a:r>
            <a:endParaRPr lang="it-IT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ttangolo 55">
            <a:extLst>
              <a:ext uri="{FF2B5EF4-FFF2-40B4-BE49-F238E27FC236}">
                <a16:creationId xmlns="" xmlns:a16="http://schemas.microsoft.com/office/drawing/2014/main" id="{15F680C6-68DD-9EB1-D39C-993260E68E0B}"/>
              </a:ext>
            </a:extLst>
          </p:cNvPr>
          <p:cNvSpPr/>
          <p:nvPr/>
        </p:nvSpPr>
        <p:spPr>
          <a:xfrm>
            <a:off x="448051" y="6100861"/>
            <a:ext cx="3972090" cy="288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it-IT" sz="105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avoratori</a:t>
            </a:r>
            <a:endParaRPr lang="it-IT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8" name="Connettore 2 57">
            <a:extLst>
              <a:ext uri="{FF2B5EF4-FFF2-40B4-BE49-F238E27FC236}">
                <a16:creationId xmlns="" xmlns:a16="http://schemas.microsoft.com/office/drawing/2014/main" id="{2BDA41F6-8139-6CBC-7EB2-E5C61DEDF7FA}"/>
              </a:ext>
            </a:extLst>
          </p:cNvPr>
          <p:cNvCxnSpPr>
            <a:cxnSpLocks/>
            <a:stCxn id="37" idx="2"/>
            <a:endCxn id="45" idx="0"/>
          </p:cNvCxnSpPr>
          <p:nvPr/>
        </p:nvCxnSpPr>
        <p:spPr>
          <a:xfrm>
            <a:off x="2484225" y="4243098"/>
            <a:ext cx="0" cy="2516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2 63">
            <a:extLst>
              <a:ext uri="{FF2B5EF4-FFF2-40B4-BE49-F238E27FC236}">
                <a16:creationId xmlns="" xmlns:a16="http://schemas.microsoft.com/office/drawing/2014/main" id="{10129D7F-FCBB-46C0-AA29-8BBC047CB9D1}"/>
              </a:ext>
            </a:extLst>
          </p:cNvPr>
          <p:cNvCxnSpPr>
            <a:cxnSpLocks/>
            <a:endCxn id="42" idx="0"/>
          </p:cNvCxnSpPr>
          <p:nvPr/>
        </p:nvCxnSpPr>
        <p:spPr>
          <a:xfrm>
            <a:off x="1085252" y="4342192"/>
            <a:ext cx="0" cy="138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2 72">
            <a:extLst>
              <a:ext uri="{FF2B5EF4-FFF2-40B4-BE49-F238E27FC236}">
                <a16:creationId xmlns="" xmlns:a16="http://schemas.microsoft.com/office/drawing/2014/main" id="{4CE0278E-F2F2-0A25-17F0-C51BDAC2FBE5}"/>
              </a:ext>
            </a:extLst>
          </p:cNvPr>
          <p:cNvCxnSpPr>
            <a:cxnSpLocks/>
            <a:endCxn id="50" idx="0"/>
          </p:cNvCxnSpPr>
          <p:nvPr/>
        </p:nvCxnSpPr>
        <p:spPr>
          <a:xfrm>
            <a:off x="3830215" y="4340311"/>
            <a:ext cx="0" cy="162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="" xmlns:a16="http://schemas.microsoft.com/office/drawing/2014/main" id="{17BEC797-F66B-657A-00A7-134322B0E690}"/>
              </a:ext>
            </a:extLst>
          </p:cNvPr>
          <p:cNvCxnSpPr>
            <a:cxnSpLocks/>
          </p:cNvCxnSpPr>
          <p:nvPr/>
        </p:nvCxnSpPr>
        <p:spPr>
          <a:xfrm>
            <a:off x="1085252" y="4330712"/>
            <a:ext cx="2744962" cy="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2 84">
            <a:extLst>
              <a:ext uri="{FF2B5EF4-FFF2-40B4-BE49-F238E27FC236}">
                <a16:creationId xmlns="" xmlns:a16="http://schemas.microsoft.com/office/drawing/2014/main" id="{5C531EA0-9897-E7BB-A439-D9113B5F99BD}"/>
              </a:ext>
            </a:extLst>
          </p:cNvPr>
          <p:cNvCxnSpPr>
            <a:cxnSpLocks/>
            <a:endCxn id="54" idx="0"/>
          </p:cNvCxnSpPr>
          <p:nvPr/>
        </p:nvCxnSpPr>
        <p:spPr>
          <a:xfrm>
            <a:off x="1722453" y="5349833"/>
            <a:ext cx="10576" cy="1256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="" xmlns:a16="http://schemas.microsoft.com/office/drawing/2014/main" id="{64779BC2-501B-0036-2100-A3A1B5D3B33A}"/>
              </a:ext>
            </a:extLst>
          </p:cNvPr>
          <p:cNvCxnSpPr>
            <a:cxnSpLocks/>
          </p:cNvCxnSpPr>
          <p:nvPr/>
        </p:nvCxnSpPr>
        <p:spPr>
          <a:xfrm>
            <a:off x="1733029" y="5357933"/>
            <a:ext cx="1291385" cy="10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2 94">
            <a:extLst>
              <a:ext uri="{FF2B5EF4-FFF2-40B4-BE49-F238E27FC236}">
                <a16:creationId xmlns="" xmlns:a16="http://schemas.microsoft.com/office/drawing/2014/main" id="{AD492C1D-47A0-8B74-62DC-9897A2C5505A}"/>
              </a:ext>
            </a:extLst>
          </p:cNvPr>
          <p:cNvCxnSpPr>
            <a:cxnSpLocks/>
            <a:endCxn id="55" idx="0"/>
          </p:cNvCxnSpPr>
          <p:nvPr/>
        </p:nvCxnSpPr>
        <p:spPr>
          <a:xfrm>
            <a:off x="3024414" y="5357933"/>
            <a:ext cx="0" cy="1501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2 106">
            <a:extLst>
              <a:ext uri="{FF2B5EF4-FFF2-40B4-BE49-F238E27FC236}">
                <a16:creationId xmlns="" xmlns:a16="http://schemas.microsoft.com/office/drawing/2014/main" id="{BCF706CF-E1B1-12A1-7D73-821333C9183F}"/>
              </a:ext>
            </a:extLst>
          </p:cNvPr>
          <p:cNvCxnSpPr>
            <a:cxnSpLocks/>
            <a:stCxn id="45" idx="2"/>
          </p:cNvCxnSpPr>
          <p:nvPr/>
        </p:nvCxnSpPr>
        <p:spPr>
          <a:xfrm>
            <a:off x="2484225" y="5142765"/>
            <a:ext cx="4867" cy="207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2 111">
            <a:extLst>
              <a:ext uri="{FF2B5EF4-FFF2-40B4-BE49-F238E27FC236}">
                <a16:creationId xmlns="" xmlns:a16="http://schemas.microsoft.com/office/drawing/2014/main" id="{44280F99-B610-633B-A995-9A78E7AF495F}"/>
              </a:ext>
            </a:extLst>
          </p:cNvPr>
          <p:cNvCxnSpPr>
            <a:cxnSpLocks/>
            <a:stCxn id="42" idx="2"/>
          </p:cNvCxnSpPr>
          <p:nvPr/>
        </p:nvCxnSpPr>
        <p:spPr>
          <a:xfrm flipH="1">
            <a:off x="1073990" y="5134429"/>
            <a:ext cx="11262" cy="966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2 119">
            <a:extLst>
              <a:ext uri="{FF2B5EF4-FFF2-40B4-BE49-F238E27FC236}">
                <a16:creationId xmlns="" xmlns:a16="http://schemas.microsoft.com/office/drawing/2014/main" id="{F36F4DC1-3069-C47F-FD67-88838D123801}"/>
              </a:ext>
            </a:extLst>
          </p:cNvPr>
          <p:cNvCxnSpPr>
            <a:cxnSpLocks/>
            <a:stCxn id="54" idx="2"/>
          </p:cNvCxnSpPr>
          <p:nvPr/>
        </p:nvCxnSpPr>
        <p:spPr>
          <a:xfrm>
            <a:off x="1733029" y="5961509"/>
            <a:ext cx="0" cy="153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2 123">
            <a:extLst>
              <a:ext uri="{FF2B5EF4-FFF2-40B4-BE49-F238E27FC236}">
                <a16:creationId xmlns="" xmlns:a16="http://schemas.microsoft.com/office/drawing/2014/main" id="{9ADA3037-B088-DF43-C8E1-766D60A42746}"/>
              </a:ext>
            </a:extLst>
          </p:cNvPr>
          <p:cNvCxnSpPr>
            <a:cxnSpLocks/>
            <a:stCxn id="55" idx="2"/>
          </p:cNvCxnSpPr>
          <p:nvPr/>
        </p:nvCxnSpPr>
        <p:spPr>
          <a:xfrm>
            <a:off x="3024414" y="5994127"/>
            <a:ext cx="0" cy="120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2 126">
            <a:extLst>
              <a:ext uri="{FF2B5EF4-FFF2-40B4-BE49-F238E27FC236}">
                <a16:creationId xmlns="" xmlns:a16="http://schemas.microsoft.com/office/drawing/2014/main" id="{0F97168C-0BD6-2B67-3919-9C6EFD48E59C}"/>
              </a:ext>
            </a:extLst>
          </p:cNvPr>
          <p:cNvCxnSpPr>
            <a:cxnSpLocks/>
            <a:stCxn id="50" idx="2"/>
          </p:cNvCxnSpPr>
          <p:nvPr/>
        </p:nvCxnSpPr>
        <p:spPr>
          <a:xfrm flipH="1">
            <a:off x="3830214" y="5151038"/>
            <a:ext cx="1" cy="949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CasellaDiTesto 135">
            <a:extLst>
              <a:ext uri="{FF2B5EF4-FFF2-40B4-BE49-F238E27FC236}">
                <a16:creationId xmlns="" xmlns:a16="http://schemas.microsoft.com/office/drawing/2014/main" id="{0C1248F3-1D6A-509B-481F-DDA3B8D18E77}"/>
              </a:ext>
            </a:extLst>
          </p:cNvPr>
          <p:cNvSpPr txBox="1"/>
          <p:nvPr/>
        </p:nvSpPr>
        <p:spPr>
          <a:xfrm>
            <a:off x="5412212" y="1045676"/>
            <a:ext cx="6331735" cy="12208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005"/>
              </a:lnSpc>
            </a:pPr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Doveri del lavoratore</a:t>
            </a:r>
            <a:r>
              <a:rPr lang="it-IT" sz="11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it-IT" sz="1100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lvl="0" indent="-88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seguire i corsi di formazione previsti;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lvl="0" indent="-88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comportarsi correttamente e non mettersi volontariamente in situazioni di pericolo;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lvl="0" indent="-88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indossare i dispositivi di protezione individuale e non apportarvi 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modifiche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lvl="0" indent="-88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segnalare malfunzionamenti ad attrezzature e 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dispositivi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protezione individuale (DPI) interrompendo le attività in caso di 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pericolo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CasellaDiTesto 137">
            <a:extLst>
              <a:ext uri="{FF2B5EF4-FFF2-40B4-BE49-F238E27FC236}">
                <a16:creationId xmlns="" xmlns:a16="http://schemas.microsoft.com/office/drawing/2014/main" id="{CC9B55BD-225F-5BDF-F55A-9B62C096A5B9}"/>
              </a:ext>
            </a:extLst>
          </p:cNvPr>
          <p:cNvSpPr txBox="1"/>
          <p:nvPr/>
        </p:nvSpPr>
        <p:spPr>
          <a:xfrm>
            <a:off x="5412212" y="2315864"/>
            <a:ext cx="6514745" cy="14696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Disposizioni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l’utilizzo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delle attrezzature e dei dispositivi di protezione individuale (DPI);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la movimentazione di 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carichi;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la gestione delle situazioni di emergenza;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la protezione dei lavoratori esposti ad agenti fisici (come rumore, vibrazioni, campi elettromagnetici), chimici e biologici</a:t>
            </a:r>
            <a:r>
              <a:rPr lang="it-IT" sz="1100" kern="0" dirty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marL="88900" indent="-88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segnaletica di salute e sicurezza che deve essere presente sui luoghi di lavoro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Rettangolo arrotondato 36">
            <a:extLst>
              <a:ext uri="{FF2B5EF4-FFF2-40B4-BE49-F238E27FC236}">
                <a16:creationId xmlns="" xmlns:a16="http://schemas.microsoft.com/office/drawing/2014/main" id="{69CD170E-B763-AE46-60C5-E91A741DB812}"/>
              </a:ext>
            </a:extLst>
          </p:cNvPr>
          <p:cNvSpPr/>
          <p:nvPr/>
        </p:nvSpPr>
        <p:spPr>
          <a:xfrm>
            <a:off x="2633869" y="318687"/>
            <a:ext cx="4214191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D.Lgs. n. 81/08 del 09/04/2008 –</a:t>
            </a:r>
            <a:r>
              <a:rPr lang="it-IT" sz="11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Testo Unico sulla sicurezza</a:t>
            </a:r>
          </a:p>
          <a:p>
            <a:endParaRPr lang="it-IT" sz="1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Rettangolo arrotondato 36">
            <a:extLst>
              <a:ext uri="{FF2B5EF4-FFF2-40B4-BE49-F238E27FC236}">
                <a16:creationId xmlns="" xmlns:a16="http://schemas.microsoft.com/office/drawing/2014/main" id="{B69CAA18-680B-E5AE-98F3-99B9E3068263}"/>
              </a:ext>
            </a:extLst>
          </p:cNvPr>
          <p:cNvSpPr/>
          <p:nvPr/>
        </p:nvSpPr>
        <p:spPr>
          <a:xfrm>
            <a:off x="7310990" y="315320"/>
            <a:ext cx="3816408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-IT" sz="110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titoli e 51 allegati </a:t>
            </a:r>
            <a:r>
              <a:rPr lang="it-IT" sz="1100" kern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aggiornato da</a:t>
            </a:r>
            <a:r>
              <a:rPr lang="it-IT" sz="11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D.Lgs. n. 106/09</a:t>
            </a:r>
            <a:endParaRPr lang="it-IT" sz="1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44" name="Connettore 2 143">
            <a:extLst>
              <a:ext uri="{FF2B5EF4-FFF2-40B4-BE49-F238E27FC236}">
                <a16:creationId xmlns="" xmlns:a16="http://schemas.microsoft.com/office/drawing/2014/main" id="{A331B9C7-DA0B-5B9A-6EA8-1CD2C41BE961}"/>
              </a:ext>
            </a:extLst>
          </p:cNvPr>
          <p:cNvCxnSpPr>
            <a:cxnSpLocks/>
            <a:stCxn id="139" idx="3"/>
            <a:endCxn id="143" idx="1"/>
          </p:cNvCxnSpPr>
          <p:nvPr/>
        </p:nvCxnSpPr>
        <p:spPr>
          <a:xfrm flipV="1">
            <a:off x="6848060" y="459320"/>
            <a:ext cx="462930" cy="336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ttangolo arrotondato 36">
            <a:extLst>
              <a:ext uri="{FF2B5EF4-FFF2-40B4-BE49-F238E27FC236}">
                <a16:creationId xmlns="" xmlns:a16="http://schemas.microsoft.com/office/drawing/2014/main" id="{7655852B-9E00-1B78-AE21-3EA85E754796}"/>
              </a:ext>
            </a:extLst>
          </p:cNvPr>
          <p:cNvSpPr/>
          <p:nvPr/>
        </p:nvSpPr>
        <p:spPr>
          <a:xfrm>
            <a:off x="4369513" y="675163"/>
            <a:ext cx="2541495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-IT" sz="1100" b="1" u="none" strike="noStrike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Elementi base </a:t>
            </a:r>
            <a:r>
              <a:rPr lang="it-IT" sz="1100" b="1" u="none" strike="noStrike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del </a:t>
            </a:r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D.Lgs. n. 81/08 </a:t>
            </a:r>
          </a:p>
          <a:p>
            <a:endParaRPr lang="it-IT" sz="1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Rettangolo con angoli arrotondati 148">
            <a:extLst>
              <a:ext uri="{FF2B5EF4-FFF2-40B4-BE49-F238E27FC236}">
                <a16:creationId xmlns="" xmlns:a16="http://schemas.microsoft.com/office/drawing/2014/main" id="{DF9E9CD0-ED7D-DBA7-6DC6-5A55D8D4B292}"/>
              </a:ext>
            </a:extLst>
          </p:cNvPr>
          <p:cNvSpPr/>
          <p:nvPr/>
        </p:nvSpPr>
        <p:spPr>
          <a:xfrm>
            <a:off x="448052" y="1012290"/>
            <a:ext cx="4769992" cy="2525567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" name="Rettangolo arrotondato 36">
            <a:extLst>
              <a:ext uri="{FF2B5EF4-FFF2-40B4-BE49-F238E27FC236}">
                <a16:creationId xmlns="" xmlns:a16="http://schemas.microsoft.com/office/drawing/2014/main" id="{BC114F18-6C20-7315-0B0B-929C591D249F}"/>
              </a:ext>
            </a:extLst>
          </p:cNvPr>
          <p:cNvSpPr/>
          <p:nvPr/>
        </p:nvSpPr>
        <p:spPr>
          <a:xfrm>
            <a:off x="4839875" y="3899504"/>
            <a:ext cx="3106574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Dispositivi di protezione individuale (DPI) </a:t>
            </a:r>
            <a:endParaRPr lang="it-IT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="" xmlns:a16="http://schemas.microsoft.com/office/drawing/2014/main" id="{26E56338-A20B-9580-D8AE-7CE8590201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7206" y="4242346"/>
            <a:ext cx="3038750" cy="2226062"/>
          </a:xfrm>
          <a:prstGeom prst="rect">
            <a:avLst/>
          </a:prstGeom>
        </p:spPr>
      </p:pic>
      <p:graphicFrame>
        <p:nvGraphicFramePr>
          <p:cNvPr id="8" name="Tabella 7">
            <a:extLst>
              <a:ext uri="{FF2B5EF4-FFF2-40B4-BE49-F238E27FC236}">
                <a16:creationId xmlns="" xmlns:a16="http://schemas.microsoft.com/office/drawing/2014/main" id="{6BB72570-0321-90EA-AB85-8F73DFC71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667153"/>
              </p:ext>
            </p:extLst>
          </p:nvPr>
        </p:nvGraphicFramePr>
        <p:xfrm>
          <a:off x="8422200" y="4280325"/>
          <a:ext cx="3449972" cy="2129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7604">
                  <a:extLst>
                    <a:ext uri="{9D8B030D-6E8A-4147-A177-3AD203B41FA5}">
                      <a16:colId xmlns="" xmlns:a16="http://schemas.microsoft.com/office/drawing/2014/main" val="224035074"/>
                    </a:ext>
                  </a:extLst>
                </a:gridCol>
                <a:gridCol w="1297604">
                  <a:extLst>
                    <a:ext uri="{9D8B030D-6E8A-4147-A177-3AD203B41FA5}">
                      <a16:colId xmlns="" xmlns:a16="http://schemas.microsoft.com/office/drawing/2014/main" val="879445825"/>
                    </a:ext>
                  </a:extLst>
                </a:gridCol>
                <a:gridCol w="854764">
                  <a:extLst>
                    <a:ext uri="{9D8B030D-6E8A-4147-A177-3AD203B41FA5}">
                      <a16:colId xmlns="" xmlns:a16="http://schemas.microsoft.com/office/drawing/2014/main" val="2993569658"/>
                    </a:ext>
                  </a:extLst>
                </a:gridCol>
              </a:tblGrid>
              <a:tr h="266899"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 </a:t>
                      </a:r>
                      <a:endParaRPr lang="it-IT" sz="1100" b="1" kern="1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 </a:t>
                      </a:r>
                      <a:endParaRPr lang="it-IT" sz="1100" b="1" kern="1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Colore</a:t>
                      </a:r>
                      <a:endParaRPr lang="it-IT" sz="1100" b="1" kern="1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04050165"/>
                  </a:ext>
                </a:extLst>
              </a:tr>
              <a:tr h="236271"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Divieto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Rotonda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Rosso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03132530"/>
                  </a:ext>
                </a:extLst>
              </a:tr>
              <a:tr h="327061"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Avvertimento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Triangolare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Giallo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70921733"/>
                  </a:ext>
                </a:extLst>
              </a:tr>
              <a:tr h="333624"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Prescrizione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Rotonda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Azzurro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62422188"/>
                  </a:ext>
                </a:extLst>
              </a:tr>
              <a:tr h="493326"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Salvataggio </a:t>
                      </a:r>
                      <a:endParaRPr lang="it-IT" sz="1100" kern="1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it-IT" sz="11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soccorso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Rettangolare </a:t>
                      </a:r>
                      <a:endParaRPr lang="it-IT" sz="1100" kern="1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it-IT" sz="11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quadrata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Verde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82336451"/>
                  </a:ext>
                </a:extLst>
              </a:tr>
              <a:tr h="472544"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Attrezzatura antincendio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Quadrata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Rosso </a:t>
                      </a:r>
                      <a:endParaRPr lang="it-IT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65526"/>
                  </a:ext>
                </a:extLst>
              </a:tr>
            </a:tbl>
          </a:graphicData>
        </a:graphic>
      </p:graphicFrame>
      <p:sp>
        <p:nvSpPr>
          <p:cNvPr id="9" name="Rettangolo arrotondato 36">
            <a:extLst>
              <a:ext uri="{FF2B5EF4-FFF2-40B4-BE49-F238E27FC236}">
                <a16:creationId xmlns="" xmlns:a16="http://schemas.microsoft.com/office/drawing/2014/main" id="{3F70A930-2632-5BC2-504B-7B3F4AB4CEAA}"/>
              </a:ext>
            </a:extLst>
          </p:cNvPr>
          <p:cNvSpPr/>
          <p:nvPr/>
        </p:nvSpPr>
        <p:spPr>
          <a:xfrm>
            <a:off x="9220144" y="3876849"/>
            <a:ext cx="1907252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Segnaletica di sicurezza</a:t>
            </a:r>
            <a:endParaRPr lang="it-IT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Rettangolo con angoli arrotondati 77">
            <a:extLst>
              <a:ext uri="{FF2B5EF4-FFF2-40B4-BE49-F238E27FC236}">
                <a16:creationId xmlns="" xmlns:a16="http://schemas.microsoft.com/office/drawing/2014/main" id="{FA475607-D818-914F-FA4A-D5B6F43C77F1}"/>
              </a:ext>
            </a:extLst>
          </p:cNvPr>
          <p:cNvSpPr/>
          <p:nvPr/>
        </p:nvSpPr>
        <p:spPr>
          <a:xfrm>
            <a:off x="5368100" y="1012290"/>
            <a:ext cx="5759297" cy="1273316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9" name="Rettangolo con angoli arrotondati 78">
            <a:extLst>
              <a:ext uri="{FF2B5EF4-FFF2-40B4-BE49-F238E27FC236}">
                <a16:creationId xmlns="" xmlns:a16="http://schemas.microsoft.com/office/drawing/2014/main" id="{0CA1CBE3-6CCB-BB9D-AD4B-A96DD2DAD123}"/>
              </a:ext>
            </a:extLst>
          </p:cNvPr>
          <p:cNvSpPr/>
          <p:nvPr/>
        </p:nvSpPr>
        <p:spPr>
          <a:xfrm>
            <a:off x="5368099" y="2337134"/>
            <a:ext cx="5759297" cy="1439292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753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36">
            <a:extLst>
              <a:ext uri="{FF2B5EF4-FFF2-40B4-BE49-F238E27FC236}">
                <a16:creationId xmlns="" xmlns:a16="http://schemas.microsoft.com/office/drawing/2014/main" id="{62FB4A95-8603-19A7-E550-90283A34D020}"/>
              </a:ext>
            </a:extLst>
          </p:cNvPr>
          <p:cNvSpPr/>
          <p:nvPr/>
        </p:nvSpPr>
        <p:spPr>
          <a:xfrm>
            <a:off x="6709503" y="3141000"/>
            <a:ext cx="3359426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Documento </a:t>
            </a:r>
            <a:r>
              <a:rPr lang="it-IT" sz="1100" b="1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 Valutazione </a:t>
            </a:r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dei Rischi (DVR)</a:t>
            </a:r>
          </a:p>
          <a:p>
            <a:endParaRPr lang="it-IT" sz="1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ECA0B9CD-B089-945F-AC20-70277A0A1BE1}"/>
              </a:ext>
            </a:extLst>
          </p:cNvPr>
          <p:cNvSpPr txBox="1"/>
          <p:nvPr/>
        </p:nvSpPr>
        <p:spPr>
          <a:xfrm>
            <a:off x="8067919" y="3986807"/>
            <a:ext cx="3472008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suddivisione in aree/reparti e mansioni specifiche;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pianta del sito produttivo;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dello stabilimento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Rettangolo arrotondato 36">
            <a:extLst>
              <a:ext uri="{FF2B5EF4-FFF2-40B4-BE49-F238E27FC236}">
                <a16:creationId xmlns="" xmlns:a16="http://schemas.microsoft.com/office/drawing/2014/main" id="{1F0E683F-6F5B-8353-8157-9A2526AE9236}"/>
              </a:ext>
            </a:extLst>
          </p:cNvPr>
          <p:cNvSpPr/>
          <p:nvPr/>
        </p:nvSpPr>
        <p:spPr>
          <a:xfrm>
            <a:off x="5334406" y="202161"/>
            <a:ext cx="1347597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-IT" sz="1100" b="1" u="none" strike="noStrike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Termini chiave</a:t>
            </a:r>
            <a:endParaRPr lang="it-IT" sz="1100" b="1" kern="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it-IT" sz="1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Rettangolo con angoli arrotondati 147">
            <a:extLst>
              <a:ext uri="{FF2B5EF4-FFF2-40B4-BE49-F238E27FC236}">
                <a16:creationId xmlns="" xmlns:a16="http://schemas.microsoft.com/office/drawing/2014/main" id="{A0EF97A6-B747-D56C-DCF1-2F75EA5C56B1}"/>
              </a:ext>
            </a:extLst>
          </p:cNvPr>
          <p:cNvSpPr/>
          <p:nvPr/>
        </p:nvSpPr>
        <p:spPr>
          <a:xfrm>
            <a:off x="363115" y="635475"/>
            <a:ext cx="11454511" cy="233702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2" name="CasellaDiTesto 131">
            <a:extLst>
              <a:ext uri="{FF2B5EF4-FFF2-40B4-BE49-F238E27FC236}">
                <a16:creationId xmlns="" xmlns:a16="http://schemas.microsoft.com/office/drawing/2014/main" id="{F2FDE9C8-0230-6C25-31E3-5DEF1F2F945E}"/>
              </a:ext>
            </a:extLst>
          </p:cNvPr>
          <p:cNvSpPr txBox="1"/>
          <p:nvPr/>
        </p:nvSpPr>
        <p:spPr>
          <a:xfrm>
            <a:off x="484111" y="3411236"/>
            <a:ext cx="3402090" cy="25083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100" b="1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</a:rPr>
              <a:t>pericolo</a:t>
            </a:r>
            <a:r>
              <a:rPr lang="it-IT" sz="110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</a:rPr>
              <a:t>: proprietà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</a:rPr>
              <a:t> di un elemento che può causare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</a:rPr>
              <a:t>danni</a:t>
            </a:r>
            <a:r>
              <a:rPr lang="it-IT" sz="1100" dirty="0" smtClean="0">
                <a:solidFill>
                  <a:srgbClr val="211D1E"/>
                </a:solidFill>
                <a:latin typeface="Arial" panose="020B0604020202020204" pitchFamily="34" charset="0"/>
              </a:rPr>
              <a:t>;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</a:rPr>
              <a:t>	</a:t>
            </a:r>
          </a:p>
          <a:p>
            <a:pPr marL="88900" indent="-88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100" b="1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</a:rPr>
              <a:t>rischio</a:t>
            </a:r>
            <a:r>
              <a:rPr lang="it-IT" sz="110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</a:rPr>
              <a:t>: possibilità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</a:rPr>
              <a:t> che un evento dannoso possa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</a:rPr>
              <a:t>verificarsi</a:t>
            </a:r>
            <a:r>
              <a:rPr lang="it-IT" sz="1100" dirty="0">
                <a:solidFill>
                  <a:srgbClr val="211D1E"/>
                </a:solidFill>
                <a:latin typeface="Arial" panose="020B0604020202020204" pitchFamily="34" charset="0"/>
              </a:rPr>
              <a:t>;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</a:rPr>
              <a:t>	</a:t>
            </a:r>
          </a:p>
          <a:p>
            <a:pPr marL="88900" indent="-88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100" b="1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</a:rPr>
              <a:t>incidente</a:t>
            </a:r>
            <a:r>
              <a:rPr lang="it-IT" sz="110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</a:rPr>
              <a:t>: e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</a:rPr>
              <a:t>vento dannoso con conseguenze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</a:rPr>
              <a:t/>
            </a:r>
            <a:b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</a:rPr>
            </a:b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</a:rPr>
              <a:t>non 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</a:rPr>
              <a:t>necessariamente lesive per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</a:rPr>
              <a:t>l’operatore</a:t>
            </a:r>
            <a:r>
              <a:rPr lang="it-IT" sz="1100" dirty="0">
                <a:solidFill>
                  <a:srgbClr val="211D1E"/>
                </a:solidFill>
                <a:latin typeface="Arial" panose="020B0604020202020204" pitchFamily="34" charset="0"/>
              </a:rPr>
              <a:t>;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endParaRPr lang="it-IT" sz="1100" b="0" i="0" u="none" strike="noStrike" baseline="0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marL="88900" indent="-88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100" b="1" dirty="0">
                <a:solidFill>
                  <a:srgbClr val="211D1E"/>
                </a:solidFill>
                <a:latin typeface="Arial" panose="020B0604020202020204" pitchFamily="34" charset="0"/>
              </a:rPr>
              <a:t>i</a:t>
            </a:r>
            <a:r>
              <a:rPr lang="it-IT" sz="1100" b="1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</a:rPr>
              <a:t>nfortunio</a:t>
            </a:r>
            <a:r>
              <a:rPr lang="it-IT" sz="110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</a:rPr>
              <a:t>:</a:t>
            </a:r>
            <a:r>
              <a:rPr lang="it-IT" sz="1100" b="1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it-IT" sz="1100" dirty="0">
                <a:solidFill>
                  <a:srgbClr val="211D1E"/>
                </a:solidFill>
                <a:latin typeface="Arial" panose="020B0604020202020204" pitchFamily="34" charset="0"/>
              </a:rPr>
              <a:t>i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</a:rPr>
              <a:t>ncidente con lesioni gravi o mortali per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</a:rPr>
              <a:t>l’operatore</a:t>
            </a:r>
            <a:r>
              <a:rPr lang="it-IT" sz="1100" dirty="0">
                <a:solidFill>
                  <a:srgbClr val="211D1E"/>
                </a:solidFill>
                <a:latin typeface="Arial" panose="020B0604020202020204" pitchFamily="34" charset="0"/>
              </a:rPr>
              <a:t>;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</a:rPr>
              <a:t>	</a:t>
            </a:r>
          </a:p>
          <a:p>
            <a:pPr marL="88900" indent="-88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100" b="1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</a:rPr>
              <a:t>misure </a:t>
            </a:r>
            <a:r>
              <a:rPr lang="it-IT" sz="1100" b="1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</a:rPr>
              <a:t>di prevenzione</a:t>
            </a:r>
            <a:r>
              <a:rPr lang="it-IT" sz="110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</a:rPr>
              <a:t>:</a:t>
            </a:r>
            <a:r>
              <a:rPr lang="it-IT" sz="1100" b="1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</a:rPr>
              <a:t>mirate a ridurre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</a:rPr>
              <a:t/>
            </a:r>
            <a:b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</a:rPr>
            </a:b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</a:rPr>
              <a:t>la 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</a:rPr>
              <a:t>probabilità che si verifichino eventi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</a:rPr>
              <a:t>dannosi</a:t>
            </a:r>
            <a:r>
              <a:rPr lang="it-IT" sz="1100" dirty="0">
                <a:solidFill>
                  <a:srgbClr val="211D1E"/>
                </a:solidFill>
                <a:latin typeface="Arial" panose="020B0604020202020204" pitchFamily="34" charset="0"/>
              </a:rPr>
              <a:t>;</a:t>
            </a:r>
            <a:endParaRPr lang="it-IT" sz="1100" b="0" i="0" u="none" strike="noStrike" baseline="0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marL="88900" indent="-88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100" b="1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</a:rPr>
              <a:t>misure </a:t>
            </a:r>
            <a:r>
              <a:rPr lang="it-IT" sz="1100" b="1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</a:rPr>
              <a:t>di protezione</a:t>
            </a:r>
            <a:r>
              <a:rPr lang="it-IT" sz="110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</a:rPr>
              <a:t>: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</a:rPr>
              <a:t> mirate a ridurre conseguenze ed entità di un evento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</a:rPr>
              <a:t>dannoso</a:t>
            </a:r>
            <a:endParaRPr lang="it-IT" sz="1800" b="0" i="0" u="none" strike="noStrike" baseline="0" dirty="0">
              <a:solidFill>
                <a:srgbClr val="211D1E"/>
              </a:solidFill>
              <a:latin typeface="Arial" panose="020B0604020202020204" pitchFamily="34" charset="0"/>
            </a:endParaRPr>
          </a:p>
        </p:txBody>
      </p:sp>
      <p:sp>
        <p:nvSpPr>
          <p:cNvPr id="134" name="CasellaDiTesto 133">
            <a:extLst>
              <a:ext uri="{FF2B5EF4-FFF2-40B4-BE49-F238E27FC236}">
                <a16:creationId xmlns="" xmlns:a16="http://schemas.microsoft.com/office/drawing/2014/main" id="{25B2B30E-C8B5-5823-C8A7-0253952F559C}"/>
              </a:ext>
            </a:extLst>
          </p:cNvPr>
          <p:cNvSpPr txBox="1"/>
          <p:nvPr/>
        </p:nvSpPr>
        <p:spPr>
          <a:xfrm>
            <a:off x="506773" y="736382"/>
            <a:ext cx="5589227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100" b="1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</a:t>
            </a:r>
            <a:r>
              <a:rPr lang="it-IT" sz="110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it-IT" sz="1100" b="1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struttura organizzata dal datore di lavoro pubblico o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privato;</a:t>
            </a:r>
            <a:endParaRPr lang="it-IT" sz="1100" b="1" kern="0" dirty="0">
              <a:solidFill>
                <a:srgbClr val="211D1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lvl="0" indent="-88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100" b="1" kern="0" dirty="0" smtClean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it-IT" sz="1100" b="1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atore </a:t>
            </a:r>
            <a:r>
              <a:rPr lang="it-IT" sz="1100" b="1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</a:t>
            </a:r>
            <a:r>
              <a:rPr lang="it-IT" sz="1100" b="1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lavoro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“il soggetto titolare del rapporto di lavoro con il 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lavoratore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o, comunque, il soggetto che, secondo il tipo e l’assetto 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dell’organizzazione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nel cui ambito il lavoratore presta la propria attività, ha la 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responsabilità</a:t>
            </a:r>
            <a:r>
              <a:rPr lang="it-IT" sz="1100" i="1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dell’organizzazione stessa o dell’unità</a:t>
            </a:r>
            <a:r>
              <a:rPr lang="it-IT" sz="1100" i="1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produttiva in quanto 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esercita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poteri decisionali e di 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spesa”;</a:t>
            </a:r>
            <a:endParaRPr lang="it-IT" sz="1100" kern="0" dirty="0">
              <a:solidFill>
                <a:srgbClr val="211D1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100" b="1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dirigente</a:t>
            </a:r>
            <a:r>
              <a:rPr lang="it-IT" sz="110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it-IT" sz="1100" b="1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responsabile della messa in pratica del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direttive del datore di lavoro, organizzando l’attività lavorativa e vigilando su di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essa;</a:t>
            </a:r>
            <a:endParaRPr lang="it-IT" sz="1100" kern="0" dirty="0">
              <a:solidFill>
                <a:srgbClr val="211D1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100" b="1" kern="0" dirty="0" smtClean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it-IT" sz="1100" b="1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avoratore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it-IT" sz="1100" b="1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“la persona che, indipendentemente dalla tipologia 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contrattuale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svolge un’attività</a:t>
            </a:r>
            <a:r>
              <a:rPr lang="it-IT" sz="1100" i="1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lavorativa nell’ambito dell’organizzazione di un datore di lavoro pubblico 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privato, con o senza retribuzione, anche al solo fine di apprendere un mestiere, un’arte o una professione, esclusi gli addetti ai servizi domestici e familiari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A8BBE37-134A-4EAD-813D-54576C67C7C4}"/>
              </a:ext>
            </a:extLst>
          </p:cNvPr>
          <p:cNvSpPr txBox="1"/>
          <p:nvPr/>
        </p:nvSpPr>
        <p:spPr>
          <a:xfrm>
            <a:off x="6008205" y="695627"/>
            <a:ext cx="5589227" cy="2262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100" b="1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preposto</a:t>
            </a:r>
            <a:r>
              <a:rPr lang="it-IT" sz="110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it-IT" sz="1100" b="1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sovrintende all’attività lavorativa, garantisce l’attuazione delle direttive ricevute, controllando la corretta esecuzione da parte dei lavoratori, esercita un funzionale potere di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iniziativa;</a:t>
            </a:r>
            <a:endParaRPr lang="it-IT" sz="1100" b="0" i="0" u="none" strike="noStrike" baseline="0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-88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100" b="1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Responsabile del </a:t>
            </a:r>
            <a:r>
              <a:rPr lang="it-IT" sz="1100" b="1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Servizio </a:t>
            </a:r>
            <a:r>
              <a:rPr lang="it-IT" sz="1100" b="1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1100" b="1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Prevenzione </a:t>
            </a:r>
            <a:r>
              <a:rPr lang="it-IT" sz="1100" b="1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1100" b="1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Protezione </a:t>
            </a:r>
            <a:r>
              <a:rPr lang="it-IT" sz="1100" b="1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(RSPP)</a:t>
            </a:r>
            <a:r>
              <a:rPr lang="it-IT" sz="110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it-IT" sz="1100" b="1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 incaricata del coordinamento del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servizio 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prevenzione e protezione dai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rischi</a:t>
            </a:r>
            <a:r>
              <a:rPr lang="it-IT" sz="110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it-IT" sz="1100" b="0" i="0" u="none" strike="noStrike" baseline="0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-88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100" b="1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Addetto </a:t>
            </a:r>
            <a:r>
              <a:rPr lang="it-IT" sz="1100" b="1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it-IT" sz="1100" b="1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Servizio </a:t>
            </a:r>
            <a:r>
              <a:rPr lang="it-IT" sz="1100" b="1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1100" b="1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Prevenzione </a:t>
            </a:r>
            <a:r>
              <a:rPr lang="it-IT" sz="1100" b="1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1100" b="1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Protezione </a:t>
            </a:r>
            <a:r>
              <a:rPr lang="it-IT" sz="1100" b="1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(ASPP)</a:t>
            </a:r>
            <a:r>
              <a:rPr lang="it-IT" sz="110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sz="11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affianca l’</a:t>
            </a:r>
            <a:r>
              <a:rPr lang="it-IT" sz="1100" i="0" dirty="0"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RSPP </a:t>
            </a:r>
            <a:r>
              <a:rPr lang="it-IT" sz="1100" b="0" i="0" dirty="0"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nello svolgimento delle sue </a:t>
            </a:r>
            <a:r>
              <a:rPr lang="it-IT" sz="1100" b="0" i="0" dirty="0" smtClean="0"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funzioni;</a:t>
            </a:r>
            <a:endParaRPr lang="it-IT" sz="1100" b="0" i="0" dirty="0"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marL="88900" indent="-88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100" b="1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Medico </a:t>
            </a:r>
            <a:r>
              <a:rPr lang="it-IT" sz="1100" b="1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Competente (MC)</a:t>
            </a:r>
            <a:r>
              <a:rPr lang="it-IT" sz="110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it-IT" sz="1100" b="1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medico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 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 con il datore di lavoro nella valutazione dei rischi ed effettua la sorveglianza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sanitaria;</a:t>
            </a:r>
            <a:endParaRPr lang="it-IT" sz="1100" b="0" i="0" u="none" strike="noStrike" baseline="0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-88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100" b="1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Rappresentante dei </a:t>
            </a:r>
            <a:r>
              <a:rPr lang="it-IT" sz="1100" b="1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Lavoratori </a:t>
            </a:r>
            <a:r>
              <a:rPr lang="it-IT" sz="1100" b="1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la </a:t>
            </a:r>
            <a:r>
              <a:rPr lang="it-IT" sz="1100" b="1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Sicurezza </a:t>
            </a:r>
            <a:r>
              <a:rPr lang="it-IT" sz="1100" b="1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(RLS)</a:t>
            </a:r>
            <a:r>
              <a:rPr lang="it-IT" sz="110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it-IT" sz="1100" b="1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rappresentante dei lavoratori per gli aspetti della salute e della sicurezza durante il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lavoro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="" xmlns:a16="http://schemas.microsoft.com/office/drawing/2014/main" id="{F8274161-EA86-4DC5-04A1-C68B04ACECE5}"/>
              </a:ext>
            </a:extLst>
          </p:cNvPr>
          <p:cNvSpPr/>
          <p:nvPr/>
        </p:nvSpPr>
        <p:spPr>
          <a:xfrm>
            <a:off x="363116" y="3350720"/>
            <a:ext cx="3523085" cy="2674802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64887AFC-2DBE-D654-75D3-936495761256}"/>
              </a:ext>
            </a:extLst>
          </p:cNvPr>
          <p:cNvSpPr txBox="1"/>
          <p:nvPr/>
        </p:nvSpPr>
        <p:spPr>
          <a:xfrm>
            <a:off x="4697448" y="5114719"/>
            <a:ext cx="3782835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Valutazione dei rischi per la 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salute</a:t>
            </a:r>
            <a:endParaRPr lang="it-IT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8900" indent="-88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Valutazioni 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specifiche</a:t>
            </a:r>
            <a:endParaRPr lang="it-IT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8900" indent="-88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Piano di attuazione e controllo degli 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interventi</a:t>
            </a:r>
            <a:endParaRPr lang="it-IT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8900" indent="-88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Informazione, formazione e 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addestramento</a:t>
            </a:r>
            <a:endParaRPr lang="it-IT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8900" indent="-88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Documentazione di 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riferimento</a:t>
            </a:r>
            <a:endParaRPr lang="it-IT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8ABD1BD5-8B8C-0FD1-2584-E5F918F7475F}"/>
              </a:ext>
            </a:extLst>
          </p:cNvPr>
          <p:cNvSpPr txBox="1"/>
          <p:nvPr/>
        </p:nvSpPr>
        <p:spPr>
          <a:xfrm>
            <a:off x="8046050" y="5126144"/>
            <a:ext cx="378283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• Organizzazione 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del sistema di gestione della 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sicurezza</a:t>
            </a:r>
            <a:endParaRPr lang="it-IT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• Criteri 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adottati per la 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valutazione</a:t>
            </a:r>
            <a:endParaRPr lang="it-IT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• Valutazione 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dei rischi di 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infortunio</a:t>
            </a:r>
            <a:endParaRPr lang="it-IT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• Valutazione 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dei rischi per mansione specifica: “schede 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uomo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19" name="Rettangolo arrotondato 36">
            <a:extLst>
              <a:ext uri="{FF2B5EF4-FFF2-40B4-BE49-F238E27FC236}">
                <a16:creationId xmlns="" xmlns:a16="http://schemas.microsoft.com/office/drawing/2014/main" id="{8CF5480E-53DC-CF4E-C446-6BB9ABCF2439}"/>
              </a:ext>
            </a:extLst>
          </p:cNvPr>
          <p:cNvSpPr/>
          <p:nvPr/>
        </p:nvSpPr>
        <p:spPr>
          <a:xfrm>
            <a:off x="4655082" y="3651598"/>
            <a:ext cx="1679237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Componenti del DVR</a:t>
            </a:r>
            <a:endParaRPr lang="it-IT" sz="1100" b="0" i="0" u="none" strike="noStrike" baseline="0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="" xmlns:a16="http://schemas.microsoft.com/office/drawing/2014/main" id="{479B62D5-C43B-627A-CA63-1D8146FD8301}"/>
              </a:ext>
            </a:extLst>
          </p:cNvPr>
          <p:cNvSpPr txBox="1"/>
          <p:nvPr/>
        </p:nvSpPr>
        <p:spPr>
          <a:xfrm>
            <a:off x="4698232" y="3999006"/>
            <a:ext cx="243367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descrizione dell’azienda;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descrizione del ciclo di lavoro;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descrizione dell’attività; </a:t>
            </a:r>
          </a:p>
        </p:txBody>
      </p:sp>
      <p:sp>
        <p:nvSpPr>
          <p:cNvPr id="22" name="Rettangolo con angoli arrotondati 21">
            <a:extLst>
              <a:ext uri="{FF2B5EF4-FFF2-40B4-BE49-F238E27FC236}">
                <a16:creationId xmlns="" xmlns:a16="http://schemas.microsoft.com/office/drawing/2014/main" id="{F47B70C0-C88A-3D0B-5A6C-02C7EF95295A}"/>
              </a:ext>
            </a:extLst>
          </p:cNvPr>
          <p:cNvSpPr/>
          <p:nvPr/>
        </p:nvSpPr>
        <p:spPr>
          <a:xfrm>
            <a:off x="4655082" y="3974251"/>
            <a:ext cx="7052808" cy="61272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3" name="Rettangolo arrotondato 36">
            <a:extLst>
              <a:ext uri="{FF2B5EF4-FFF2-40B4-BE49-F238E27FC236}">
                <a16:creationId xmlns="" xmlns:a16="http://schemas.microsoft.com/office/drawing/2014/main" id="{59019DC7-9C13-D8E8-7DE4-C72A551252A9}"/>
              </a:ext>
            </a:extLst>
          </p:cNvPr>
          <p:cNvSpPr/>
          <p:nvPr/>
        </p:nvSpPr>
        <p:spPr>
          <a:xfrm>
            <a:off x="4655082" y="4802578"/>
            <a:ext cx="2658480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Parametri per la redazione del DVR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it-IT" sz="1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ttangolo con angoli arrotondati 23">
            <a:extLst>
              <a:ext uri="{FF2B5EF4-FFF2-40B4-BE49-F238E27FC236}">
                <a16:creationId xmlns="" xmlns:a16="http://schemas.microsoft.com/office/drawing/2014/main" id="{F16FCCFC-7CEA-5087-B7E8-A19E8972AA16}"/>
              </a:ext>
            </a:extLst>
          </p:cNvPr>
          <p:cNvSpPr/>
          <p:nvPr/>
        </p:nvSpPr>
        <p:spPr>
          <a:xfrm>
            <a:off x="4655083" y="5114719"/>
            <a:ext cx="7251996" cy="125791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25" name="Connettore 2 24">
            <a:extLst>
              <a:ext uri="{FF2B5EF4-FFF2-40B4-BE49-F238E27FC236}">
                <a16:creationId xmlns="" xmlns:a16="http://schemas.microsoft.com/office/drawing/2014/main" id="{B1C5D6BC-38AC-6748-0797-BDF7DBE87AEB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2124659" y="2972498"/>
            <a:ext cx="0" cy="37822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>
            <a:extLst>
              <a:ext uri="{FF2B5EF4-FFF2-40B4-BE49-F238E27FC236}">
                <a16:creationId xmlns="" xmlns:a16="http://schemas.microsoft.com/office/drawing/2014/main" id="{1AFF742C-2B2D-045B-224C-76A6A7CFAA2B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4296612" y="3795598"/>
            <a:ext cx="358470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>
            <a:extLst>
              <a:ext uri="{FF2B5EF4-FFF2-40B4-BE49-F238E27FC236}">
                <a16:creationId xmlns="" xmlns:a16="http://schemas.microsoft.com/office/drawing/2014/main" id="{68DBA794-8093-D2CC-9C94-99673A415F15}"/>
              </a:ext>
            </a:extLst>
          </p:cNvPr>
          <p:cNvCxnSpPr>
            <a:cxnSpLocks/>
            <a:endCxn id="23" idx="1"/>
          </p:cNvCxnSpPr>
          <p:nvPr/>
        </p:nvCxnSpPr>
        <p:spPr>
          <a:xfrm>
            <a:off x="4296612" y="4946578"/>
            <a:ext cx="358470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="" xmlns:a16="http://schemas.microsoft.com/office/drawing/2014/main" id="{C417B38B-033D-76CA-B1B5-83242488480A}"/>
              </a:ext>
            </a:extLst>
          </p:cNvPr>
          <p:cNvCxnSpPr>
            <a:cxnSpLocks/>
          </p:cNvCxnSpPr>
          <p:nvPr/>
        </p:nvCxnSpPr>
        <p:spPr>
          <a:xfrm>
            <a:off x="4296611" y="3285000"/>
            <a:ext cx="1" cy="166157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="" xmlns:a16="http://schemas.microsoft.com/office/drawing/2014/main" id="{A33BECC8-2854-D6E0-B906-4D5C9F267893}"/>
              </a:ext>
            </a:extLst>
          </p:cNvPr>
          <p:cNvCxnSpPr>
            <a:cxnSpLocks/>
            <a:stCxn id="4" idx="1"/>
          </p:cNvCxnSpPr>
          <p:nvPr/>
        </p:nvCxnSpPr>
        <p:spPr>
          <a:xfrm flipH="1">
            <a:off x="4296611" y="3285000"/>
            <a:ext cx="2412892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20360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4246</TotalTime>
  <Words>599</Words>
  <Application>Microsoft Macintosh PowerPoint</Application>
  <PresentationFormat>Personalizzato</PresentationFormat>
  <Paragraphs>90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Cinzia Bisognin</cp:lastModifiedBy>
  <cp:revision>263</cp:revision>
  <dcterms:created xsi:type="dcterms:W3CDTF">2018-02-23T18:35:34Z</dcterms:created>
  <dcterms:modified xsi:type="dcterms:W3CDTF">2024-05-20T12:53:32Z</dcterms:modified>
</cp:coreProperties>
</file>